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6" r:id="rId12"/>
    <p:sldId id="262" r:id="rId13"/>
    <p:sldId id="263" r:id="rId14"/>
    <p:sldId id="264" r:id="rId15"/>
    <p:sldId id="265" r:id="rId16"/>
    <p:sldId id="267" r:id="rId17"/>
    <p:sldId id="268" r:id="rId18"/>
    <p:sldId id="269" r:id="rId19"/>
    <p:sldId id="272" r:id="rId20"/>
    <p:sldId id="270" r:id="rId21"/>
    <p:sldId id="271" r:id="rId22"/>
    <p:sldId id="273" r:id="rId23"/>
    <p:sldId id="274" r:id="rId24"/>
    <p:sldId id="275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 autoAdjust="0"/>
    <p:restoredTop sz="94680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484446E-A829-4C1D-936E-3D93F2C8F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03632E-46ED-40A6-A5E7-03D1F2AF9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38200"/>
            <a:ext cx="2057400" cy="5287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8200"/>
            <a:ext cx="6019800" cy="5287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3C0942-7949-448A-927D-077E82F5BF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823DCE-A454-4D17-9FF2-810C5E078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625E5-BC3D-4760-BD32-5CCD810F95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057400"/>
            <a:ext cx="38862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862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41BD98-2514-478F-BAA4-3B0B376BB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E0B91-6A0D-43FB-AAB0-4686D78192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0D269-DF83-4EF7-9D51-BB0098AEF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C6849-0946-480F-AF65-167BB31641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AEA60-668E-48F0-860C-B68BC9C427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065841-CB5F-4289-9727-0BEAD2119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8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057400"/>
            <a:ext cx="79248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AD7F8ED8-F13A-4BB1-9495-BA812B0FEE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English Renaissance</a:t>
            </a:r>
            <a:br>
              <a:rPr lang="en-US" sz="6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6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1485-1660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Yep….it’s SHAKEPEARE’S Time!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&amp; Fashion!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>
                <a:latin typeface="Times New Roman"/>
                <a:ea typeface="Times New Roman"/>
                <a:cs typeface="Times New Roman"/>
              </a:rPr>
              <a:t>Firsts</a:t>
            </a:r>
            <a:r>
              <a:rPr lang="en-US" u="sng" dirty="0" smtClean="0"/>
              <a:t> 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marR="0" indent="22860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Times New Roman"/>
                <a:ea typeface="Times New Roman"/>
                <a:cs typeface="Times New Roman"/>
              </a:rPr>
              <a:t>potatoes, tomatoes, and turkey were new foods during this era</a:t>
            </a:r>
          </a:p>
          <a:p>
            <a:pPr marL="457200" marR="0" indent="22860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Times New Roman"/>
                <a:ea typeface="Times New Roman"/>
                <a:cs typeface="Times New Roman"/>
              </a:rPr>
              <a:t>umbrellas were first used in England</a:t>
            </a:r>
          </a:p>
          <a:p>
            <a:pPr marL="457200" marR="0" indent="22860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Times New Roman"/>
                <a:ea typeface="Times New Roman"/>
                <a:cs typeface="Times New Roman"/>
              </a:rPr>
              <a:t> heels were made on men and women’s shoes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u="sng" dirty="0" smtClean="0">
                <a:latin typeface="Times New Roman"/>
                <a:ea typeface="Times New Roman"/>
                <a:cs typeface="Times New Roman"/>
              </a:rPr>
              <a:t>Fashion</a:t>
            </a:r>
            <a:r>
              <a:rPr lang="en-US" u="sng" dirty="0" smtClean="0"/>
              <a:t> </a:t>
            </a:r>
            <a:endParaRPr lang="en-US" u="sng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457200" marR="0" indent="22860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Times New Roman"/>
                <a:ea typeface="Times New Roman"/>
                <a:cs typeface="Times New Roman"/>
              </a:rPr>
              <a:t>involved bright collars, rich fabrics and large collars</a:t>
            </a:r>
          </a:p>
          <a:p>
            <a:pPr marL="457200" marR="0" indent="22860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Times New Roman"/>
                <a:ea typeface="Times New Roman"/>
                <a:cs typeface="Times New Roman"/>
              </a:rPr>
              <a:t>white skin, fair hair and red lips became the “model” for beauty</a:t>
            </a:r>
          </a:p>
          <a:p>
            <a:pPr marL="457200" marR="0" indent="228600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The English ruined their teeth by scrubbing them with pumice or brick, and rinsing with a mixture of sugar, or burned salt and honey.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ea typeface="Times New Roman"/>
                <a:cs typeface="Times New Roman"/>
              </a:rPr>
              <a:t>Arts and Entertainment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latin typeface="Times New Roman"/>
                <a:ea typeface="Times New Roman"/>
                <a:cs typeface="Times New Roman"/>
              </a:rPr>
              <a:t>Music was heard everywhere, even barber shops entertained customers with lutes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latin typeface="Times New Roman"/>
                <a:ea typeface="Times New Roman"/>
                <a:cs typeface="Times New Roman"/>
              </a:rPr>
              <a:t>All levels of society attended the theatre for plays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latin typeface="Times New Roman"/>
                <a:ea typeface="Times New Roman"/>
                <a:cs typeface="Times New Roman"/>
              </a:rPr>
              <a:t>Dancing after dinner!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latin typeface="Times New Roman"/>
                <a:ea typeface="Times New Roman"/>
                <a:cs typeface="Times New Roman"/>
              </a:rPr>
              <a:t>Parliament outlawed tennis, bowling, and football because they were too violent. </a:t>
            </a:r>
            <a:r>
              <a:rPr lang="en-US" sz="2100" i="1" dirty="0" smtClean="0">
                <a:latin typeface="Times New Roman"/>
                <a:ea typeface="Times New Roman"/>
                <a:cs typeface="Times New Roman"/>
              </a:rPr>
              <a:t>(Lower classes still played!)</a:t>
            </a:r>
            <a:endParaRPr lang="en-US" sz="21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ea typeface="Times New Roman"/>
                <a:cs typeface="Times New Roman"/>
              </a:rPr>
              <a:t>	Literature of the time-</a:t>
            </a:r>
            <a:br>
              <a:rPr lang="en-US" dirty="0" smtClean="0">
                <a:latin typeface="Times New Roman"/>
                <a:ea typeface="Times New Roman"/>
                <a:cs typeface="Times New Roman"/>
              </a:rPr>
            </a:br>
            <a:r>
              <a:rPr lang="en-US" sz="3000" dirty="0" smtClean="0">
                <a:latin typeface="Times New Roman"/>
                <a:ea typeface="Times New Roman"/>
                <a:cs typeface="Times New Roman"/>
              </a:rPr>
              <a:t> reading and writing</a:t>
            </a:r>
            <a:r>
              <a:rPr lang="en-US" sz="3000" dirty="0" smtClean="0"/>
              <a:t> </a:t>
            </a:r>
            <a:endParaRPr 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  <a:buNone/>
              <a:tabLst>
                <a:tab pos="685800" algn="l"/>
              </a:tabLst>
            </a:pP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Advertisements for America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  <a:tabLst>
                <a:tab pos="685800" algn="l"/>
              </a:tabLst>
            </a:pPr>
            <a:r>
              <a:rPr lang="en-US" sz="2200" dirty="0" smtClean="0">
                <a:latin typeface="Times New Roman"/>
                <a:ea typeface="Times New Roman"/>
                <a:cs typeface="Times New Roman"/>
              </a:rPr>
              <a:t>“Experience new life in the American colonies!”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Times New Roman"/>
                <a:ea typeface="Times New Roman"/>
                <a:cs typeface="Times New Roman"/>
              </a:rPr>
              <a:t>Religious books</a:t>
            </a:r>
          </a:p>
          <a:p>
            <a:pPr lvl="1"/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“Book of Common Prayer” in English vs. Latin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153398"/>
            <a:ext cx="2737388" cy="3018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3200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en-US" sz="3200" dirty="0" smtClean="0">
                <a:latin typeface="Times New Roman"/>
                <a:ea typeface="Times New Roman"/>
                <a:cs typeface="Times New Roman"/>
              </a:rPr>
            </a:br>
            <a:r>
              <a:rPr lang="en-US" sz="3200" dirty="0" smtClean="0">
                <a:latin typeface="Times New Roman"/>
                <a:ea typeface="Times New Roman"/>
                <a:cs typeface="Times New Roman"/>
              </a:rPr>
              <a:t>The King James Version of the Bible in 1611 </a:t>
            </a:r>
            <a:br>
              <a:rPr lang="en-US" sz="3200" dirty="0" smtClean="0">
                <a:latin typeface="Times New Roman"/>
                <a:ea typeface="Times New Roman"/>
                <a:cs typeface="Times New Roman"/>
              </a:rPr>
            </a:b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endParaRPr lang="en-US" sz="1600" dirty="0" smtClean="0">
              <a:latin typeface="Times New Roman"/>
              <a:ea typeface="Times New Roman"/>
              <a:cs typeface="Times New Roman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None/>
              <a:tabLst>
                <a:tab pos="1714500" algn="l"/>
              </a:tabLst>
            </a:pPr>
            <a:r>
              <a:rPr lang="en-US" sz="2200" dirty="0" smtClean="0">
                <a:latin typeface="Times New Roman"/>
                <a:ea typeface="Times New Roman"/>
                <a:cs typeface="Times New Roman"/>
              </a:rPr>
              <a:t>47 scholars from Oxford, Cambridge, and Westminster were divided into six companies and were instructed to translate the Biblical text from Hebrew and Greek into English. The translation was based on a Latin version that was completed in 405 by the Christian monk, St. Jerome.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  <a:tabLst>
                <a:tab pos="1714500" algn="l"/>
              </a:tabLst>
            </a:pPr>
            <a:r>
              <a:rPr lang="en-US" sz="2200" dirty="0" smtClean="0">
                <a:latin typeface="Times New Roman"/>
                <a:ea typeface="Times New Roman"/>
                <a:cs typeface="Times New Roman"/>
              </a:rPr>
              <a:t>Old Testament- 39 books-contains historical events about ancient Israel and the establishment of God’s law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  <a:tabLst>
                <a:tab pos="1714500" algn="l"/>
              </a:tabLst>
            </a:pPr>
            <a:r>
              <a:rPr lang="en-US" sz="2200" dirty="0" smtClean="0">
                <a:latin typeface="Times New Roman"/>
                <a:ea typeface="Times New Roman"/>
                <a:cs typeface="Times New Roman"/>
              </a:rPr>
              <a:t>New Testament- 27 books- tells about the life of Jesus Christ, his birth, death, and resurrection from the dead; also the development of the early church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  <a:tabLst>
                <a:tab pos="1714500" algn="l"/>
              </a:tabLst>
            </a:pPr>
            <a:r>
              <a:rPr lang="en-US" sz="2200" dirty="0" smtClean="0">
                <a:latin typeface="Times New Roman"/>
                <a:ea typeface="Times New Roman"/>
                <a:cs typeface="Times New Roman"/>
              </a:rPr>
              <a:t>First complete translation was in the 1380’s by John Wycliffe</a:t>
            </a:r>
          </a:p>
          <a:p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en-US" dirty="0" smtClean="0">
                <a:latin typeface="Times New Roman"/>
                <a:ea typeface="Times New Roman"/>
                <a:cs typeface="Times New Roman"/>
              </a:rPr>
            </a:br>
            <a:r>
              <a:rPr lang="en-US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en-US" dirty="0" smtClean="0">
                <a:latin typeface="Times New Roman"/>
                <a:ea typeface="Times New Roman"/>
                <a:cs typeface="Times New Roman"/>
              </a:rPr>
            </a:br>
            <a:r>
              <a:rPr lang="en-US" dirty="0" smtClean="0">
                <a:latin typeface="Times New Roman"/>
                <a:ea typeface="Times New Roman"/>
                <a:cs typeface="Times New Roman"/>
              </a:rPr>
              <a:t>Correspondence &amp;Renaissance Drama</a:t>
            </a:r>
            <a:br>
              <a:rPr lang="en-US" dirty="0" smtClean="0">
                <a:latin typeface="Times New Roman"/>
                <a:ea typeface="Times New Roman"/>
                <a:cs typeface="Times New Roman"/>
              </a:rPr>
            </a:br>
            <a:r>
              <a:rPr lang="en-US" dirty="0" smtClean="0">
                <a:latin typeface="Times New Roman"/>
                <a:ea typeface="Times New Roman"/>
                <a:cs typeface="Times New Roman"/>
              </a:rPr>
              <a:t> </a:t>
            </a:r>
            <a:br>
              <a:rPr lang="en-US" dirty="0" smtClean="0">
                <a:latin typeface="Times New Roman"/>
                <a:ea typeface="Times New Roman"/>
                <a:cs typeface="Times New Roman"/>
              </a:rPr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2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143000" algn="l"/>
              </a:tabLst>
            </a:pPr>
            <a:r>
              <a:rPr lang="en-US" dirty="0" smtClean="0">
                <a:latin typeface="Times New Roman"/>
                <a:ea typeface="Times New Roman"/>
                <a:cs typeface="Times New Roman"/>
              </a:rPr>
              <a:t>many people wrote letters- mail coaches were established 1640.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143000" algn="l"/>
              </a:tabLst>
            </a:pPr>
            <a:r>
              <a:rPr lang="en-US" dirty="0" smtClean="0">
                <a:latin typeface="Times New Roman"/>
                <a:ea typeface="Times New Roman"/>
                <a:cs typeface="Times New Roman"/>
              </a:rPr>
              <a:t>chapbooks- small “table” books that included literature in the form of songs, poems, fairy tales, ghost stories and travel tales.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 smtClean="0">
                <a:latin typeface="Times New Roman"/>
                <a:ea typeface="Times New Roman"/>
                <a:cs typeface="Times New Roman"/>
              </a:rPr>
              <a:t>Plays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143000" algn="l"/>
              </a:tabLst>
            </a:pPr>
            <a:r>
              <a:rPr lang="en-US" dirty="0" smtClean="0">
                <a:latin typeface="Times New Roman"/>
                <a:ea typeface="Times New Roman"/>
                <a:cs typeface="Times New Roman"/>
              </a:rPr>
              <a:t>comedies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143000" algn="l"/>
              </a:tabLst>
            </a:pPr>
            <a:r>
              <a:rPr lang="en-US" dirty="0" smtClean="0">
                <a:latin typeface="Times New Roman"/>
                <a:ea typeface="Times New Roman"/>
                <a:cs typeface="Times New Roman"/>
              </a:rPr>
              <a:t>Tragedies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 smtClean="0">
                <a:latin typeface="Times New Roman"/>
                <a:ea typeface="Times New Roman"/>
                <a:cs typeface="Times New Roman"/>
              </a:rPr>
              <a:t>Playwrights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143000" algn="l"/>
              </a:tabLst>
            </a:pPr>
            <a:r>
              <a:rPr lang="en-US" dirty="0" smtClean="0">
                <a:latin typeface="Times New Roman"/>
                <a:ea typeface="Times New Roman"/>
                <a:cs typeface="Times New Roman"/>
              </a:rPr>
              <a:t>Christopher Marlowe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latin typeface="Times New Roman"/>
                <a:ea typeface="Times New Roman"/>
                <a:cs typeface="Times New Roman"/>
              </a:rPr>
              <a:t>William Shakespeare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Play…</a:t>
            </a:r>
            <a:endParaRPr lang="en-US" dirty="0"/>
          </a:p>
        </p:txBody>
      </p:sp>
      <p:pic>
        <p:nvPicPr>
          <p:cNvPr id="2050" name="Picture 2" descr="http://2.bp.blogspot.com/_oODS2wWRvsw/TUEnymmKVDI/AAAAAAAAAAs/wyk-4ggpKfk/s1600/a+midsumm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64" y="1981200"/>
            <a:ext cx="6945536" cy="468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3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1" y="273050"/>
            <a:ext cx="2438400" cy="1936750"/>
          </a:xfrm>
        </p:spPr>
        <p:txBody>
          <a:bodyPr/>
          <a:lstStyle/>
          <a:p>
            <a:r>
              <a:rPr lang="en-US" sz="2800" dirty="0" smtClean="0"/>
              <a:t>A Midsummer Night’s Dream</a:t>
            </a:r>
            <a:endParaRPr lang="en-US" sz="2800" dirty="0"/>
          </a:p>
        </p:txBody>
      </p:sp>
      <p:pic>
        <p:nvPicPr>
          <p:cNvPr id="1026" name="Picture 2" descr="http://midsummernd.wikispaces.com/file/view/MSND_Character_Map.png/49743275/719x719/MSND_Character_Map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5600" y="304800"/>
            <a:ext cx="6061869" cy="606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1" y="2209800"/>
            <a:ext cx="2286000" cy="3916363"/>
          </a:xfrm>
        </p:spPr>
        <p:txBody>
          <a:bodyPr/>
          <a:lstStyle/>
          <a:p>
            <a:r>
              <a:rPr lang="en-US" sz="2000" dirty="0" smtClean="0"/>
              <a:t>The Madness ensues as the characters arrive that the palace of Duke Theseus for his wedding to Queen Hippolyta.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7981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2209427" cy="1162050"/>
          </a:xfrm>
        </p:spPr>
        <p:txBody>
          <a:bodyPr/>
          <a:lstStyle/>
          <a:p>
            <a:r>
              <a:rPr lang="en-US" sz="3200" i="1" u="sng" dirty="0" smtClean="0">
                <a:solidFill>
                  <a:schemeClr val="tx1"/>
                </a:solidFill>
              </a:rPr>
              <a:t>The Lovers</a:t>
            </a:r>
            <a:endParaRPr lang="en-US" sz="3200" i="1" u="sng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4800" dirty="0" smtClean="0"/>
              <a:t>Hermia</a:t>
            </a:r>
          </a:p>
          <a:p>
            <a:r>
              <a:rPr lang="en-US" sz="4800" dirty="0" smtClean="0"/>
              <a:t>Lysander</a:t>
            </a:r>
          </a:p>
          <a:p>
            <a:r>
              <a:rPr lang="en-US" sz="4800" dirty="0" smtClean="0"/>
              <a:t>Helena</a:t>
            </a:r>
          </a:p>
          <a:p>
            <a:r>
              <a:rPr lang="en-US" sz="4800" dirty="0" smtClean="0"/>
              <a:t>Demetrius</a:t>
            </a:r>
            <a:endParaRPr lang="en-US" sz="4800" dirty="0"/>
          </a:p>
        </p:txBody>
      </p:sp>
      <p:pic>
        <p:nvPicPr>
          <p:cNvPr id="5126" name="Picture 6" descr="http://media-cache-ak0.pinimg.com/736x/30/4c/92/304c9264dd881e2c1f772f358a7e98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886" y="2149476"/>
            <a:ext cx="4418854" cy="303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3.bp.blogspot.com/-zF23g3I3REg/T40zGmRx8rI/AAAAAAAAGFk/XoiODqtsIC8/s1600/helena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81" r="30809"/>
          <a:stretch/>
        </p:blipFill>
        <p:spPr bwMode="auto">
          <a:xfrm rot="1016585">
            <a:off x="7016547" y="4179731"/>
            <a:ext cx="1317653" cy="234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.ytimg.com/vi/d1LpKMiIuU8/hqdefaul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7" t="21342" r="6736" b="20880"/>
          <a:stretch/>
        </p:blipFill>
        <p:spPr bwMode="auto">
          <a:xfrm>
            <a:off x="3048000" y="615949"/>
            <a:ext cx="3276601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windsorstar.com/cars/cms/binary/6924424.jpg?size=640x4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52" y="4482447"/>
            <a:ext cx="3385595" cy="211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71800" y="6126163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Demetrius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6126163"/>
            <a:ext cx="1201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Lysander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66086" y="1692281"/>
            <a:ext cx="1637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Hermia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924800" y="5957051"/>
            <a:ext cx="990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Helena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34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u="sng" dirty="0" smtClean="0"/>
              <a:t>Leaders of Athens	</a:t>
            </a:r>
            <a:endParaRPr lang="en-US" sz="3200" i="1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3200" dirty="0" smtClean="0"/>
              <a:t>Theseus</a:t>
            </a:r>
          </a:p>
          <a:p>
            <a:r>
              <a:rPr lang="en-US" sz="3200" dirty="0" smtClean="0"/>
              <a:t>Hippolyta</a:t>
            </a:r>
          </a:p>
          <a:p>
            <a:r>
              <a:rPr lang="en-US" sz="3200" dirty="0" err="1" smtClean="0"/>
              <a:t>Egeus</a:t>
            </a:r>
            <a:endParaRPr lang="en-US" sz="3200" dirty="0" smtClean="0"/>
          </a:p>
          <a:p>
            <a:r>
              <a:rPr lang="en-US" sz="3200" dirty="0" err="1" smtClean="0"/>
              <a:t>Philostrate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Additional Lords &amp; Attendants</a:t>
            </a:r>
          </a:p>
          <a:p>
            <a:endParaRPr lang="en-US" sz="3200" dirty="0"/>
          </a:p>
        </p:txBody>
      </p:sp>
      <p:pic>
        <p:nvPicPr>
          <p:cNvPr id="6146" name="Picture 2" descr="http://allmovies.ge/wp-content/uploads/2014/11/missdrumm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57200"/>
            <a:ext cx="5111750" cy="319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cache.reelz.com/photos/110000/101515/101515_hs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8016">
            <a:off x="3556640" y="3477243"/>
            <a:ext cx="1957435" cy="300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ages3.wikia.nocookie.net/__cb20070227005145/muppet/images/5/5f/Johnsessio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742531"/>
            <a:ext cx="28575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00400" y="28956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Duke Theseus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895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Hippolyta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08362" y="377550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Egeus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67600" y="3839008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Philostrate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78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bloggingshakespeare.com/wp-content/uploads/2012/11/Study_for_The_Quarrel_of_Oberon_and_Titania-300x19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226" y="3620180"/>
            <a:ext cx="4895850" cy="318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Fairies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b="1" dirty="0" smtClean="0">
                <a:latin typeface="Juice ITC" panose="04040403040A02020202" pitchFamily="82" charset="0"/>
              </a:rPr>
              <a:t>Oberon</a:t>
            </a:r>
          </a:p>
          <a:p>
            <a:r>
              <a:rPr lang="en-US" sz="2400" b="1" dirty="0" err="1" smtClean="0">
                <a:latin typeface="Juice ITC" panose="04040403040A02020202" pitchFamily="82" charset="0"/>
              </a:rPr>
              <a:t>Titania</a:t>
            </a:r>
            <a:endParaRPr lang="en-US" sz="2400" b="1" dirty="0" smtClean="0">
              <a:latin typeface="Juice ITC" panose="04040403040A02020202" pitchFamily="82" charset="0"/>
            </a:endParaRPr>
          </a:p>
          <a:p>
            <a:r>
              <a:rPr lang="en-US" sz="2400" b="1" dirty="0" smtClean="0">
                <a:latin typeface="Juice ITC" panose="04040403040A02020202" pitchFamily="82" charset="0"/>
              </a:rPr>
              <a:t>Robin </a:t>
            </a:r>
            <a:r>
              <a:rPr lang="en-US" sz="2400" b="1" dirty="0" err="1" smtClean="0">
                <a:latin typeface="Juice ITC" panose="04040403040A02020202" pitchFamily="82" charset="0"/>
              </a:rPr>
              <a:t>Goodfellow</a:t>
            </a:r>
            <a:r>
              <a:rPr lang="en-US" sz="2400" b="1" dirty="0" smtClean="0">
                <a:latin typeface="Juice ITC" panose="04040403040A02020202" pitchFamily="82" charset="0"/>
              </a:rPr>
              <a:t> “Puck”</a:t>
            </a:r>
          </a:p>
          <a:p>
            <a:r>
              <a:rPr lang="en-US" sz="2400" b="1" dirty="0" smtClean="0">
                <a:latin typeface="Juice ITC" panose="04040403040A02020202" pitchFamily="82" charset="0"/>
              </a:rPr>
              <a:t>Serving Fairy to </a:t>
            </a:r>
            <a:r>
              <a:rPr lang="en-US" sz="2400" b="1" dirty="0" err="1" smtClean="0">
                <a:latin typeface="Juice ITC" panose="04040403040A02020202" pitchFamily="82" charset="0"/>
              </a:rPr>
              <a:t>Titania</a:t>
            </a:r>
            <a:endParaRPr lang="en-US" sz="2400" b="1" dirty="0" smtClean="0">
              <a:latin typeface="Juice ITC" panose="04040403040A02020202" pitchFamily="82" charset="0"/>
            </a:endParaRPr>
          </a:p>
          <a:p>
            <a:endParaRPr lang="en-US" sz="2400" b="1" dirty="0">
              <a:latin typeface="Juice ITC" panose="04040403040A02020202" pitchFamily="82" charset="0"/>
            </a:endParaRPr>
          </a:p>
          <a:p>
            <a:r>
              <a:rPr lang="en-US" sz="2400" b="1" dirty="0" err="1" smtClean="0">
                <a:latin typeface="Juice ITC" panose="04040403040A02020202" pitchFamily="82" charset="0"/>
              </a:rPr>
              <a:t>Peasblossom</a:t>
            </a:r>
            <a:endParaRPr lang="en-US" sz="2400" b="1" dirty="0" smtClean="0">
              <a:latin typeface="Juice ITC" panose="04040403040A02020202" pitchFamily="82" charset="0"/>
            </a:endParaRPr>
          </a:p>
          <a:p>
            <a:r>
              <a:rPr lang="en-US" sz="2400" b="1" dirty="0" smtClean="0">
                <a:latin typeface="Juice ITC" panose="04040403040A02020202" pitchFamily="82" charset="0"/>
              </a:rPr>
              <a:t>Cobweb</a:t>
            </a:r>
          </a:p>
          <a:p>
            <a:r>
              <a:rPr lang="en-US" sz="2400" b="1" dirty="0" smtClean="0">
                <a:latin typeface="Juice ITC" panose="04040403040A02020202" pitchFamily="82" charset="0"/>
              </a:rPr>
              <a:t>Mote</a:t>
            </a:r>
          </a:p>
          <a:p>
            <a:r>
              <a:rPr lang="en-US" sz="2400" b="1" dirty="0" err="1" smtClean="0">
                <a:latin typeface="Juice ITC" panose="04040403040A02020202" pitchFamily="82" charset="0"/>
              </a:rPr>
              <a:t>Mustardseed</a:t>
            </a:r>
            <a:endParaRPr lang="en-US" sz="2400" b="1" dirty="0" smtClean="0">
              <a:latin typeface="Juice ITC" panose="04040403040A02020202" pitchFamily="82" charset="0"/>
            </a:endParaRPr>
          </a:p>
          <a:p>
            <a:endParaRPr lang="en-US" sz="2400" b="1" dirty="0">
              <a:latin typeface="Juice ITC" panose="04040403040A02020202" pitchFamily="82" charset="0"/>
            </a:endParaRPr>
          </a:p>
          <a:p>
            <a:r>
              <a:rPr lang="en-US" sz="2400" b="1" dirty="0" smtClean="0">
                <a:latin typeface="Juice ITC" panose="04040403040A02020202" pitchFamily="82" charset="0"/>
              </a:rPr>
              <a:t>Additional Fairies</a:t>
            </a:r>
          </a:p>
          <a:p>
            <a:endParaRPr lang="en-US" sz="2400" b="1" dirty="0">
              <a:latin typeface="Juice ITC" panose="04040403040A02020202" pitchFamily="82" charset="0"/>
            </a:endParaRPr>
          </a:p>
        </p:txBody>
      </p:sp>
      <p:pic>
        <p:nvPicPr>
          <p:cNvPr id="3076" name="Picture 4" descr="http://cineplex.media.baselineresearch.com/images/291593/291593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086" y="168152"/>
            <a:ext cx="2057065" cy="301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monologuedb.com/wp-content/uploads/2011/03/stanley-tucci-puck-A-Midsummer-Nights-Drea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019" y="247650"/>
            <a:ext cx="3333750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media3.onsugar.com/files/2011/07/27/4/192/1922153/3b45bc569c99b698_midsummer-nights-dream-makeup-michelle-pfeiffer/i/Modern-Day-Titani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3503">
            <a:off x="4865687" y="1714216"/>
            <a:ext cx="2530475" cy="28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52800" y="2505076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Oberon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80363" y="3540782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Titania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457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Puck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95600" y="6015797"/>
            <a:ext cx="1533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Additional Fairies</a:t>
            </a:r>
          </a:p>
        </p:txBody>
      </p:sp>
    </p:spTree>
    <p:extLst>
      <p:ext uri="{BB962C8B-B14F-4D97-AF65-F5344CB8AC3E}">
        <p14:creationId xmlns:p14="http://schemas.microsoft.com/office/powerpoint/2010/main" val="228086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History of the time</a:t>
            </a:r>
            <a:br>
              <a:rPr lang="en-US" sz="6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6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What ever happened to Feudalism?</a:t>
            </a:r>
          </a:p>
          <a:p>
            <a:pPr lvl="1"/>
            <a:r>
              <a:rPr lang="en-US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Feudalism declines</a:t>
            </a:r>
          </a:p>
          <a:p>
            <a:pPr lvl="2"/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Money payments are now made to barons for their military protection.</a:t>
            </a:r>
          </a:p>
          <a:p>
            <a:pPr lvl="2"/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Barons hired are professionally trained troops- the “knight” era ends</a:t>
            </a:r>
          </a:p>
          <a:p>
            <a:pPr lvl="1"/>
            <a:endParaRPr lang="en-US" sz="2000" dirty="0"/>
          </a:p>
        </p:txBody>
      </p:sp>
      <p:pic>
        <p:nvPicPr>
          <p:cNvPr id="6" name="Content Placeholder 5" descr="knight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1550" y="2186781"/>
            <a:ext cx="361950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4" name="Picture 18" descr="http://vivian-folkenflik.org/VRF%20Sources/MSND%20jbara%20midsum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253" y="367167"/>
            <a:ext cx="3121025" cy="150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http://cineplex.media.baselineresearch.com/images/291597/291597_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052" y="1727914"/>
            <a:ext cx="2827748" cy="184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Townies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3594100"/>
          </a:xfrm>
        </p:spPr>
        <p:txBody>
          <a:bodyPr/>
          <a:lstStyle/>
          <a:p>
            <a:r>
              <a:rPr lang="en-US" sz="3200" dirty="0" smtClean="0"/>
              <a:t>Nick Bottom</a:t>
            </a:r>
          </a:p>
          <a:p>
            <a:r>
              <a:rPr lang="en-US" sz="3200" dirty="0" smtClean="0"/>
              <a:t>Peter Quince</a:t>
            </a:r>
          </a:p>
          <a:p>
            <a:r>
              <a:rPr lang="en-US" sz="3200" dirty="0" smtClean="0"/>
              <a:t>Francis Flute </a:t>
            </a:r>
            <a:r>
              <a:rPr lang="en-US" sz="1600" dirty="0" smtClean="0"/>
              <a:t>(</a:t>
            </a:r>
            <a:r>
              <a:rPr lang="en-US" sz="1600" dirty="0" err="1" smtClean="0"/>
              <a:t>Thisbe</a:t>
            </a:r>
            <a:r>
              <a:rPr lang="en-US" sz="1600" dirty="0" smtClean="0"/>
              <a:t>)</a:t>
            </a:r>
            <a:endParaRPr lang="en-US" sz="3200" dirty="0" smtClean="0"/>
          </a:p>
          <a:p>
            <a:r>
              <a:rPr lang="en-US" sz="3200" dirty="0" smtClean="0"/>
              <a:t>Tom Snout </a:t>
            </a:r>
            <a:r>
              <a:rPr lang="en-US" sz="2000" dirty="0" smtClean="0"/>
              <a:t>(wall)</a:t>
            </a:r>
            <a:endParaRPr lang="en-US" sz="3200" dirty="0" smtClean="0"/>
          </a:p>
          <a:p>
            <a:r>
              <a:rPr lang="en-US" sz="3200" dirty="0" smtClean="0"/>
              <a:t>Snug </a:t>
            </a:r>
            <a:r>
              <a:rPr lang="en-US" sz="2000" dirty="0" smtClean="0"/>
              <a:t>(lion)</a:t>
            </a:r>
          </a:p>
          <a:p>
            <a:r>
              <a:rPr lang="en-US" sz="3200" dirty="0" smtClean="0"/>
              <a:t>Robin </a:t>
            </a:r>
            <a:r>
              <a:rPr lang="en-US" sz="3200" dirty="0" err="1" smtClean="0"/>
              <a:t>Starvling</a:t>
            </a:r>
            <a:endParaRPr lang="en-US" sz="3200" dirty="0"/>
          </a:p>
        </p:txBody>
      </p:sp>
      <p:pic>
        <p:nvPicPr>
          <p:cNvPr id="4098" name="Picture 2" descr="http://vignette2.wikia.nocookie.net/amidsummernightsdream/images/6/63/Nick_bottom.jpg/revision/latest?cb=2012050508164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1349">
            <a:off x="3010036" y="221181"/>
            <a:ext cx="1809062" cy="248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orwhatyouwill.files.wordpress.com/2010/04/blog-pyramus-kevin-kline-and-the-wall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419600"/>
            <a:ext cx="5067300" cy="215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22813" y="5953063"/>
            <a:ext cx="1258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Tom Snout</a:t>
            </a:r>
            <a:endParaRPr lang="en-US" dirty="0"/>
          </a:p>
        </p:txBody>
      </p:sp>
      <p:pic>
        <p:nvPicPr>
          <p:cNvPr id="4100" name="Picture 4" descr="http://krant.telegraaf.nl/krant/naslag/filmrecensies/film.000128nickbotto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7" y="1710692"/>
            <a:ext cx="1773649" cy="268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36540" y="3974068"/>
            <a:ext cx="1459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Nick Bottom</a:t>
            </a:r>
          </a:p>
        </p:txBody>
      </p:sp>
      <p:pic>
        <p:nvPicPr>
          <p:cNvPr id="4110" name="Picture 14" descr="http://beautydart.files.wordpress.com/2010/08/max_alf_dad.jpg?w=500&amp;h=27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3460386"/>
            <a:ext cx="2587625" cy="140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315200" y="3505200"/>
            <a:ext cx="1100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Robin </a:t>
            </a:r>
            <a:r>
              <a:rPr lang="en-US" dirty="0" err="1" smtClean="0"/>
              <a:t>Starvling</a:t>
            </a:r>
            <a:endParaRPr lang="en-US" dirty="0"/>
          </a:p>
        </p:txBody>
      </p:sp>
      <p:pic>
        <p:nvPicPr>
          <p:cNvPr id="4112" name="Picture 16" descr="http://www.geocities.ws/jenniesam/images/midsummer/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40" y="4869481"/>
            <a:ext cx="24765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38400" y="5953063"/>
            <a:ext cx="1027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Francis Flute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54960" y="562196"/>
            <a:ext cx="1633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Snug</a:t>
            </a:r>
          </a:p>
        </p:txBody>
      </p:sp>
      <p:pic>
        <p:nvPicPr>
          <p:cNvPr id="4122" name="Picture 26" descr="http://cineplex.media.baselineresearch.com/images/291598/291598_larg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14" y="4905881"/>
            <a:ext cx="2643186" cy="175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20000" y="5953063"/>
            <a:ext cx="1457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Peter Quince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98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History of the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is “The Renaissance”</a:t>
            </a:r>
            <a:endParaRPr lang="en-US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rebirth of interest </a:t>
            </a: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</a:t>
            </a: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science, art and literature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</a:t>
            </a: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world’s finest artists and writers come from this period.</a:t>
            </a:r>
          </a:p>
          <a:p>
            <a:endParaRPr lang="en-US" b="1" dirty="0"/>
          </a:p>
        </p:txBody>
      </p:sp>
      <p:pic>
        <p:nvPicPr>
          <p:cNvPr id="5" name="Content Placeholder 4" descr="mona lisa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65331" y="2057400"/>
            <a:ext cx="2851937" cy="4068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History of the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+mn-ea"/>
                <a:cs typeface="+mn-cs"/>
              </a:rPr>
              <a:t>The Protestant Reformation</a:t>
            </a:r>
          </a:p>
          <a:p>
            <a:pPr lvl="1"/>
            <a:r>
              <a:rPr lang="en-US" dirty="0" smtClean="0">
                <a:latin typeface="+mn-lt"/>
                <a:ea typeface="+mn-ea"/>
                <a:cs typeface="+mn-cs"/>
              </a:rPr>
              <a:t>German monk, </a:t>
            </a:r>
            <a:r>
              <a:rPr lang="en-US" b="1" dirty="0">
                <a:latin typeface="+mn-lt"/>
                <a:ea typeface="+mn-ea"/>
                <a:cs typeface="+mn-cs"/>
              </a:rPr>
              <a:t>Martin Luther</a:t>
            </a:r>
            <a:r>
              <a:rPr lang="en-US" dirty="0">
                <a:latin typeface="+mn-lt"/>
                <a:ea typeface="+mn-ea"/>
                <a:cs typeface="+mn-cs"/>
              </a:rPr>
              <a:t>, protested the sale of </a:t>
            </a:r>
            <a:r>
              <a:rPr lang="en-US" i="1" dirty="0">
                <a:latin typeface="+mn-lt"/>
                <a:ea typeface="+mn-ea"/>
                <a:cs typeface="+mn-cs"/>
              </a:rPr>
              <a:t>indulgences,</a:t>
            </a:r>
            <a:r>
              <a:rPr lang="en-US" dirty="0">
                <a:latin typeface="+mn-lt"/>
                <a:ea typeface="+mn-ea"/>
                <a:cs typeface="+mn-cs"/>
              </a:rPr>
              <a:t> as well as other practices of the Roman Catholic Church.</a:t>
            </a:r>
          </a:p>
          <a:p>
            <a:pPr lvl="1"/>
            <a:r>
              <a:rPr lang="en-US" dirty="0" smtClean="0">
                <a:latin typeface="+mn-lt"/>
                <a:ea typeface="+mn-ea"/>
                <a:cs typeface="+mn-cs"/>
              </a:rPr>
              <a:t>These </a:t>
            </a:r>
            <a:r>
              <a:rPr lang="en-US" dirty="0">
                <a:latin typeface="+mn-lt"/>
                <a:ea typeface="+mn-ea"/>
                <a:cs typeface="+mn-cs"/>
              </a:rPr>
              <a:t>protests were the beginning of a religious movement known as </a:t>
            </a:r>
            <a:r>
              <a:rPr lang="en-US" b="1" i="1" dirty="0">
                <a:latin typeface="+mn-lt"/>
                <a:ea typeface="+mn-ea"/>
                <a:cs typeface="+mn-cs"/>
              </a:rPr>
              <a:t>The Protestant Reformation.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The Rulers: Tudors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			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began with Henry VII in 1485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son Henry VIII began his reign in 1509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led several successful wars 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unsuccessful marriages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1530-Henry VIII split with the Roman Catholic Church and established the Church of England (Anglican Church) so he can get a divorce from Catherine of Aragon.</a:t>
            </a:r>
          </a:p>
          <a:p>
            <a:endParaRPr lang="en-US" dirty="0"/>
          </a:p>
        </p:txBody>
      </p:sp>
      <p:pic>
        <p:nvPicPr>
          <p:cNvPr id="5" name="Picture 4" descr="tudor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1143000"/>
            <a:ext cx="49530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Tudors: </a:t>
            </a:r>
            <a:br>
              <a:rPr lang="en-US" sz="3800" dirty="0" smtClean="0"/>
            </a:br>
            <a:r>
              <a:rPr lang="en-US" sz="3800" dirty="0" smtClean="0"/>
              <a:t>The Tudors</a:t>
            </a:r>
            <a:endParaRPr lang="en-US" sz="3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Henry VIII had 3 children: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u="sng" dirty="0" smtClean="0"/>
              <a:t>Edward VI</a:t>
            </a:r>
          </a:p>
          <a:p>
            <a:pPr lvl="1">
              <a:buFont typeface="Arial" pitchFamily="34" charset="0"/>
              <a:buChar char="•"/>
            </a:pPr>
            <a:r>
              <a:rPr lang="en-US" sz="2700" b="1" u="sng" dirty="0" smtClean="0"/>
              <a:t>Mary I </a:t>
            </a:r>
            <a:r>
              <a:rPr lang="en-US" sz="2700" dirty="0" smtClean="0"/>
              <a:t>(Bloody Mary), who ruled England briefly before Henry’s second daughter came to the throne in 1558.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143000" algn="l"/>
              </a:tabLst>
            </a:pPr>
            <a:endParaRPr lang="en-US" sz="1800" dirty="0" smtClean="0">
              <a:latin typeface="Times New Roman"/>
              <a:ea typeface="Times New Roman"/>
              <a:cs typeface="Times New Roman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143000" algn="l"/>
              </a:tabLst>
            </a:pPr>
            <a:endParaRPr lang="en-US" sz="1800" dirty="0" smtClean="0">
              <a:latin typeface="Times New Roman"/>
              <a:ea typeface="Times New Roman"/>
              <a:cs typeface="Times New Roman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143000" algn="l"/>
              </a:tabLst>
            </a:pPr>
            <a:r>
              <a:rPr lang="en-US" sz="1800" dirty="0" smtClean="0">
                <a:latin typeface="Times New Roman"/>
                <a:ea typeface="Times New Roman"/>
                <a:cs typeface="Times New Roman"/>
              </a:rPr>
              <a:t>sister of Edward VI, and half-sister of Elizabeth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143000" algn="l"/>
              </a:tabLst>
            </a:pPr>
            <a:r>
              <a:rPr lang="en-US" sz="1800" dirty="0" smtClean="0">
                <a:latin typeface="Times New Roman"/>
                <a:ea typeface="Times New Roman"/>
                <a:cs typeface="Times New Roman"/>
              </a:rPr>
              <a:t>became queen, briefly, after Edward died- 1553-1558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143000" algn="l"/>
              </a:tabLst>
            </a:pPr>
            <a:r>
              <a:rPr lang="en-US" sz="1800" dirty="0" smtClean="0">
                <a:latin typeface="Times New Roman"/>
                <a:ea typeface="Times New Roman"/>
                <a:cs typeface="Times New Roman"/>
              </a:rPr>
              <a:t>tried to bring England back to Catholic faith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143000" algn="l"/>
              </a:tabLst>
            </a:pPr>
            <a:r>
              <a:rPr lang="en-US" sz="1800" dirty="0" smtClean="0">
                <a:latin typeface="Times New Roman"/>
                <a:ea typeface="Times New Roman"/>
                <a:cs typeface="Times New Roman"/>
              </a:rPr>
              <a:t>became known as “Bloody Mary” because she had 300 protestants captured and burned at the stake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143000" algn="l"/>
              </a:tabLst>
            </a:pPr>
            <a:r>
              <a:rPr lang="en-US" sz="1800" dirty="0" smtClean="0">
                <a:latin typeface="Times New Roman"/>
                <a:ea typeface="Times New Roman"/>
                <a:cs typeface="Times New Roman"/>
              </a:rPr>
              <a:t>married Philip II of Spain; very unpopular move because Spain was England’s worst enemy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143000" algn="l"/>
              </a:tabLst>
            </a:pPr>
            <a:r>
              <a:rPr lang="en-US" sz="1800" dirty="0" smtClean="0">
                <a:latin typeface="Times New Roman"/>
                <a:ea typeface="Times New Roman"/>
                <a:cs typeface="Times New Roman"/>
              </a:rPr>
              <a:t>Philip persuaded Mary to join Spain in a war against France; France won. War ended in 1558; Mary died soon after, deserted by her husband and sad that Elizabeth, her protestant half-sister would succeed her to the throne.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u="sng" dirty="0" smtClean="0"/>
              <a:t>Elizabeth I </a:t>
            </a:r>
            <a:endParaRPr lang="en-US" sz="4400" dirty="0"/>
          </a:p>
        </p:txBody>
      </p:sp>
      <p:pic>
        <p:nvPicPr>
          <p:cNvPr id="5" name="Content Placeholder 4" descr="Elizabeth.png"/>
          <p:cNvPicPr>
            <a:picLocks noGrp="1" noChangeAspect="1"/>
          </p:cNvPicPr>
          <p:nvPr>
            <p:ph idx="1"/>
          </p:nvPr>
        </p:nvPicPr>
        <p:blipFill>
          <a:blip r:embed="rId2"/>
          <a:srcRect l="-7862" r="-786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1"/>
            <a:r>
              <a:rPr lang="en-US" sz="2000" dirty="0" smtClean="0"/>
              <a:t>turned England into a great naval power- ruled from 1558-1603, 45 years; she never married and was a protestant.</a:t>
            </a:r>
          </a:p>
          <a:p>
            <a:pPr marL="0" lvl="3"/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England broke with the pope, Catholic services were forbidden, priests were allowed to marry, however, Elizabeth tried to be sensitive to both the Catholic and Protestant beliefs.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u="sng" dirty="0" smtClean="0"/>
              <a:t>Oliver Cromwell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Created a stable government</a:t>
            </a:r>
            <a:r>
              <a:rPr lang="en-US" sz="2000" dirty="0" smtClean="0"/>
              <a:t> 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Was a Puritan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outlawed plays </a:t>
            </a:r>
          </a:p>
          <a:p>
            <a:pPr marL="0" lvl="4">
              <a:buFont typeface="Arial"/>
              <a:buChar char="•"/>
            </a:pP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reign lasted 11 years</a:t>
            </a:r>
          </a:p>
          <a:p>
            <a:pPr marL="0" lvl="4">
              <a:buFont typeface="Arial"/>
              <a:buChar char="•"/>
            </a:pPr>
            <a:r>
              <a:rPr lang="en-US" sz="1700" dirty="0" smtClean="0">
                <a:latin typeface="Times New Roman"/>
                <a:ea typeface="Times New Roman"/>
                <a:cs typeface="Times New Roman"/>
              </a:rPr>
              <a:t>monarchy was restored after his death in 1658</a:t>
            </a:r>
          </a:p>
          <a:p>
            <a:pPr marL="0" lvl="4">
              <a:buFont typeface="Arial"/>
              <a:buChar char="•"/>
            </a:pPr>
            <a:endParaRPr lang="en-US" sz="1700" dirty="0" smtClean="0">
              <a:latin typeface="Times New Roman"/>
              <a:ea typeface="Times New Roman"/>
              <a:cs typeface="Times New Roman"/>
            </a:endParaRPr>
          </a:p>
          <a:p>
            <a:pPr marL="0" lvl="4">
              <a:buFont typeface="Arial"/>
              <a:buChar char="•"/>
            </a:pPr>
            <a:endParaRPr lang="en-US" sz="1700" dirty="0" smtClean="0">
              <a:latin typeface="Times New Roman"/>
              <a:ea typeface="Times New Roman"/>
              <a:cs typeface="Times New Roman"/>
            </a:endParaRPr>
          </a:p>
          <a:p>
            <a:pPr marL="0" lvl="4">
              <a:buFont typeface="Arial"/>
              <a:buChar char="•"/>
            </a:pPr>
            <a:r>
              <a:rPr lang="en-US" sz="1700" dirty="0" smtClean="0">
                <a:latin typeface="Times New Roman"/>
                <a:ea typeface="Times New Roman"/>
                <a:cs typeface="Times New Roman"/>
              </a:rPr>
              <a:t> Charles II (a Stuart)-came out of exile, takes the throne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28600"/>
            <a:ext cx="28575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2971800"/>
            <a:ext cx="2590800" cy="313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Times New Roman"/>
                <a:ea typeface="Times New Roman"/>
                <a:cs typeface="Times New Roman"/>
              </a:rPr>
              <a:t>Life of the times</a:t>
            </a:r>
            <a:br>
              <a:rPr lang="en-US" dirty="0" smtClean="0">
                <a:latin typeface="Times New Roman"/>
                <a:ea typeface="Times New Roman"/>
                <a:cs typeface="Times New Roman"/>
              </a:rPr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Exploring the World</a:t>
            </a:r>
          </a:p>
          <a:p>
            <a:r>
              <a:rPr lang="en-US" sz="1800" b="1" dirty="0" smtClean="0"/>
              <a:t>English Explorers travel to unknown places</a:t>
            </a:r>
          </a:p>
          <a:p>
            <a:pPr lvl="1"/>
            <a:r>
              <a:rPr lang="en-US" sz="1800" dirty="0" smtClean="0"/>
              <a:t>John Cabot</a:t>
            </a:r>
          </a:p>
          <a:p>
            <a:r>
              <a:rPr lang="en-US" sz="1800" b="1" dirty="0" smtClean="0"/>
              <a:t>Exploring the Sky</a:t>
            </a:r>
          </a:p>
          <a:p>
            <a:pPr lvl="1"/>
            <a:r>
              <a:rPr lang="en-US" sz="1800" dirty="0" smtClean="0"/>
              <a:t>1609-Galileo built the telescope</a:t>
            </a:r>
          </a:p>
          <a:p>
            <a:r>
              <a:rPr lang="en-US" sz="1800" b="1" dirty="0" smtClean="0"/>
              <a:t>Exploring the Human Body</a:t>
            </a:r>
          </a:p>
          <a:p>
            <a:pPr lvl="1"/>
            <a:r>
              <a:rPr lang="en-US" sz="1800" b="1" dirty="0" smtClean="0"/>
              <a:t>William Ha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</a:rPr>
              <a:t>rvey-a physician, made significant contributions to medicine such as the heart pumping blood through the veins and arteries.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057400"/>
            <a:ext cx="4226835" cy="4201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069050 (1)">
  <a:themeElements>
    <a:clrScheme name="Default Design 13">
      <a:dk1>
        <a:srgbClr val="808080"/>
      </a:dk1>
      <a:lt1>
        <a:srgbClr val="FFFFFF"/>
      </a:lt1>
      <a:dk2>
        <a:srgbClr val="5E2420"/>
      </a:dk2>
      <a:lt2>
        <a:srgbClr val="FFFFFF"/>
      </a:lt2>
      <a:accent1>
        <a:srgbClr val="D29F29"/>
      </a:accent1>
      <a:accent2>
        <a:srgbClr val="C04527"/>
      </a:accent2>
      <a:accent3>
        <a:srgbClr val="B6ACAB"/>
      </a:accent3>
      <a:accent4>
        <a:srgbClr val="DADADA"/>
      </a:accent4>
      <a:accent5>
        <a:srgbClr val="E5CDAC"/>
      </a:accent5>
      <a:accent6>
        <a:srgbClr val="AE3E22"/>
      </a:accent6>
      <a:hlink>
        <a:srgbClr val="B89749"/>
      </a:hlink>
      <a:folHlink>
        <a:srgbClr val="B58346"/>
      </a:folHlink>
    </a:clrScheme>
    <a:fontScheme name="Default Design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808080"/>
        </a:dk1>
        <a:lt1>
          <a:srgbClr val="FFFFFF"/>
        </a:lt1>
        <a:dk2>
          <a:srgbClr val="5E2420"/>
        </a:dk2>
        <a:lt2>
          <a:srgbClr val="FFFFFF"/>
        </a:lt2>
        <a:accent1>
          <a:srgbClr val="D29F29"/>
        </a:accent1>
        <a:accent2>
          <a:srgbClr val="C04527"/>
        </a:accent2>
        <a:accent3>
          <a:srgbClr val="B6ACAB"/>
        </a:accent3>
        <a:accent4>
          <a:srgbClr val="DADADA"/>
        </a:accent4>
        <a:accent5>
          <a:srgbClr val="E5CDAC"/>
        </a:accent5>
        <a:accent6>
          <a:srgbClr val="AE3E22"/>
        </a:accent6>
        <a:hlink>
          <a:srgbClr val="B89749"/>
        </a:hlink>
        <a:folHlink>
          <a:srgbClr val="B5834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5C1F00"/>
        </a:dk1>
        <a:lt1>
          <a:srgbClr val="FFFFFF"/>
        </a:lt1>
        <a:dk2>
          <a:srgbClr val="5E2420"/>
        </a:dk2>
        <a:lt2>
          <a:srgbClr val="FFFFFF"/>
        </a:lt2>
        <a:accent1>
          <a:srgbClr val="713E39"/>
        </a:accent1>
        <a:accent2>
          <a:srgbClr val="BE7960"/>
        </a:accent2>
        <a:accent3>
          <a:srgbClr val="B6ACAB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OOFile" ma:contentTypeID="0x0101006025706CF4CD034688BEBAE97A2E701D020200C3831ACA17D8814887A164412888521E" ma:contentTypeVersion="7" ma:contentTypeDescription="Create a new document." ma:contentTypeScope="" ma:versionID="ed1fea5d08807278759d338940aa9e8f">
  <xsd:schema xmlns:xsd="http://www.w3.org/2001/XMLSchema" xmlns:xs="http://www.w3.org/2001/XMLSchema" xmlns:p="http://schemas.microsoft.com/office/2006/metadata/properties" xmlns:ns2="145c5697-5eb5-440b-b2f1-a8273fb59250" targetNamespace="http://schemas.microsoft.com/office/2006/metadata/properties" ma:root="true" ma:fieldsID="174e4b03d57b3d621fa064bbab783e99" ns2:_="">
    <xsd:import namespace="145c5697-5eb5-440b-b2f1-a8273fb59250"/>
    <xsd:element name="properties">
      <xsd:complexType>
        <xsd:sequence>
          <xsd:element name="documentManagement">
            <xsd:complexType>
              <xsd:all>
                <xsd:element ref="ns2:AssetId" minOccurs="0"/>
                <xsd:element ref="ns2:AuthoringAssetId" minOccurs="0"/>
                <xsd:element ref="ns2:AssetType" minOccurs="0"/>
                <xsd:element ref="ns2:Markets" minOccurs="0"/>
                <xsd:element ref="ns2:NumericAssetId" minOccurs="0"/>
                <xsd:element ref="ns2:AppV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c5697-5eb5-440b-b2f1-a8273fb59250" elementFormDefault="qualified">
    <xsd:import namespace="http://schemas.microsoft.com/office/2006/documentManagement/types"/>
    <xsd:import namespace="http://schemas.microsoft.com/office/infopath/2007/PartnerControls"/>
    <xsd:element name="AssetId" ma:index="8" nillable="true" ma:displayName="AssetId" ma:indexed="true" ma:internalName="AssetId" ma:readOnly="false">
      <xsd:simpleType>
        <xsd:restriction base="dms:Text"/>
      </xsd:simpleType>
    </xsd:element>
    <xsd:element name="AuthoringAssetId" ma:index="9" nillable="true" ma:displayName="AuthoringAssetId" ma:indexed="true" ma:internalName="AuthoringAssetId" ma:readOnly="false">
      <xsd:simpleType>
        <xsd:restriction base="dms:Text"/>
      </xsd:simpleType>
    </xsd:element>
    <xsd:element name="AssetType" ma:index="10" nillable="true" ma:displayName="AssetType" ma:internalName="AssetType" ma:readOnly="false">
      <xsd:simpleType>
        <xsd:restriction base="dms:Text"/>
      </xsd:simpleType>
    </xsd:element>
    <xsd:element name="Markets" ma:index="11" nillable="true" ma:displayName="Markets" ma:internalName="Markets" ma:readOnly="false">
      <xsd:simpleType>
        <xsd:restriction base="dms:Text"/>
      </xsd:simpleType>
    </xsd:element>
    <xsd:element name="NumericAssetId" ma:index="12" nillable="true" ma:displayName="NumericAssetId" ma:indexed="true" ma:internalName="NumericAssetId" ma:readOnly="false">
      <xsd:simpleType>
        <xsd:restriction base="dms:Unknown"/>
      </xsd:simpleType>
    </xsd:element>
    <xsd:element name="AppVer" ma:index="13" nillable="true" ma:displayName="AppVer" ma:internalName="AppVer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>
  <documentManagement>
    <NumericAssetId xmlns="145c5697-5eb5-440b-b2f1-a8273fb59250" xsi:nil="true"/>
    <AssetType xmlns="145c5697-5eb5-440b-b2f1-a8273fb59250">TP</AssetType>
    <Markets xmlns="145c5697-5eb5-440b-b2f1-a8273fb59250" xsi:nil="true"/>
    <AppVer xmlns="145c5697-5eb5-440b-b2f1-a8273fb59250" xsi:nil="true"/>
    <AuthoringAssetId xmlns="145c5697-5eb5-440b-b2f1-a8273fb59250">TP001069086</AuthoringAssetId>
    <AssetId xmlns="145c5697-5eb5-440b-b2f1-a8273fb59250">TS001069086</AssetId>
  </documentManagement>
</p:properties>
</file>

<file path=customXml/itemProps1.xml><?xml version="1.0" encoding="utf-8"?>
<ds:datastoreItem xmlns:ds="http://schemas.openxmlformats.org/officeDocument/2006/customXml" ds:itemID="{31192ABA-679E-4E54-B031-E3F6F824C3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868B9A-5449-4548-892B-8DEACBDDA49B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02575B0E-0449-4D07-832E-C46E0E853C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5c5697-5eb5-440b-b2f1-a8273fb592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CFBC5FE1-AA57-4DFE-8E6D-8D9941820B7F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  <ds:schemaRef ds:uri="145c5697-5eb5-440b-b2f1-a8273fb59250"/>
    <ds:schemaRef ds:uri="http://schemas.microsoft.com/office/2006/metadata/properties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TS010069050 (1)</Template>
  <TotalTime>712</TotalTime>
  <Words>873</Words>
  <Application>Microsoft Office PowerPoint</Application>
  <PresentationFormat>On-screen Show (4:3)</PresentationFormat>
  <Paragraphs>140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Garamond</vt:lpstr>
      <vt:lpstr>Juice ITC</vt:lpstr>
      <vt:lpstr>Times New Roman</vt:lpstr>
      <vt:lpstr>TS010069050 (1)</vt:lpstr>
      <vt:lpstr>The English Renaissance 1485-1660</vt:lpstr>
      <vt:lpstr>History of the time </vt:lpstr>
      <vt:lpstr>History of the time</vt:lpstr>
      <vt:lpstr>History of the time</vt:lpstr>
      <vt:lpstr>The Rulers: Tudors</vt:lpstr>
      <vt:lpstr>Tudors:  The Tudors</vt:lpstr>
      <vt:lpstr>Elizabeth I </vt:lpstr>
      <vt:lpstr>Oliver Cromwell</vt:lpstr>
      <vt:lpstr>Life of the times </vt:lpstr>
      <vt:lpstr>Food &amp; Fashion!</vt:lpstr>
      <vt:lpstr>Arts and Entertainment </vt:lpstr>
      <vt:lpstr> Literature of the time-  reading and writing </vt:lpstr>
      <vt:lpstr> The King James Version of the Bible in 1611  </vt:lpstr>
      <vt:lpstr>  Correspondence &amp;Renaissance Drama   </vt:lpstr>
      <vt:lpstr>Our Play…</vt:lpstr>
      <vt:lpstr>A Midsummer Night’s Dream</vt:lpstr>
      <vt:lpstr>The Lovers</vt:lpstr>
      <vt:lpstr>Leaders of Athens </vt:lpstr>
      <vt:lpstr>The Fairies</vt:lpstr>
      <vt:lpstr>The Townies</vt:lpstr>
    </vt:vector>
  </TitlesOfParts>
  <Company>Duval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English Renaissance 1485-1660</dc:title>
  <dc:creator>reedr1</dc:creator>
  <cp:lastModifiedBy>Reed, Robin M.</cp:lastModifiedBy>
  <cp:revision>27</cp:revision>
  <cp:lastPrinted>1601-01-01T00:00:00Z</cp:lastPrinted>
  <dcterms:created xsi:type="dcterms:W3CDTF">2011-01-31T23:08:21Z</dcterms:created>
  <dcterms:modified xsi:type="dcterms:W3CDTF">2016-05-16T18:37:52Z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Markets">
    <vt:lpwstr/>
  </property>
  <property fmtid="{D5CDD505-2E9C-101B-9397-08002B2CF9AE}" pid="4" name="AssetType">
    <vt:lpwstr>TP</vt:lpwstr>
  </property>
  <property fmtid="{D5CDD505-2E9C-101B-9397-08002B2CF9AE}" pid="5" name="TPInstallLocation">
    <vt:lpwstr>{Document Themes}</vt:lpwstr>
  </property>
  <property fmtid="{D5CDD505-2E9C-101B-9397-08002B2CF9AE}" pid="6" name="PrimaryImageGen">
    <vt:lpwstr>1</vt:lpwstr>
  </property>
  <property fmtid="{D5CDD505-2E9C-101B-9397-08002B2CF9AE}" pid="7" name="display_urn:schemas-microsoft-com:office:office#APAuthor">
    <vt:lpwstr>REDMOND\cynvey</vt:lpwstr>
  </property>
  <property fmtid="{D5CDD505-2E9C-101B-9397-08002B2CF9AE}" pid="8" name="APAuthor">
    <vt:lpwstr>191</vt:lpwstr>
  </property>
  <property fmtid="{D5CDD505-2E9C-101B-9397-08002B2CF9AE}" pid="9" name="Milestone">
    <vt:lpwstr>Continuous</vt:lpwstr>
  </property>
  <property fmtid="{D5CDD505-2E9C-101B-9397-08002B2CF9AE}" pid="10" name="TPAppVersion">
    <vt:lpwstr>11</vt:lpwstr>
  </property>
  <property fmtid="{D5CDD505-2E9C-101B-9397-08002B2CF9AE}" pid="11" name="TPCommandLine">
    <vt:lpwstr>{PP} {FilePath}</vt:lpwstr>
  </property>
  <property fmtid="{D5CDD505-2E9C-101B-9397-08002B2CF9AE}" pid="12" name="AssetId">
    <vt:lpwstr>TS001069086</vt:lpwstr>
  </property>
  <property fmtid="{D5CDD505-2E9C-101B-9397-08002B2CF9AE}" pid="13" name="IsSearchable">
    <vt:lpwstr>0</vt:lpwstr>
  </property>
  <property fmtid="{D5CDD505-2E9C-101B-9397-08002B2CF9AE}" pid="14" name="NumericId">
    <vt:lpwstr>-1.00000000000000</vt:lpwstr>
  </property>
  <property fmtid="{D5CDD505-2E9C-101B-9397-08002B2CF9AE}" pid="15" name="PublishTargets">
    <vt:lpwstr>OfficeOnline</vt:lpwstr>
  </property>
  <property fmtid="{D5CDD505-2E9C-101B-9397-08002B2CF9AE}" pid="16" name="TPLaunchHelpLinkType">
    <vt:lpwstr>Template</vt:lpwstr>
  </property>
  <property fmtid="{D5CDD505-2E9C-101B-9397-08002B2CF9AE}" pid="17" name="TPFriendlyName">
    <vt:lpwstr>Theater design template</vt:lpwstr>
  </property>
  <property fmtid="{D5CDD505-2E9C-101B-9397-08002B2CF9AE}" pid="18" name="display_urn:schemas-microsoft-com:office:office#APEditor">
    <vt:lpwstr>REDMOND\v-luannv</vt:lpwstr>
  </property>
  <property fmtid="{D5CDD505-2E9C-101B-9397-08002B2CF9AE}" pid="19" name="APEditor">
    <vt:lpwstr>92</vt:lpwstr>
  </property>
  <property fmtid="{D5CDD505-2E9C-101B-9397-08002B2CF9AE}" pid="20" name="Provider">
    <vt:lpwstr>EY006220130</vt:lpwstr>
  </property>
  <property fmtid="{D5CDD505-2E9C-101B-9397-08002B2CF9AE}" pid="21" name="SourceTitle">
    <vt:lpwstr>Theater design template</vt:lpwstr>
  </property>
  <property fmtid="{D5CDD505-2E9C-101B-9397-08002B2CF9AE}" pid="22" name="TPApplication">
    <vt:lpwstr>PowerPoint</vt:lpwstr>
  </property>
  <property fmtid="{D5CDD505-2E9C-101B-9397-08002B2CF9AE}" pid="23" name="TPLaunchHelpLink">
    <vt:lpwstr/>
  </property>
  <property fmtid="{D5CDD505-2E9C-101B-9397-08002B2CF9AE}" pid="24" name="OpenTemplate">
    <vt:lpwstr>1</vt:lpwstr>
  </property>
  <property fmtid="{D5CDD505-2E9C-101B-9397-08002B2CF9AE}" pid="25" name="UACurrentWords">
    <vt:lpwstr>0</vt:lpwstr>
  </property>
  <property fmtid="{D5CDD505-2E9C-101B-9397-08002B2CF9AE}" pid="26" name="UALocRecommendation">
    <vt:lpwstr>Localize</vt:lpwstr>
  </property>
  <property fmtid="{D5CDD505-2E9C-101B-9397-08002B2CF9AE}" pid="27" name="Applications">
    <vt:lpwstr>65;#Microsoft Office PowerPoint 2007;#182;#Office XP;#66;#PowerPoint - Design Templt 2003;#184;#Office 2000;#67;#PowerPoint - Design Templt 12;#64;#PowerPoint 2003;#79;#Template 12</vt:lpwstr>
  </property>
  <property fmtid="{D5CDD505-2E9C-101B-9397-08002B2CF9AE}" pid="28" name="TemplateStatus">
    <vt:lpwstr>Complete</vt:lpwstr>
  </property>
  <property fmtid="{D5CDD505-2E9C-101B-9397-08002B2CF9AE}" pid="29" name="ContentTypeId">
    <vt:lpwstr>0x0101006025706CF4CD034688BEBAE97A2E701D020200C3831ACA17D8814887A164412888521E</vt:lpwstr>
  </property>
  <property fmtid="{D5CDD505-2E9C-101B-9397-08002B2CF9AE}" pid="30" name="IsDeleted">
    <vt:lpwstr>0</vt:lpwstr>
  </property>
  <property fmtid="{D5CDD505-2E9C-101B-9397-08002B2CF9AE}" pid="31" name="ShowIn">
    <vt:lpwstr>Show everywhere</vt:lpwstr>
  </property>
  <property fmtid="{D5CDD505-2E9C-101B-9397-08002B2CF9AE}" pid="32" name="UANotes">
    <vt:lpwstr>LEGACY PPTDT. 421488L. June 2003 retrofit</vt:lpwstr>
  </property>
  <property fmtid="{D5CDD505-2E9C-101B-9397-08002B2CF9AE}" pid="33" name="PublishStatusLookup">
    <vt:lpwstr>256425</vt:lpwstr>
  </property>
  <property fmtid="{D5CDD505-2E9C-101B-9397-08002B2CF9AE}" pid="34" name="TPComponent">
    <vt:lpwstr>PPTFiles</vt:lpwstr>
  </property>
  <property fmtid="{D5CDD505-2E9C-101B-9397-08002B2CF9AE}" pid="35" name="TPNamespace">
    <vt:lpwstr>POWERPNT</vt:lpwstr>
  </property>
  <property fmtid="{D5CDD505-2E9C-101B-9397-08002B2CF9AE}" pid="36" name="TPClientViewer">
    <vt:lpwstr>Microsoft Office PowerPoint</vt:lpwstr>
  </property>
  <property fmtid="{D5CDD505-2E9C-101B-9397-08002B2CF9AE}" pid="37" name="APTrustLevel">
    <vt:lpwstr>1.00000000000000</vt:lpwstr>
  </property>
  <property fmtid="{D5CDD505-2E9C-101B-9397-08002B2CF9AE}" pid="38" name="TrustLevel">
    <vt:lpwstr>Microsoft Managed Content</vt:lpwstr>
  </property>
  <property fmtid="{D5CDD505-2E9C-101B-9397-08002B2CF9AE}" pid="39" name="Content Type">
    <vt:lpwstr>OOFile</vt:lpwstr>
  </property>
  <property fmtid="{D5CDD505-2E9C-101B-9397-08002B2CF9AE}" pid="40" name="AuthoringAssetId">
    <vt:lpwstr>TP001069086</vt:lpwstr>
  </property>
  <property fmtid="{D5CDD505-2E9C-101B-9397-08002B2CF9AE}" pid="41" name="NumericAssetId">
    <vt:lpwstr/>
  </property>
  <property fmtid="{D5CDD505-2E9C-101B-9397-08002B2CF9AE}" pid="42" name="AppVer">
    <vt:lpwstr/>
  </property>
</Properties>
</file>