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56" r:id="rId2"/>
    <p:sldId id="265" r:id="rId3"/>
    <p:sldId id="257" r:id="rId4"/>
    <p:sldId id="260" r:id="rId5"/>
    <p:sldId id="261" r:id="rId6"/>
    <p:sldId id="258" r:id="rId7"/>
    <p:sldId id="263" r:id="rId8"/>
    <p:sldId id="262" r:id="rId9"/>
    <p:sldId id="259" r:id="rId10"/>
    <p:sldId id="266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i, Emily (Student)" initials="BE(" lastIdx="1" clrIdx="0">
    <p:extLst>
      <p:ext uri="{19B8F6BF-5375-455C-9EA6-DF929625EA0E}">
        <p15:presenceInfo xmlns:p15="http://schemas.microsoft.com/office/powerpoint/2012/main" userId="Bui, Emily (Studen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580"/>
  </p:normalViewPr>
  <p:slideViewPr>
    <p:cSldViewPr snapToGrid="0" snapToObjects="1">
      <p:cViewPr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1E2477-EC89-4ACD-852E-A0F9823DEB1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B1EB0E-8550-4061-816C-7D9F3086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1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Hero Archetypes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733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Group Stations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436" y="2084832"/>
            <a:ext cx="5058571" cy="4426804"/>
          </a:xfrm>
        </p:spPr>
        <p:txBody>
          <a:bodyPr>
            <a:noAutofit/>
          </a:bodyPr>
          <a:lstStyle/>
          <a:p>
            <a:r>
              <a:rPr lang="en-US" sz="2800" dirty="0" smtClean="0"/>
              <a:t>1. Analyzing Gru from </a:t>
            </a:r>
            <a:r>
              <a:rPr lang="en-US" sz="2800" i="1" dirty="0" smtClean="0"/>
              <a:t>Despicable Me </a:t>
            </a:r>
            <a:r>
              <a:rPr lang="en-US" sz="2800" dirty="0" smtClean="0"/>
              <a:t>and Batman</a:t>
            </a:r>
            <a:r>
              <a:rPr lang="en-US" sz="2800" i="1" dirty="0" smtClean="0"/>
              <a:t> from The Dark Knight Rises</a:t>
            </a:r>
          </a:p>
          <a:p>
            <a:r>
              <a:rPr lang="en-US" sz="2800" dirty="0" smtClean="0"/>
              <a:t>2. Researching Byronic heroes in popular culture</a:t>
            </a:r>
          </a:p>
          <a:p>
            <a:r>
              <a:rPr lang="en-US" sz="2800" dirty="0" smtClean="0"/>
              <a:t>3. Casting Call- Create your own Byronic Hero for a Movie</a:t>
            </a:r>
          </a:p>
          <a:p>
            <a:r>
              <a:rPr lang="en-US" sz="2800" dirty="0" smtClean="0"/>
              <a:t>4. Triple Venn Diagram comparing </a:t>
            </a:r>
            <a:r>
              <a:rPr lang="en-US" sz="2800" dirty="0" err="1" smtClean="0"/>
              <a:t>Haymitch</a:t>
            </a:r>
            <a:r>
              <a:rPr lang="en-US" sz="2800" dirty="0" smtClean="0"/>
              <a:t>, Edward Cullen, and Holden Caulfield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084832"/>
            <a:ext cx="4754880" cy="42245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30 minutes per station</a:t>
            </a:r>
          </a:p>
          <a:p>
            <a:r>
              <a:rPr lang="en-US" sz="2800" dirty="0" smtClean="0"/>
              <a:t>Backpacks stay along the wall and you bring only your packet and something to write with</a:t>
            </a:r>
          </a:p>
          <a:p>
            <a:r>
              <a:rPr lang="en-US" sz="2800" dirty="0" smtClean="0"/>
              <a:t>Ask 3 people your question before interrupting me with ACHIEVE 3000 check off, please</a:t>
            </a:r>
          </a:p>
        </p:txBody>
      </p:sp>
    </p:spTree>
    <p:extLst>
      <p:ext uri="{BB962C8B-B14F-4D97-AF65-F5344CB8AC3E}">
        <p14:creationId xmlns:p14="http://schemas.microsoft.com/office/powerpoint/2010/main" val="14516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Objective for today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learn about the concept of a Byronic hero, practice identifying them in literature, and analyze how the author develops characters’ traits.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15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a hero?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would you define the term hero?</a:t>
            </a:r>
          </a:p>
          <a:p>
            <a:r>
              <a:rPr lang="en-US" sz="3600" dirty="0" smtClean="0"/>
              <a:t>Is there more than one kind of hero?</a:t>
            </a:r>
          </a:p>
          <a:p>
            <a:r>
              <a:rPr lang="en-US" sz="3600" dirty="0" smtClean="0"/>
              <a:t>Do they always do what is right? Do they always stand for good?</a:t>
            </a:r>
          </a:p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3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254" y="756176"/>
            <a:ext cx="9975273" cy="149961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Types of heroes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243" y="1946485"/>
            <a:ext cx="5030862" cy="4646815"/>
          </a:xfrm>
        </p:spPr>
        <p:txBody>
          <a:bodyPr>
            <a:noAutofit/>
          </a:bodyPr>
          <a:lstStyle/>
          <a:p>
            <a:r>
              <a:rPr lang="en-US" sz="3200" dirty="0" smtClean="0"/>
              <a:t>Epic Hero:</a:t>
            </a:r>
          </a:p>
          <a:p>
            <a:r>
              <a:rPr lang="en-US" sz="3200" dirty="0" smtClean="0"/>
              <a:t>This is the OG hero</a:t>
            </a:r>
          </a:p>
          <a:p>
            <a:r>
              <a:rPr lang="en-US" sz="3200" dirty="0" smtClean="0"/>
              <a:t>Strong, handsome, manly men who fight monsters and rescue the damsel in distress</a:t>
            </a:r>
          </a:p>
          <a:p>
            <a:r>
              <a:rPr lang="en-US" sz="3200" dirty="0" smtClean="0"/>
              <a:t>Originated in the great epics and myths of ancient civilizations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7" y="159051"/>
            <a:ext cx="6238147" cy="357486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7" y="3675149"/>
            <a:ext cx="3978564" cy="3182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36" y="159051"/>
            <a:ext cx="2937164" cy="63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15636"/>
            <a:ext cx="9720072" cy="1499616"/>
          </a:xfrm>
        </p:spPr>
        <p:txBody>
          <a:bodyPr/>
          <a:lstStyle/>
          <a:p>
            <a:r>
              <a:rPr lang="en-US" dirty="0" smtClean="0"/>
              <a:t>Types of heroes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855" y="1884218"/>
            <a:ext cx="5818908" cy="4425142"/>
          </a:xfrm>
        </p:spPr>
        <p:txBody>
          <a:bodyPr/>
          <a:lstStyle/>
          <a:p>
            <a:r>
              <a:rPr lang="en-US" sz="3200" dirty="0" smtClean="0"/>
              <a:t>Romantic Heroes:</a:t>
            </a:r>
          </a:p>
          <a:p>
            <a:r>
              <a:rPr lang="en-US" sz="3200" dirty="0"/>
              <a:t>Much less conventional than an epic hero, </a:t>
            </a:r>
            <a:r>
              <a:rPr lang="en-US" sz="3200" dirty="0" smtClean="0"/>
              <a:t>but still possesses positive traits</a:t>
            </a:r>
          </a:p>
          <a:p>
            <a:r>
              <a:rPr lang="en-US" sz="3200" dirty="0" smtClean="0"/>
              <a:t>Typically</a:t>
            </a:r>
            <a:r>
              <a:rPr lang="en-US" sz="3200" dirty="0"/>
              <a:t>, on a large quest to fulfill a personal desire but leads to a greater purpose. And usually obsessed with a lost love of some sort.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35" y="415636"/>
            <a:ext cx="4899335" cy="6043221"/>
          </a:xfrm>
        </p:spPr>
      </p:pic>
    </p:spTree>
    <p:extLst>
      <p:ext uri="{BB962C8B-B14F-4D97-AF65-F5344CB8AC3E}">
        <p14:creationId xmlns:p14="http://schemas.microsoft.com/office/powerpoint/2010/main" val="10895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22285"/>
            <a:ext cx="9720072" cy="149961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a Villain?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714" y="1918576"/>
            <a:ext cx="5231741" cy="4482223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would you describe villains?</a:t>
            </a:r>
          </a:p>
          <a:p>
            <a:r>
              <a:rPr lang="en-US" sz="3200" dirty="0" smtClean="0"/>
              <a:t>Are they always evil? </a:t>
            </a:r>
          </a:p>
          <a:p>
            <a:r>
              <a:rPr lang="en-US" sz="3200" dirty="0" smtClean="0"/>
              <a:t>Can they ever be redeemed?</a:t>
            </a:r>
          </a:p>
          <a:p>
            <a:r>
              <a:rPr lang="en-US" sz="3200" dirty="0" smtClean="0"/>
              <a:t>What about the characters who aren’t noble enough to be an epic or romantic hero but aren’t evil enough to be a total villain?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684" y="1918576"/>
            <a:ext cx="5053294" cy="46484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83" y="244227"/>
            <a:ext cx="9720072" cy="14996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Captain Jack sparrow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779" y="1187796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FLYNN RIDER/EUGENE</a:t>
            </a:r>
            <a:endParaRPr lang="en-US" sz="3200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35" y="2028323"/>
            <a:ext cx="2287659" cy="277900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78658" y="1187796"/>
            <a:ext cx="5070697" cy="82296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CAPTAIN JACK SPARROW</a:t>
            </a:r>
            <a:endParaRPr lang="en-US" sz="3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778659" y="2010756"/>
            <a:ext cx="6122396" cy="43616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Traits: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Pirate </a:t>
            </a:r>
            <a:r>
              <a:rPr lang="en-US" sz="2800" dirty="0" smtClean="0"/>
              <a:t>– lies, cheats, </a:t>
            </a:r>
            <a:r>
              <a:rPr lang="en-US" sz="2800" dirty="0" smtClean="0"/>
              <a:t>steals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Cunning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Charismatic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Arrogant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Self-destructive</a:t>
            </a: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BUT</a:t>
            </a:r>
            <a:r>
              <a:rPr lang="en-US" sz="2800" dirty="0" smtClean="0"/>
              <a:t>, he ALWAYS does the right thing by rescuing Will and Elizabeth Swann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9836" y="2010756"/>
            <a:ext cx="519611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Traits:</a:t>
            </a:r>
          </a:p>
          <a:p>
            <a:r>
              <a:rPr lang="en-US" sz="2800" dirty="0" smtClean="0"/>
              <a:t>Cunning</a:t>
            </a:r>
            <a:endParaRPr lang="en-US" sz="2800" dirty="0"/>
          </a:p>
          <a:p>
            <a:r>
              <a:rPr lang="en-US" sz="2800" dirty="0" smtClean="0"/>
              <a:t>Seductive</a:t>
            </a:r>
          </a:p>
          <a:p>
            <a:r>
              <a:rPr lang="en-US" sz="2800" dirty="0" smtClean="0"/>
              <a:t>Outlaw</a:t>
            </a:r>
            <a:endParaRPr lang="en-US" sz="2800" dirty="0"/>
          </a:p>
          <a:p>
            <a:r>
              <a:rPr lang="en-US" sz="2800" dirty="0" smtClean="0"/>
              <a:t>Charismatic</a:t>
            </a:r>
            <a:endParaRPr lang="en-US" sz="2800" dirty="0"/>
          </a:p>
          <a:p>
            <a:r>
              <a:rPr lang="en-US" sz="2800" dirty="0" smtClean="0"/>
              <a:t>Struggles with integrity</a:t>
            </a:r>
          </a:p>
          <a:p>
            <a:r>
              <a:rPr lang="en-US" sz="2800" dirty="0" smtClean="0"/>
              <a:t>Troubled past</a:t>
            </a:r>
          </a:p>
          <a:p>
            <a:r>
              <a:rPr lang="en-US" sz="2800" dirty="0" smtClean="0"/>
              <a:t>BUT he does the right thing by not abandoning Rapunzel, returning the crown, and helping her escape Mother </a:t>
            </a:r>
            <a:r>
              <a:rPr lang="en-US" sz="2800" dirty="0" err="1" smtClean="0"/>
              <a:t>Gothel</a:t>
            </a:r>
            <a:r>
              <a:rPr lang="en-US" sz="28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94" y="2004633"/>
            <a:ext cx="2105271" cy="21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3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Byronic heroes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3"/>
            <a:ext cx="10738381" cy="44822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Developed by Lord Byron in the 1800s</a:t>
            </a:r>
          </a:p>
          <a:p>
            <a:r>
              <a:rPr lang="en-US" sz="3200" dirty="0" smtClean="0"/>
              <a:t>Their mantra: “mad, bad, and dangerous to know”</a:t>
            </a:r>
          </a:p>
          <a:p>
            <a:r>
              <a:rPr lang="en-US" sz="3200" dirty="0" smtClean="0"/>
              <a:t>They aren’t a traditional hero but they are not a villain either, they’re a little in-between.</a:t>
            </a:r>
          </a:p>
          <a:p>
            <a:r>
              <a:rPr lang="en-US" sz="3200" dirty="0" smtClean="0"/>
              <a:t>While they have all the capabilities of a hero, but they usually struggle with morality and integrity. </a:t>
            </a:r>
          </a:p>
          <a:p>
            <a:r>
              <a:rPr lang="en-US" sz="3200" dirty="0" smtClean="0"/>
              <a:t>Their flawed characteristics make them more likable and relatable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Defining characteristics of a Byronic hero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8972" y="2002259"/>
            <a:ext cx="4965192" cy="41885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600" dirty="0" smtClean="0"/>
              <a:t>Dislike </a:t>
            </a:r>
            <a:r>
              <a:rPr lang="en-US" sz="2600" dirty="0" smtClean="0"/>
              <a:t>for society and its norms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An </a:t>
            </a:r>
            <a:r>
              <a:rPr lang="en-US" sz="2600" dirty="0" smtClean="0"/>
              <a:t>exile, an outcast, or outlaw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Arrogant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Cunning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Cynical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Disrespectful </a:t>
            </a:r>
            <a:r>
              <a:rPr lang="en-US" sz="2600" dirty="0" smtClean="0"/>
              <a:t>of rank or privilege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Emotionally </a:t>
            </a:r>
            <a:r>
              <a:rPr lang="en-US" sz="2600" dirty="0" smtClean="0"/>
              <a:t>conflicted, moody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High </a:t>
            </a:r>
            <a:r>
              <a:rPr lang="en-US" sz="2600" dirty="0" smtClean="0"/>
              <a:t>level of intelligence and </a:t>
            </a:r>
            <a:r>
              <a:rPr lang="en-US" sz="2600" dirty="0" smtClean="0"/>
              <a:t>   perception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2126118"/>
            <a:ext cx="5731625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600" dirty="0" smtClean="0"/>
              <a:t>Mysterious</a:t>
            </a:r>
            <a:r>
              <a:rPr lang="en-US" sz="2600" dirty="0" smtClean="0"/>
              <a:t>, magnetic, charismatic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Seductive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Self-critical </a:t>
            </a:r>
            <a:r>
              <a:rPr lang="en-US" sz="2600" dirty="0" smtClean="0"/>
              <a:t>and introspective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Self-destructive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Struggles </a:t>
            </a:r>
            <a:r>
              <a:rPr lang="en-US" sz="2600" dirty="0" smtClean="0"/>
              <a:t>with integrity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Troubled </a:t>
            </a:r>
            <a:r>
              <a:rPr lang="en-US" sz="2600" dirty="0" smtClean="0"/>
              <a:t>past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HOWEVER </a:t>
            </a:r>
            <a:r>
              <a:rPr lang="en-US" sz="2600" dirty="0" smtClean="0"/>
              <a:t>there is always some sort of redeeming quality or action. They always choose to do the right thing in the end.</a:t>
            </a:r>
          </a:p>
        </p:txBody>
      </p:sp>
    </p:spTree>
    <p:extLst>
      <p:ext uri="{BB962C8B-B14F-4D97-AF65-F5344CB8AC3E}">
        <p14:creationId xmlns:p14="http://schemas.microsoft.com/office/powerpoint/2010/main" val="3005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979</TotalTime>
  <Words>511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Tw Cen MT</vt:lpstr>
      <vt:lpstr>Tw Cen MT Condensed</vt:lpstr>
      <vt:lpstr>Wingdings</vt:lpstr>
      <vt:lpstr>Wingdings 3</vt:lpstr>
      <vt:lpstr>Integral</vt:lpstr>
      <vt:lpstr>Hero Archetypes</vt:lpstr>
      <vt:lpstr>Objective for today</vt:lpstr>
      <vt:lpstr>What is a hero?</vt:lpstr>
      <vt:lpstr>Types of heroes</vt:lpstr>
      <vt:lpstr>Types of heroes</vt:lpstr>
      <vt:lpstr>What is a Villain?</vt:lpstr>
      <vt:lpstr>Captain Jack sparrow</vt:lpstr>
      <vt:lpstr>Byronic heroes</vt:lpstr>
      <vt:lpstr>Defining characteristics of a Byronic hero</vt:lpstr>
      <vt:lpstr>Group Stations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Hero Archetypes</dc:title>
  <dc:creator>Ward, Emily</dc:creator>
  <cp:lastModifiedBy>Bui, Emily (Student)</cp:lastModifiedBy>
  <cp:revision>20</cp:revision>
  <cp:lastPrinted>2017-12-11T14:53:49Z</cp:lastPrinted>
  <dcterms:created xsi:type="dcterms:W3CDTF">2016-11-10T01:48:56Z</dcterms:created>
  <dcterms:modified xsi:type="dcterms:W3CDTF">2017-12-11T16:14:38Z</dcterms:modified>
</cp:coreProperties>
</file>