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73" r:id="rId2"/>
    <p:sldId id="257" r:id="rId3"/>
    <p:sldId id="258" r:id="rId4"/>
    <p:sldId id="274" r:id="rId5"/>
    <p:sldId id="266" r:id="rId6"/>
    <p:sldId id="275" r:id="rId7"/>
    <p:sldId id="276" r:id="rId8"/>
    <p:sldId id="272" r:id="rId9"/>
    <p:sldId id="271" r:id="rId10"/>
    <p:sldId id="264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027F7-185A-45C8-B37A-17507DDED586}" type="datetimeFigureOut">
              <a:rPr lang="en-US" smtClean="0"/>
              <a:t>08/23/2018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667C6-A932-400E-ACC1-2022436B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26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08/23/2018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132" y="391886"/>
            <a:ext cx="993413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Puritans?  Why do I care about the Puritans?</a:t>
            </a:r>
          </a:p>
          <a:p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							</a:t>
            </a:r>
          </a:p>
          <a:p>
            <a:endParaRPr lang="en-US" sz="2400" dirty="0" smtClean="0">
              <a:solidFill>
                <a:srgbClr val="FFFF00"/>
              </a:solidFill>
            </a:endParaRPr>
          </a:p>
          <a:p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1291372"/>
            <a:ext cx="6662057" cy="47929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58443" y="1291372"/>
            <a:ext cx="477727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If you have lived in the U.S. for</a:t>
            </a:r>
          </a:p>
          <a:p>
            <a:r>
              <a:rPr lang="en-US" sz="2400" b="1" dirty="0" smtClean="0"/>
              <a:t>a while, you probably know</a:t>
            </a:r>
          </a:p>
          <a:p>
            <a:r>
              <a:rPr lang="en-US" sz="2400" b="1" dirty="0" smtClean="0"/>
              <a:t>something about the Puritans</a:t>
            </a:r>
          </a:p>
          <a:p>
            <a:r>
              <a:rPr lang="en-US" sz="2400" b="1" dirty="0" smtClean="0"/>
              <a:t>(Pilgrims).  That said, you still </a:t>
            </a:r>
          </a:p>
          <a:p>
            <a:r>
              <a:rPr lang="en-US" sz="2400" b="1" dirty="0"/>
              <a:t>m</a:t>
            </a:r>
            <a:r>
              <a:rPr lang="en-US" sz="2400" b="1" dirty="0" smtClean="0"/>
              <a:t>ight not know why they</a:t>
            </a:r>
          </a:p>
          <a:p>
            <a:r>
              <a:rPr lang="en-US" sz="2400" b="1" dirty="0" smtClean="0"/>
              <a:t>should matter to you.  After all,</a:t>
            </a:r>
          </a:p>
          <a:p>
            <a:r>
              <a:rPr lang="en-US" sz="2400" b="1" dirty="0"/>
              <a:t>m</a:t>
            </a:r>
            <a:r>
              <a:rPr lang="en-US" sz="2400" b="1" dirty="0" smtClean="0"/>
              <a:t>aybe you have no European</a:t>
            </a:r>
          </a:p>
          <a:p>
            <a:r>
              <a:rPr lang="en-US" sz="2400" b="1" dirty="0" smtClean="0"/>
              <a:t>ancestry.  Maybe you are not</a:t>
            </a:r>
          </a:p>
          <a:p>
            <a:r>
              <a:rPr lang="en-US" sz="2400" b="1" dirty="0" smtClean="0"/>
              <a:t>a religious person.  Maybe you</a:t>
            </a:r>
          </a:p>
          <a:p>
            <a:r>
              <a:rPr lang="en-US" sz="2400" b="1" dirty="0" smtClean="0"/>
              <a:t>don’t </a:t>
            </a:r>
            <a:r>
              <a:rPr lang="en-US" sz="2400" b="1" dirty="0" smtClean="0"/>
              <a:t>think you have anything</a:t>
            </a:r>
          </a:p>
          <a:p>
            <a:r>
              <a:rPr lang="en-US" sz="2400" b="1" dirty="0" smtClean="0"/>
              <a:t>in common with the Puritans.</a:t>
            </a:r>
            <a:endParaRPr lang="en-US" sz="2400" b="1" dirty="0" smtClean="0"/>
          </a:p>
          <a:p>
            <a:r>
              <a:rPr lang="en-US" sz="2400" b="1" dirty="0" smtClean="0"/>
              <a:t>That said, the </a:t>
            </a:r>
            <a:r>
              <a:rPr lang="en-US" sz="2400" b="1" dirty="0" smtClean="0"/>
              <a:t>Puritans matter</a:t>
            </a:r>
          </a:p>
          <a:p>
            <a:r>
              <a:rPr lang="en-US" sz="2400" b="1" dirty="0" smtClean="0"/>
              <a:t>to </a:t>
            </a:r>
            <a:r>
              <a:rPr lang="en-US" sz="2400" b="1" dirty="0" smtClean="0"/>
              <a:t>you.  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8804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A1D0E8-E8CA-4A70-946D-FA9F172CECB4}"/>
              </a:ext>
            </a:extLst>
          </p:cNvPr>
          <p:cNvSpPr txBox="1"/>
          <p:nvPr/>
        </p:nvSpPr>
        <p:spPr>
          <a:xfrm>
            <a:off x="658825" y="725988"/>
            <a:ext cx="1013931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MODIFIED CORNELL NOTES</a:t>
            </a:r>
          </a:p>
          <a:p>
            <a:endParaRPr lang="en-US" sz="2400" dirty="0"/>
          </a:p>
          <a:p>
            <a:r>
              <a:rPr lang="en-US" sz="2400" dirty="0" smtClean="0"/>
              <a:t>Draw a vertical line down your paper, about an inch to the right of</a:t>
            </a:r>
          </a:p>
          <a:p>
            <a:r>
              <a:rPr lang="en-US" sz="2400" dirty="0" smtClean="0"/>
              <a:t>the left-hand margin.  The following topics will be written to the left.</a:t>
            </a:r>
          </a:p>
          <a:p>
            <a:r>
              <a:rPr lang="en-US" sz="2400" dirty="0" smtClean="0"/>
              <a:t>(These are already written on the board).</a:t>
            </a:r>
          </a:p>
          <a:p>
            <a:endParaRPr lang="en-US" sz="2400" dirty="0" smtClean="0"/>
          </a:p>
          <a:p>
            <a:pPr marL="571500" indent="-571500">
              <a:buFontTx/>
              <a:buChar char="-"/>
            </a:pPr>
            <a:r>
              <a:rPr lang="en-US" sz="2400" dirty="0">
                <a:solidFill>
                  <a:srgbClr val="FFC000"/>
                </a:solidFill>
              </a:rPr>
              <a:t>t</a:t>
            </a:r>
            <a:r>
              <a:rPr lang="en-US" sz="2400" dirty="0" smtClean="0">
                <a:solidFill>
                  <a:srgbClr val="FFC000"/>
                </a:solidFill>
              </a:rPr>
              <a:t>he </a:t>
            </a:r>
            <a:r>
              <a:rPr lang="en-US" sz="2400" dirty="0" smtClean="0">
                <a:solidFill>
                  <a:srgbClr val="FFC000"/>
                </a:solidFill>
              </a:rPr>
              <a:t>proud young man</a:t>
            </a:r>
          </a:p>
          <a:p>
            <a:pPr marL="571500" indent="-571500">
              <a:buFontTx/>
              <a:buChar char="-"/>
            </a:pPr>
            <a:r>
              <a:rPr lang="en-US" sz="2400" dirty="0">
                <a:solidFill>
                  <a:srgbClr val="FFC000"/>
                </a:solidFill>
              </a:rPr>
              <a:t>g</a:t>
            </a:r>
            <a:r>
              <a:rPr lang="en-US" sz="2400" dirty="0" smtClean="0">
                <a:solidFill>
                  <a:srgbClr val="FFC000"/>
                </a:solidFill>
              </a:rPr>
              <a:t>reat </a:t>
            </a:r>
            <a:r>
              <a:rPr lang="en-US" sz="2400" dirty="0" smtClean="0">
                <a:solidFill>
                  <a:srgbClr val="FFC000"/>
                </a:solidFill>
              </a:rPr>
              <a:t>iron screw</a:t>
            </a:r>
          </a:p>
          <a:p>
            <a:pPr marL="571500" indent="-571500">
              <a:buFontTx/>
              <a:buChar char="-"/>
            </a:pPr>
            <a:r>
              <a:rPr lang="en-US" sz="2400" dirty="0" smtClean="0">
                <a:solidFill>
                  <a:srgbClr val="FFC000"/>
                </a:solidFill>
              </a:rPr>
              <a:t>John Howland</a:t>
            </a:r>
          </a:p>
          <a:p>
            <a:pPr marL="571500" indent="-571500">
              <a:buFontTx/>
              <a:buChar char="-"/>
            </a:pPr>
            <a:r>
              <a:rPr lang="en-US" sz="2400" dirty="0">
                <a:solidFill>
                  <a:srgbClr val="FFC000"/>
                </a:solidFill>
              </a:rPr>
              <a:t>t</a:t>
            </a:r>
            <a:r>
              <a:rPr lang="en-US" sz="2400" dirty="0" smtClean="0">
                <a:solidFill>
                  <a:srgbClr val="FFC000"/>
                </a:solidFill>
              </a:rPr>
              <a:t>he </a:t>
            </a:r>
            <a:r>
              <a:rPr lang="en-US" sz="2400" dirty="0" smtClean="0">
                <a:solidFill>
                  <a:srgbClr val="FFC000"/>
                </a:solidFill>
              </a:rPr>
              <a:t>shoals</a:t>
            </a:r>
          </a:p>
          <a:p>
            <a:pPr marL="571500" indent="-571500">
              <a:buFontTx/>
              <a:buChar char="-"/>
            </a:pPr>
            <a:r>
              <a:rPr lang="en-US" sz="2400" dirty="0" smtClean="0">
                <a:solidFill>
                  <a:srgbClr val="FFC000"/>
                </a:solidFill>
              </a:rPr>
              <a:t>1st allusion in the last paragraph</a:t>
            </a:r>
          </a:p>
          <a:p>
            <a:pPr marL="571500" indent="-571500">
              <a:buFontTx/>
              <a:buChar char="-"/>
            </a:pPr>
            <a:r>
              <a:rPr lang="en-US" sz="2400" dirty="0" smtClean="0">
                <a:solidFill>
                  <a:srgbClr val="FFC000"/>
                </a:solidFill>
              </a:rPr>
              <a:t>2</a:t>
            </a:r>
            <a:r>
              <a:rPr lang="en-US" sz="2400" baseline="30000" dirty="0" smtClean="0">
                <a:solidFill>
                  <a:srgbClr val="FFC000"/>
                </a:solidFill>
              </a:rPr>
              <a:t>nd</a:t>
            </a:r>
            <a:r>
              <a:rPr lang="en-US" sz="2400" dirty="0" smtClean="0">
                <a:solidFill>
                  <a:srgbClr val="FFC000"/>
                </a:solidFill>
              </a:rPr>
              <a:t> allusion in the last paragraph</a:t>
            </a:r>
          </a:p>
          <a:p>
            <a:pPr marL="571500" indent="-571500">
              <a:buFontTx/>
              <a:buChar char="-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157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F88AC-2FBA-4641-8B24-AD9D7AEF5FA9}"/>
              </a:ext>
            </a:extLst>
          </p:cNvPr>
          <p:cNvSpPr txBox="1"/>
          <p:nvPr/>
        </p:nvSpPr>
        <p:spPr>
          <a:xfrm>
            <a:off x="291918" y="610136"/>
            <a:ext cx="10589758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 the wider column on the right, I want you to explain the</a:t>
            </a:r>
          </a:p>
          <a:p>
            <a:r>
              <a:rPr lang="en-US" sz="2800" u="sng" dirty="0" smtClean="0"/>
              <a:t>significance</a:t>
            </a:r>
            <a:r>
              <a:rPr lang="en-US" sz="2800" dirty="0" smtClean="0"/>
              <a:t> of each topic with three bullet points </a:t>
            </a:r>
            <a:r>
              <a:rPr lang="en-US" sz="2800" dirty="0" smtClean="0">
                <a:solidFill>
                  <a:srgbClr val="FFC000"/>
                </a:solidFill>
              </a:rPr>
              <a:t>(a total</a:t>
            </a:r>
          </a:p>
          <a:p>
            <a:r>
              <a:rPr lang="en-US" sz="2800" dirty="0" smtClean="0">
                <a:solidFill>
                  <a:srgbClr val="FFC000"/>
                </a:solidFill>
              </a:rPr>
              <a:t>of 18 bullet points for 6 topics)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Your bullet points can explain </a:t>
            </a:r>
            <a:r>
              <a:rPr lang="en-US" sz="2800" u="sng" dirty="0" smtClean="0"/>
              <a:t>any</a:t>
            </a:r>
            <a:r>
              <a:rPr lang="en-US" sz="2800" dirty="0" smtClean="0"/>
              <a:t> of the following: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rgbClr val="FFC000"/>
                </a:solidFill>
              </a:rPr>
              <a:t>The context surrounding why that topic is mentioned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rgbClr val="FFC000"/>
                </a:solidFill>
              </a:rPr>
              <a:t>Why this topic may play a pivotal role in the larger story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rgbClr val="FFC000"/>
                </a:solidFill>
              </a:rPr>
              <a:t>What this topic reveals about the Puritan mindset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rgbClr val="FFC000"/>
                </a:solidFill>
              </a:rPr>
              <a:t>What point Bradford is making by including this topic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rgbClr val="FFC000"/>
                </a:solidFill>
              </a:rPr>
              <a:t>What consequence results from the given topic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solidFill>
                  <a:srgbClr val="FFC000"/>
                </a:solidFill>
              </a:rPr>
              <a:t>How the context surrounding a particular topic relates to </a:t>
            </a:r>
          </a:p>
          <a:p>
            <a:r>
              <a:rPr lang="en-US" sz="2800" dirty="0" smtClean="0">
                <a:solidFill>
                  <a:srgbClr val="FFC000"/>
                </a:solidFill>
              </a:rPr>
              <a:t>     something you or someone you know has experienced</a:t>
            </a:r>
          </a:p>
          <a:p>
            <a:pPr marL="457200" indent="-457200">
              <a:buFontTx/>
              <a:buChar char="-"/>
            </a:pPr>
            <a:endParaRPr lang="en-US" sz="28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6335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820" y="2450990"/>
            <a:ext cx="47468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SPAIN </a:t>
            </a:r>
          </a:p>
          <a:p>
            <a:pPr algn="ctr"/>
            <a:r>
              <a:rPr lang="en-US" sz="2000" dirty="0" smtClean="0"/>
              <a:t>(St. Augustine’s first European visitors)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855" y="399931"/>
            <a:ext cx="3486150" cy="20669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00" y="461844"/>
            <a:ext cx="2914650" cy="1943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111" y="4055882"/>
            <a:ext cx="3046640" cy="18279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0399" y="2450989"/>
            <a:ext cx="46378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FRANCE</a:t>
            </a:r>
          </a:p>
          <a:p>
            <a:pPr algn="ctr"/>
            <a:r>
              <a:rPr lang="en-US" sz="2000" dirty="0" smtClean="0"/>
              <a:t>(Jacksonville’s first European visitors)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536374" y="5883866"/>
            <a:ext cx="26661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ENGLAND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39632" y="4050752"/>
            <a:ext cx="63898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The English Puritans were arguably the</a:t>
            </a:r>
          </a:p>
          <a:p>
            <a:r>
              <a:rPr lang="en-US" sz="2400" b="1" dirty="0"/>
              <a:t>m</a:t>
            </a:r>
            <a:r>
              <a:rPr lang="en-US" sz="2400" b="1" dirty="0" smtClean="0"/>
              <a:t>ost influential of the European groups</a:t>
            </a:r>
          </a:p>
          <a:p>
            <a:r>
              <a:rPr lang="en-US" sz="2400" b="1" dirty="0"/>
              <a:t>w</a:t>
            </a:r>
            <a:r>
              <a:rPr lang="en-US" sz="2400" b="1" dirty="0" smtClean="0"/>
              <a:t>ho arrived and settled in the New World.</a:t>
            </a:r>
          </a:p>
          <a:p>
            <a:r>
              <a:rPr lang="en-US" sz="2400" b="1" dirty="0" smtClean="0"/>
              <a:t>In fact, they still influence your life in a</a:t>
            </a:r>
          </a:p>
          <a:p>
            <a:r>
              <a:rPr lang="en-US" sz="2400" b="1" dirty="0" smtClean="0"/>
              <a:t>big way.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8407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19479"/>
            <a:ext cx="11944295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THE FIRST REASON YOU CARE: </a:t>
            </a:r>
          </a:p>
          <a:p>
            <a:r>
              <a:rPr lang="en-US" sz="2800" b="1" dirty="0" smtClean="0">
                <a:solidFill>
                  <a:srgbClr val="FFC000"/>
                </a:solidFill>
              </a:rPr>
              <a:t>THEY STARTED THE TRADITION OF AMERICANS</a:t>
            </a:r>
          </a:p>
          <a:p>
            <a:r>
              <a:rPr lang="en-US" sz="2800" b="1" dirty="0" smtClean="0">
                <a:solidFill>
                  <a:srgbClr val="FFC000"/>
                </a:solidFill>
              </a:rPr>
              <a:t>TAKING A STAND FOR BELIEFS AND AGAINST INJUSTICE.</a:t>
            </a:r>
          </a:p>
          <a:p>
            <a:endParaRPr lang="en-US" sz="2800" b="1" dirty="0" smtClean="0">
              <a:solidFill>
                <a:srgbClr val="FFC000"/>
              </a:solidFill>
            </a:endParaRPr>
          </a:p>
          <a:p>
            <a:r>
              <a:rPr lang="en-US" sz="2800" b="1" dirty="0" smtClean="0"/>
              <a:t>As literacy increased and Bibles became more accessible, many</a:t>
            </a:r>
          </a:p>
          <a:p>
            <a:r>
              <a:rPr lang="en-US" sz="2800" b="1" dirty="0" smtClean="0"/>
              <a:t>people started to read the Bible for themselves rather than just trust</a:t>
            </a:r>
          </a:p>
          <a:p>
            <a:r>
              <a:rPr lang="en-US" sz="2800" b="1" dirty="0"/>
              <a:t>i</a:t>
            </a:r>
            <a:r>
              <a:rPr lang="en-US" sz="2800" b="1" dirty="0" smtClean="0"/>
              <a:t>n church teachings.  This contributed, of course, to the Reformation,</a:t>
            </a:r>
          </a:p>
          <a:p>
            <a:r>
              <a:rPr lang="en-US" sz="2800" b="1" dirty="0" smtClean="0"/>
              <a:t>but also to the eventual rise of “Puritans.”  Puritans felt the Church</a:t>
            </a:r>
          </a:p>
          <a:p>
            <a:r>
              <a:rPr lang="en-US" sz="2800" b="1" dirty="0" smtClean="0"/>
              <a:t>of England was tolerating institutional practices that were not</a:t>
            </a:r>
          </a:p>
          <a:p>
            <a:r>
              <a:rPr lang="en-US" sz="2800" b="1" dirty="0" smtClean="0"/>
              <a:t>grounded in the Bible and sought to either “purify” the church from</a:t>
            </a:r>
          </a:p>
          <a:p>
            <a:r>
              <a:rPr lang="en-US" sz="2800" b="1" dirty="0" smtClean="0"/>
              <a:t>within, or as was the case with the Pilgrims and those </a:t>
            </a:r>
            <a:r>
              <a:rPr lang="en-US" sz="2800" b="1" dirty="0"/>
              <a:t>w</a:t>
            </a:r>
            <a:r>
              <a:rPr lang="en-US" sz="2800" b="1" dirty="0" smtClean="0"/>
              <a:t>ho came to</a:t>
            </a:r>
          </a:p>
          <a:p>
            <a:r>
              <a:rPr lang="en-US" sz="2800" b="1" dirty="0" smtClean="0"/>
              <a:t>America, separate from it altogether.  </a:t>
            </a:r>
            <a:r>
              <a:rPr lang="en-US" sz="2800" b="1" dirty="0" smtClean="0">
                <a:solidFill>
                  <a:srgbClr val="FFC000"/>
                </a:solidFill>
              </a:rPr>
              <a:t>Think about how that same</a:t>
            </a:r>
          </a:p>
          <a:p>
            <a:r>
              <a:rPr lang="en-US" sz="2800" b="1" dirty="0" smtClean="0">
                <a:solidFill>
                  <a:srgbClr val="FFC000"/>
                </a:solidFill>
              </a:rPr>
              <a:t>willingness to stand up for what one believes and stand against</a:t>
            </a:r>
          </a:p>
          <a:p>
            <a:r>
              <a:rPr lang="en-US" sz="2800" b="1" dirty="0" smtClean="0">
                <a:solidFill>
                  <a:srgbClr val="FFC000"/>
                </a:solidFill>
              </a:rPr>
              <a:t>injustice has been a part of the American spirit ever since.</a:t>
            </a:r>
          </a:p>
          <a:p>
            <a:r>
              <a:rPr lang="en-US" sz="2800" b="1" dirty="0" smtClean="0">
                <a:solidFill>
                  <a:srgbClr val="FFC000"/>
                </a:solidFill>
              </a:rPr>
              <a:t>(Revolutionary War, Civil Rights Movement)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9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703" y="116414"/>
            <a:ext cx="12040476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REASON #2 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YOU LIKE THE IDEA OF BECOMING PROSPEROUS.</a:t>
            </a:r>
          </a:p>
          <a:p>
            <a:endParaRPr lang="en-US" sz="1600" b="1" dirty="0"/>
          </a:p>
          <a:p>
            <a:r>
              <a:rPr lang="en-US" sz="2800" b="1" dirty="0" smtClean="0"/>
              <a:t>Puritans believed that each individual was directly responsible</a:t>
            </a:r>
          </a:p>
          <a:p>
            <a:r>
              <a:rPr lang="en-US" sz="2800" b="1" dirty="0" smtClean="0"/>
              <a:t>to God, without the need of a priest or other human mediator. </a:t>
            </a:r>
          </a:p>
          <a:p>
            <a:r>
              <a:rPr lang="en-US" sz="2800" b="1" dirty="0" smtClean="0"/>
              <a:t>While individuality was highly discouraged in Puritan society </a:t>
            </a:r>
          </a:p>
          <a:p>
            <a:r>
              <a:rPr lang="en-US" sz="2800" b="1" dirty="0"/>
              <a:t>(</a:t>
            </a:r>
            <a:r>
              <a:rPr lang="en-US" sz="2800" b="1" dirty="0" smtClean="0"/>
              <a:t>being “different” was “bad”), great value was placed on each</a:t>
            </a:r>
          </a:p>
          <a:p>
            <a:r>
              <a:rPr lang="en-US" sz="2800" b="1" dirty="0" smtClean="0"/>
              <a:t>individual as a contributor to society</a:t>
            </a:r>
            <a:r>
              <a:rPr lang="en-US" sz="2800" b="1" dirty="0"/>
              <a:t>.  </a:t>
            </a:r>
            <a:r>
              <a:rPr lang="en-US" sz="2800" b="1" dirty="0" smtClean="0"/>
              <a:t>The </a:t>
            </a:r>
            <a:r>
              <a:rPr lang="en-US" sz="2800" b="1" dirty="0"/>
              <a:t>“divine right” of </a:t>
            </a:r>
            <a:r>
              <a:rPr lang="en-US" sz="2800" b="1" dirty="0" smtClean="0"/>
              <a:t>kings</a:t>
            </a:r>
          </a:p>
          <a:p>
            <a:r>
              <a:rPr lang="en-US" sz="2800" b="1" dirty="0"/>
              <a:t>s</a:t>
            </a:r>
            <a:r>
              <a:rPr lang="en-US" sz="2800" b="1" dirty="0" smtClean="0"/>
              <a:t>tarted to give way to </a:t>
            </a:r>
            <a:r>
              <a:rPr lang="en-US" sz="2800" b="1" dirty="0"/>
              <a:t>the rights of the common man and </a:t>
            </a:r>
            <a:r>
              <a:rPr lang="en-US" sz="2800" b="1" dirty="0" smtClean="0"/>
              <a:t>rise</a:t>
            </a:r>
          </a:p>
          <a:p>
            <a:r>
              <a:rPr lang="en-US" sz="2800" b="1" dirty="0" smtClean="0"/>
              <a:t>of individual liberties.  A man’s work was considered a means of</a:t>
            </a:r>
          </a:p>
          <a:p>
            <a:r>
              <a:rPr lang="en-US" sz="2800" b="1" dirty="0" smtClean="0"/>
              <a:t>glorifying God, thus there was great dignity in working hard at</a:t>
            </a:r>
          </a:p>
          <a:p>
            <a:r>
              <a:rPr lang="en-US" sz="2800" b="1" dirty="0" smtClean="0"/>
              <a:t>whatever vocation one felt called into.  That said, working hard</a:t>
            </a:r>
          </a:p>
          <a:p>
            <a:r>
              <a:rPr lang="en-US" sz="2800" b="1" dirty="0" smtClean="0"/>
              <a:t>was considered a virtue that could lead to prosperity.</a:t>
            </a:r>
          </a:p>
          <a:p>
            <a:r>
              <a:rPr lang="en-US" sz="2800" b="1" dirty="0" smtClean="0">
                <a:solidFill>
                  <a:srgbClr val="FFC000"/>
                </a:solidFill>
              </a:rPr>
              <a:t>This was the beginning of capitalism, which eventually led to the U.S.</a:t>
            </a:r>
          </a:p>
          <a:p>
            <a:r>
              <a:rPr lang="en-US" sz="2800" b="1" dirty="0">
                <a:solidFill>
                  <a:srgbClr val="FFC000"/>
                </a:solidFill>
              </a:rPr>
              <a:t>b</a:t>
            </a:r>
            <a:r>
              <a:rPr lang="en-US" sz="2800" b="1" dirty="0" smtClean="0">
                <a:solidFill>
                  <a:srgbClr val="FFC000"/>
                </a:solidFill>
              </a:rPr>
              <a:t>ecoming the most prosperous nation on earth.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5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33D6B78-5F43-46C6-AE19-CFB97FD9E772}"/>
              </a:ext>
            </a:extLst>
          </p:cNvPr>
          <p:cNvSpPr txBox="1"/>
          <p:nvPr/>
        </p:nvSpPr>
        <p:spPr>
          <a:xfrm>
            <a:off x="309610" y="732291"/>
            <a:ext cx="11785599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REASON #3 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YOU WANT AN EDUCATION (EVEN IF YOU DON’T ADMIT IT).</a:t>
            </a:r>
          </a:p>
          <a:p>
            <a:endParaRPr lang="en-US" sz="3600" b="1" dirty="0"/>
          </a:p>
          <a:p>
            <a:r>
              <a:rPr lang="en-US" sz="2400" b="1" dirty="0" smtClean="0"/>
              <a:t>Puritans believed that the instruction and training of children was a very</a:t>
            </a:r>
          </a:p>
          <a:p>
            <a:r>
              <a:rPr lang="en-US" sz="2400" b="1" dirty="0" smtClean="0"/>
              <a:t>important responsibility.  Within 5 years, the Puritans established schools so</a:t>
            </a:r>
          </a:p>
          <a:p>
            <a:r>
              <a:rPr lang="en-US" sz="2400" b="1" dirty="0" smtClean="0"/>
              <a:t>that all children could learn to read the Bible.  In 1636, they established</a:t>
            </a:r>
          </a:p>
          <a:p>
            <a:r>
              <a:rPr lang="en-US" sz="2400" b="1" dirty="0" smtClean="0"/>
              <a:t>Harvard College with the purpose of training ministers.  Interestingly, in recent</a:t>
            </a:r>
          </a:p>
          <a:p>
            <a:r>
              <a:rPr lang="en-US" sz="2400" b="1" dirty="0" smtClean="0"/>
              <a:t>decades, public schools and universities have been the subject of quite a few</a:t>
            </a:r>
          </a:p>
          <a:p>
            <a:r>
              <a:rPr lang="en-US" sz="2400" b="1" dirty="0" smtClean="0"/>
              <a:t>“separation of church and state” debates, yet the great tradition of American</a:t>
            </a:r>
          </a:p>
          <a:p>
            <a:r>
              <a:rPr lang="en-US" sz="2400" b="1" dirty="0"/>
              <a:t>e</a:t>
            </a:r>
            <a:r>
              <a:rPr lang="en-US" sz="2400" b="1" dirty="0" smtClean="0"/>
              <a:t>ducation has a lot to do with the Puritans.   </a:t>
            </a:r>
          </a:p>
          <a:p>
            <a:r>
              <a:rPr lang="en-US" sz="2400" b="1" dirty="0" smtClean="0">
                <a:solidFill>
                  <a:srgbClr val="FFC000"/>
                </a:solidFill>
              </a:rPr>
              <a:t>If you attend public school and desire to pursue a college education,</a:t>
            </a:r>
          </a:p>
          <a:p>
            <a:r>
              <a:rPr lang="en-US" sz="2400" b="1" dirty="0" smtClean="0">
                <a:solidFill>
                  <a:srgbClr val="FFC000"/>
                </a:solidFill>
              </a:rPr>
              <a:t>then the Puritans matter to you.</a:t>
            </a:r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6941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906" y="618565"/>
            <a:ext cx="12050094" cy="658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REASON #4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YOU WANT TO VOTE FOR YOUR PREFERENCE, AND YOU WANT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TO KNOW WHY OTHER PEOPLE WILL VOTE FOR THE OPPOSITE.</a:t>
            </a:r>
          </a:p>
          <a:p>
            <a:endParaRPr lang="en-US" sz="1400" b="1" dirty="0" smtClean="0"/>
          </a:p>
          <a:p>
            <a:r>
              <a:rPr lang="en-US" sz="2800" b="1" dirty="0" smtClean="0"/>
              <a:t>The emphasis on godly behavior and leadership in Puritan society,</a:t>
            </a:r>
          </a:p>
          <a:p>
            <a:r>
              <a:rPr lang="en-US" sz="2800" b="1" dirty="0" smtClean="0"/>
              <a:t>and the idea that every area of life should be influenced by Biblical</a:t>
            </a:r>
          </a:p>
          <a:p>
            <a:r>
              <a:rPr lang="en-US" sz="2800" b="1" dirty="0"/>
              <a:t>p</a:t>
            </a:r>
            <a:r>
              <a:rPr lang="en-US" sz="2800" b="1" dirty="0" smtClean="0"/>
              <a:t>rinciples, set a foundation that is still very prevalent in modern</a:t>
            </a:r>
          </a:p>
          <a:p>
            <a:r>
              <a:rPr lang="en-US" sz="2800" b="1" dirty="0" smtClean="0"/>
              <a:t>American viewpoints.  Even as America has become very</a:t>
            </a:r>
          </a:p>
          <a:p>
            <a:r>
              <a:rPr lang="en-US" sz="2800" b="1" dirty="0"/>
              <a:t>d</a:t>
            </a:r>
            <a:r>
              <a:rPr lang="en-US" sz="2800" b="1" dirty="0" smtClean="0"/>
              <a:t>iverse, debates over issues such as abortion, same-sex marriage,</a:t>
            </a:r>
          </a:p>
          <a:p>
            <a:r>
              <a:rPr lang="en-US" sz="2800" b="1" dirty="0" smtClean="0"/>
              <a:t>sexually explicit content, and the religious convictions of private</a:t>
            </a:r>
          </a:p>
          <a:p>
            <a:r>
              <a:rPr lang="en-US" sz="2800" b="1" dirty="0" smtClean="0"/>
              <a:t>business owners are all very much driven by a concern on one side</a:t>
            </a:r>
          </a:p>
          <a:p>
            <a:r>
              <a:rPr lang="en-US" sz="2800" b="1" dirty="0"/>
              <a:t>f</a:t>
            </a:r>
            <a:r>
              <a:rPr lang="en-US" sz="2800" b="1" dirty="0" smtClean="0"/>
              <a:t>or protecting traditional standards of morality.</a:t>
            </a:r>
          </a:p>
          <a:p>
            <a:r>
              <a:rPr lang="en-US" sz="2800" b="1" dirty="0" smtClean="0">
                <a:solidFill>
                  <a:srgbClr val="FFC000"/>
                </a:solidFill>
              </a:rPr>
              <a:t>Whether you support or oppose such standards, they are still</a:t>
            </a:r>
          </a:p>
          <a:p>
            <a:r>
              <a:rPr lang="en-US" sz="2800" b="1" dirty="0">
                <a:solidFill>
                  <a:srgbClr val="FFC000"/>
                </a:solidFill>
              </a:rPr>
              <a:t>a</a:t>
            </a:r>
            <a:r>
              <a:rPr lang="en-US" sz="2800" b="1" dirty="0" smtClean="0">
                <a:solidFill>
                  <a:srgbClr val="FFC000"/>
                </a:solidFill>
              </a:rPr>
              <a:t>n influence in every major election in the U.S. </a:t>
            </a:r>
            <a:endParaRPr lang="en-US" sz="2800" b="1" dirty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7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5074" y="1909098"/>
            <a:ext cx="1102577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 Puritans matter to you, so we are going to read what</a:t>
            </a:r>
          </a:p>
          <a:p>
            <a:r>
              <a:rPr lang="en-US" sz="2800" dirty="0" smtClean="0"/>
              <a:t>one of their leaders, </a:t>
            </a:r>
            <a:r>
              <a:rPr lang="en-US" sz="2800" b="1" dirty="0" smtClean="0">
                <a:solidFill>
                  <a:srgbClr val="FFC000"/>
                </a:solidFill>
              </a:rPr>
              <a:t>William Bradford</a:t>
            </a:r>
            <a:r>
              <a:rPr lang="en-US" sz="2800" dirty="0" smtClean="0"/>
              <a:t>, wrote in a few chapters</a:t>
            </a:r>
          </a:p>
          <a:p>
            <a:r>
              <a:rPr lang="en-US" sz="2800" dirty="0" smtClean="0"/>
              <a:t>of his work titled </a:t>
            </a:r>
            <a:r>
              <a:rPr lang="en-US" sz="2800" b="1" i="1" dirty="0" smtClean="0">
                <a:solidFill>
                  <a:srgbClr val="FFC000"/>
                </a:solidFill>
              </a:rPr>
              <a:t>Of Plymouth Plantation</a:t>
            </a:r>
            <a:r>
              <a:rPr lang="en-US" sz="2800" dirty="0"/>
              <a:t> </a:t>
            </a:r>
            <a:r>
              <a:rPr lang="en-US" sz="2800" dirty="0" smtClean="0"/>
              <a:t>(beginning on page 5).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295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4106" y="987564"/>
            <a:ext cx="10919977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en-US" sz="2400" b="1" dirty="0"/>
              <a:t>The English language has changed since </a:t>
            </a:r>
            <a:r>
              <a:rPr lang="en-US" sz="2400" b="1" i="1" dirty="0"/>
              <a:t>Of Plymouth </a:t>
            </a:r>
            <a:r>
              <a:rPr lang="en-US" sz="2400" b="1" i="1" dirty="0" smtClean="0"/>
              <a:t>Plantation</a:t>
            </a:r>
            <a:endParaRPr lang="en-US" sz="2400" b="1" dirty="0"/>
          </a:p>
          <a:p>
            <a:pPr fontAlgn="auto"/>
            <a:r>
              <a:rPr lang="en-US" sz="2400" b="1" dirty="0" smtClean="0"/>
              <a:t>was </a:t>
            </a:r>
            <a:r>
              <a:rPr lang="en-US" sz="2400" b="1" dirty="0"/>
              <a:t>written more than 300 years ago.  Modern readers </a:t>
            </a:r>
            <a:r>
              <a:rPr lang="en-US" sz="2400" b="1" dirty="0" smtClean="0"/>
              <a:t>consider</a:t>
            </a:r>
          </a:p>
          <a:p>
            <a:pPr fontAlgn="auto"/>
            <a:r>
              <a:rPr lang="en-US" sz="2400" b="1" dirty="0" smtClean="0"/>
              <a:t>William </a:t>
            </a:r>
            <a:r>
              <a:rPr lang="en-US" sz="2400" b="1" dirty="0"/>
              <a:t>Bradford’s style and vocabulary to be archaic, or </a:t>
            </a:r>
            <a:r>
              <a:rPr lang="en-US" sz="2400" b="1" dirty="0" smtClean="0"/>
              <a:t>outdated,</a:t>
            </a:r>
          </a:p>
          <a:p>
            <a:pPr fontAlgn="auto"/>
            <a:r>
              <a:rPr lang="en-US" sz="2400" b="1" dirty="0" smtClean="0"/>
              <a:t>and </a:t>
            </a:r>
            <a:r>
              <a:rPr lang="en-US" sz="2400" b="1" dirty="0"/>
              <a:t>often challenging.  Here are three strategies </a:t>
            </a:r>
            <a:r>
              <a:rPr lang="en-US" sz="2400" b="1" dirty="0" smtClean="0"/>
              <a:t>to help you</a:t>
            </a:r>
          </a:p>
          <a:p>
            <a:pPr fontAlgn="auto"/>
            <a:r>
              <a:rPr lang="en-US" sz="2400" b="1" dirty="0" smtClean="0"/>
              <a:t>understand </a:t>
            </a:r>
            <a:r>
              <a:rPr lang="en-US" sz="2400" b="1" dirty="0"/>
              <a:t>archaic language</a:t>
            </a:r>
            <a:r>
              <a:rPr lang="en-US" sz="2400" b="1" dirty="0" smtClean="0"/>
              <a:t>:</a:t>
            </a:r>
          </a:p>
          <a:p>
            <a:pPr fontAlgn="auto"/>
            <a:endParaRPr lang="en-US" sz="2400" b="1" dirty="0"/>
          </a:p>
          <a:p>
            <a:pPr marL="285750" lvl="0" indent="-285750" fontAlgn="auto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C000"/>
                </a:solidFill>
              </a:rPr>
              <a:t>Divide long sentences into smaller parts. </a:t>
            </a:r>
            <a:r>
              <a:rPr lang="en-US" sz="2400" b="1" dirty="0"/>
              <a:t>Punctuation such as </a:t>
            </a:r>
            <a:r>
              <a:rPr lang="en-US" sz="2400" b="1" dirty="0" smtClean="0"/>
              <a:t>commas</a:t>
            </a:r>
          </a:p>
          <a:p>
            <a:pPr lvl="0" fontAlgn="auto"/>
            <a:r>
              <a:rPr lang="en-US" sz="2400" b="1" dirty="0"/>
              <a:t> </a:t>
            </a:r>
            <a:r>
              <a:rPr lang="en-US" sz="2400" b="1" dirty="0" smtClean="0"/>
              <a:t>    and </a:t>
            </a:r>
            <a:r>
              <a:rPr lang="en-US" sz="2400" b="1" dirty="0"/>
              <a:t>semicolons, often mark where sentences can be split</a:t>
            </a:r>
            <a:r>
              <a:rPr lang="en-US" sz="2400" b="1" dirty="0" smtClean="0"/>
              <a:t>.</a:t>
            </a:r>
          </a:p>
          <a:p>
            <a:pPr lvl="0" fontAlgn="auto"/>
            <a:endParaRPr lang="en-US" sz="2400" b="1" dirty="0"/>
          </a:p>
          <a:p>
            <a:pPr marL="285750" lvl="0" indent="-285750" fontAlgn="auto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C000"/>
                </a:solidFill>
              </a:rPr>
              <a:t>Identify the subject and verb.  </a:t>
            </a:r>
            <a:r>
              <a:rPr lang="en-US" sz="2400" b="1" dirty="0"/>
              <a:t>Knowing what is happening and who </a:t>
            </a:r>
            <a:r>
              <a:rPr lang="en-US" sz="2400" b="1" dirty="0" smtClean="0"/>
              <a:t>is</a:t>
            </a:r>
          </a:p>
          <a:p>
            <a:pPr lvl="0" fontAlgn="auto"/>
            <a:r>
              <a:rPr lang="en-US" sz="2400" b="1" dirty="0"/>
              <a:t> </a:t>
            </a:r>
            <a:r>
              <a:rPr lang="en-US" sz="2400" b="1" dirty="0" smtClean="0"/>
              <a:t>    doing </a:t>
            </a:r>
            <a:r>
              <a:rPr lang="en-US" sz="2400" b="1" dirty="0"/>
              <a:t>it in a sentence can unlock its meaning</a:t>
            </a:r>
            <a:r>
              <a:rPr lang="en-US" sz="2400" b="1" dirty="0" smtClean="0"/>
              <a:t>.</a:t>
            </a:r>
          </a:p>
          <a:p>
            <a:pPr lvl="0" fontAlgn="auto"/>
            <a:endParaRPr lang="en-US" sz="2400" b="1" dirty="0"/>
          </a:p>
          <a:p>
            <a:pPr marL="285750" lvl="0" indent="-285750" fontAlgn="auto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C000"/>
                </a:solidFill>
              </a:rPr>
              <a:t>Paraphrase, or restate</a:t>
            </a:r>
            <a:r>
              <a:rPr lang="en-US" sz="2400" b="1" dirty="0"/>
              <a:t>, challenging passages.  Find synonyms </a:t>
            </a:r>
            <a:r>
              <a:rPr lang="en-US" sz="2400" b="1" dirty="0" smtClean="0"/>
              <a:t>for</a:t>
            </a:r>
          </a:p>
          <a:p>
            <a:pPr lvl="0" fontAlgn="auto"/>
            <a:r>
              <a:rPr lang="en-US" sz="2400" b="1" dirty="0"/>
              <a:t> </a:t>
            </a:r>
            <a:r>
              <a:rPr lang="en-US" sz="2400" b="1" dirty="0" smtClean="0"/>
              <a:t>    unknown </a:t>
            </a:r>
            <a:r>
              <a:rPr lang="en-US" sz="2400" b="1" dirty="0"/>
              <a:t>words.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52205" y="0"/>
            <a:ext cx="265970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/>
            <a:r>
              <a:rPr lang="en-US" b="1" dirty="0"/>
              <a:t> </a:t>
            </a:r>
            <a:endParaRPr lang="en-US" sz="4000" dirty="0">
              <a:solidFill>
                <a:srgbClr val="FFFF00"/>
              </a:solidFill>
            </a:endParaRPr>
          </a:p>
          <a:p>
            <a:pPr algn="ctr" fontAlgn="auto"/>
            <a:r>
              <a:rPr lang="en-US" sz="4000" b="1" dirty="0" smtClean="0">
                <a:solidFill>
                  <a:srgbClr val="FFC000"/>
                </a:solidFill>
              </a:rPr>
              <a:t>WARNING</a:t>
            </a:r>
            <a:endParaRPr lang="en-US" sz="4000" dirty="0">
              <a:solidFill>
                <a:srgbClr val="FFC000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1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239" y="1860690"/>
            <a:ext cx="1168621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C000"/>
                </a:solidFill>
              </a:rPr>
              <a:t>ALLUSION: </a:t>
            </a:r>
            <a:r>
              <a:rPr lang="en-US" sz="2800" b="1" dirty="0" smtClean="0"/>
              <a:t>a </a:t>
            </a:r>
            <a:r>
              <a:rPr lang="en-US" sz="2800" b="1" dirty="0"/>
              <a:t>reference to a person, place, </a:t>
            </a:r>
            <a:r>
              <a:rPr lang="en-US" sz="2800" b="1" dirty="0" smtClean="0"/>
              <a:t>event,</a:t>
            </a:r>
          </a:p>
          <a:p>
            <a:r>
              <a:rPr lang="en-US" sz="2800" b="1" dirty="0" smtClean="0"/>
              <a:t>or </a:t>
            </a:r>
            <a:r>
              <a:rPr lang="en-US" sz="2800" b="1" dirty="0"/>
              <a:t>other </a:t>
            </a:r>
            <a:r>
              <a:rPr lang="en-US" sz="2800" b="1" dirty="0" smtClean="0"/>
              <a:t>literary work </a:t>
            </a:r>
            <a:r>
              <a:rPr lang="en-US" sz="2800" b="1" dirty="0"/>
              <a:t>the author expects will be familiar to </a:t>
            </a:r>
            <a:r>
              <a:rPr lang="en-US" sz="2800" b="1" dirty="0" smtClean="0"/>
              <a:t>readers.</a:t>
            </a:r>
            <a:endParaRPr lang="en-US" sz="2800" b="1" dirty="0"/>
          </a:p>
          <a:p>
            <a:r>
              <a:rPr lang="en-US" sz="2800" b="1" dirty="0" smtClean="0"/>
              <a:t>Often</a:t>
            </a:r>
            <a:r>
              <a:rPr lang="en-US" sz="2800" b="1" dirty="0"/>
              <a:t>, the author hopes to </a:t>
            </a:r>
            <a:r>
              <a:rPr lang="en-US" sz="2800" b="1" dirty="0" smtClean="0"/>
              <a:t>connect his own idea with </a:t>
            </a:r>
            <a:r>
              <a:rPr lang="en-US" sz="2800" b="1" dirty="0"/>
              <a:t>what is </a:t>
            </a:r>
            <a:endParaRPr lang="en-US" sz="2800" b="1" dirty="0" smtClean="0"/>
          </a:p>
          <a:p>
            <a:r>
              <a:rPr lang="en-US" sz="2800" b="1" dirty="0"/>
              <a:t>b</a:t>
            </a:r>
            <a:r>
              <a:rPr lang="en-US" sz="2800" b="1" dirty="0" smtClean="0"/>
              <a:t>eing referenced in order to make or clarify a point.</a:t>
            </a:r>
          </a:p>
          <a:p>
            <a:r>
              <a:rPr lang="en-US" sz="2800" b="1" dirty="0" smtClean="0"/>
              <a:t>Allusions are most commonly made to literature, history, the Bible,</a:t>
            </a:r>
          </a:p>
          <a:p>
            <a:r>
              <a:rPr lang="en-US" sz="2800" b="1" dirty="0" smtClean="0"/>
              <a:t>mythology, or pop culture.  You will be asked to identify and</a:t>
            </a:r>
          </a:p>
          <a:p>
            <a:r>
              <a:rPr lang="en-US" sz="2800" b="1" dirty="0" smtClean="0"/>
              <a:t>explain the significance of two of them in today’s reading.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2906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12095</TotalTime>
  <Words>1103</Words>
  <Application>Microsoft Office PowerPoint</Application>
  <PresentationFormat>Widescreen</PresentationFormat>
  <Paragraphs>132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Duval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Ottie, Steven E.</dc:creator>
  <cp:lastModifiedBy>Ottie, Steven E.</cp:lastModifiedBy>
  <cp:revision>64</cp:revision>
  <dcterms:created xsi:type="dcterms:W3CDTF">2017-08-15T12:48:10Z</dcterms:created>
  <dcterms:modified xsi:type="dcterms:W3CDTF">2018-08-23T13:58:17Z</dcterms:modified>
</cp:coreProperties>
</file>