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58" r:id="rId5"/>
    <p:sldId id="259" r:id="rId6"/>
    <p:sldId id="261" r:id="rId7"/>
    <p:sldId id="264"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3F3EC9-B63C-4098-BD9D-B970B336FD4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E83768C-5754-47FD-896F-1155A291D8B2}">
      <dgm:prSet phldrT="[Text]" custT="1"/>
      <dgm:spPr/>
      <dgm:t>
        <a:bodyPr/>
        <a:lstStyle/>
        <a:p>
          <a:r>
            <a:rPr lang="en-US" sz="4400" dirty="0" smtClean="0"/>
            <a:t>Vaping</a:t>
          </a:r>
          <a:endParaRPr lang="en-US" sz="4400" dirty="0"/>
        </a:p>
      </dgm:t>
    </dgm:pt>
    <dgm:pt modelId="{8C73C5D6-1EDC-4288-B2BB-D11CD900CD5D}" type="parTrans" cxnId="{CD763C4F-D433-4968-9988-FD715E290D17}">
      <dgm:prSet/>
      <dgm:spPr/>
      <dgm:t>
        <a:bodyPr/>
        <a:lstStyle/>
        <a:p>
          <a:endParaRPr lang="en-US"/>
        </a:p>
      </dgm:t>
    </dgm:pt>
    <dgm:pt modelId="{9525EECB-3329-4B65-950B-971E4AAEAB65}" type="sibTrans" cxnId="{CD763C4F-D433-4968-9988-FD715E290D17}">
      <dgm:prSet/>
      <dgm:spPr/>
      <dgm:t>
        <a:bodyPr/>
        <a:lstStyle/>
        <a:p>
          <a:endParaRPr lang="en-US"/>
        </a:p>
      </dgm:t>
    </dgm:pt>
    <dgm:pt modelId="{197A2D13-93F2-4F18-8AC9-53F0D1238C9E}">
      <dgm:prSet phldrT="[Text]"/>
      <dgm:spPr/>
      <dgm:t>
        <a:bodyPr/>
        <a:lstStyle/>
        <a:p>
          <a:r>
            <a:rPr lang="en-US" dirty="0" smtClean="0"/>
            <a:t>Type of E-Cigarette; </a:t>
          </a:r>
          <a:endParaRPr lang="en-US" dirty="0"/>
        </a:p>
      </dgm:t>
    </dgm:pt>
    <dgm:pt modelId="{3AC1D194-CE38-44F7-A734-E3DB2211B330}" type="parTrans" cxnId="{723E0399-F44C-42FF-9035-E9F7FB76CD75}">
      <dgm:prSet/>
      <dgm:spPr/>
      <dgm:t>
        <a:bodyPr/>
        <a:lstStyle/>
        <a:p>
          <a:endParaRPr lang="en-US"/>
        </a:p>
      </dgm:t>
    </dgm:pt>
    <dgm:pt modelId="{F2C79D0F-CCD9-4B36-8993-DAD4E83E408B}" type="sibTrans" cxnId="{723E0399-F44C-42FF-9035-E9F7FB76CD75}">
      <dgm:prSet/>
      <dgm:spPr/>
      <dgm:t>
        <a:bodyPr/>
        <a:lstStyle/>
        <a:p>
          <a:endParaRPr lang="en-US"/>
        </a:p>
      </dgm:t>
    </dgm:pt>
    <dgm:pt modelId="{91272259-7971-489C-A038-8289A1D60635}">
      <dgm:prSet phldrT="[Text]"/>
      <dgm:spPr/>
      <dgm:t>
        <a:bodyPr/>
        <a:lstStyle/>
        <a:p>
          <a:r>
            <a:rPr lang="en-US" dirty="0" smtClean="0"/>
            <a:t>Uses nicotine salt that exist in leaf based tobacco</a:t>
          </a:r>
          <a:endParaRPr lang="en-US" dirty="0"/>
        </a:p>
      </dgm:t>
    </dgm:pt>
    <dgm:pt modelId="{C2410E70-BECB-441E-8464-75329F115575}" type="parTrans" cxnId="{D5BABA1D-A7A3-4F09-A29A-063A9383C6ED}">
      <dgm:prSet/>
      <dgm:spPr/>
      <dgm:t>
        <a:bodyPr/>
        <a:lstStyle/>
        <a:p>
          <a:endParaRPr lang="en-US"/>
        </a:p>
      </dgm:t>
    </dgm:pt>
    <dgm:pt modelId="{5B4883FA-F54C-43E5-899A-F04E9148B3E0}" type="sibTrans" cxnId="{D5BABA1D-A7A3-4F09-A29A-063A9383C6ED}">
      <dgm:prSet/>
      <dgm:spPr/>
      <dgm:t>
        <a:bodyPr/>
        <a:lstStyle/>
        <a:p>
          <a:endParaRPr lang="en-US"/>
        </a:p>
      </dgm:t>
    </dgm:pt>
    <dgm:pt modelId="{26DC8152-C48A-4DA2-B258-7D76289366F7}">
      <dgm:prSet phldrT="[Text]" custT="1"/>
      <dgm:spPr/>
      <dgm:t>
        <a:bodyPr/>
        <a:lstStyle/>
        <a:p>
          <a:r>
            <a:rPr lang="en-US" sz="5400" dirty="0" smtClean="0"/>
            <a:t>Device</a:t>
          </a:r>
          <a:endParaRPr lang="en-US" sz="5400" dirty="0"/>
        </a:p>
      </dgm:t>
    </dgm:pt>
    <dgm:pt modelId="{F32AA86F-269E-405E-A357-D3D9EC21DB34}" type="parTrans" cxnId="{DC5E1909-2E3E-4ACE-BC7A-6A32D29A1083}">
      <dgm:prSet/>
      <dgm:spPr/>
      <dgm:t>
        <a:bodyPr/>
        <a:lstStyle/>
        <a:p>
          <a:endParaRPr lang="en-US"/>
        </a:p>
      </dgm:t>
    </dgm:pt>
    <dgm:pt modelId="{63793431-876F-4378-8F39-14A0965EDD7C}" type="sibTrans" cxnId="{DC5E1909-2E3E-4ACE-BC7A-6A32D29A1083}">
      <dgm:prSet/>
      <dgm:spPr/>
      <dgm:t>
        <a:bodyPr/>
        <a:lstStyle/>
        <a:p>
          <a:endParaRPr lang="en-US"/>
        </a:p>
      </dgm:t>
    </dgm:pt>
    <dgm:pt modelId="{8E403473-50C1-4169-8D99-7DBB2D4579BA}">
      <dgm:prSet phldrT="[Text]"/>
      <dgm:spPr/>
      <dgm:t>
        <a:bodyPr/>
        <a:lstStyle/>
        <a:p>
          <a:r>
            <a:rPr lang="en-US" dirty="0" smtClean="0"/>
            <a:t>Youth believe the liquid used only contains water &amp; flavoring – FALSE FACT</a:t>
          </a:r>
          <a:endParaRPr lang="en-US" dirty="0"/>
        </a:p>
      </dgm:t>
    </dgm:pt>
    <dgm:pt modelId="{69FFFC30-020E-44F0-BDCA-D4B28E2D410D}" type="parTrans" cxnId="{8F474D7A-0364-4F77-AE83-005CFC86D51A}">
      <dgm:prSet/>
      <dgm:spPr/>
      <dgm:t>
        <a:bodyPr/>
        <a:lstStyle/>
        <a:p>
          <a:endParaRPr lang="en-US"/>
        </a:p>
      </dgm:t>
    </dgm:pt>
    <dgm:pt modelId="{33AED9D5-DD4E-4C11-9998-69405EBD1E6A}" type="sibTrans" cxnId="{8F474D7A-0364-4F77-AE83-005CFC86D51A}">
      <dgm:prSet/>
      <dgm:spPr/>
      <dgm:t>
        <a:bodyPr/>
        <a:lstStyle/>
        <a:p>
          <a:endParaRPr lang="en-US"/>
        </a:p>
      </dgm:t>
    </dgm:pt>
    <dgm:pt modelId="{836B3D65-5F2B-458A-884E-52477E14839D}">
      <dgm:prSet phldrT="[Text]"/>
      <dgm:spPr/>
      <dgm:t>
        <a:bodyPr/>
        <a:lstStyle/>
        <a:p>
          <a:r>
            <a:rPr lang="en-US" dirty="0" smtClean="0"/>
            <a:t>Highly Addictive</a:t>
          </a:r>
          <a:endParaRPr lang="en-US" dirty="0"/>
        </a:p>
      </dgm:t>
    </dgm:pt>
    <dgm:pt modelId="{F0CD86E0-88C9-46B4-BF64-43DF12E448F0}" type="parTrans" cxnId="{D0B3514E-F326-4B76-B240-5D5C6A9FDDB1}">
      <dgm:prSet/>
      <dgm:spPr/>
      <dgm:t>
        <a:bodyPr/>
        <a:lstStyle/>
        <a:p>
          <a:endParaRPr lang="en-US"/>
        </a:p>
      </dgm:t>
    </dgm:pt>
    <dgm:pt modelId="{F85983A8-8DE6-4CFB-AA70-CF23F31604E4}" type="sibTrans" cxnId="{D0B3514E-F326-4B76-B240-5D5C6A9FDDB1}">
      <dgm:prSet/>
      <dgm:spPr/>
      <dgm:t>
        <a:bodyPr/>
        <a:lstStyle/>
        <a:p>
          <a:endParaRPr lang="en-US"/>
        </a:p>
      </dgm:t>
    </dgm:pt>
    <dgm:pt modelId="{71B20F6F-1EA4-40FF-A7F4-5BC6F3B3EE72}">
      <dgm:prSet phldrT="[Text]"/>
      <dgm:spPr/>
      <dgm:t>
        <a:bodyPr/>
        <a:lstStyle/>
        <a:p>
          <a:r>
            <a:rPr lang="en-US" dirty="0" smtClean="0"/>
            <a:t>NICOTINE in one JUUL pod = Total nicotine in a pack of cigarettes</a:t>
          </a:r>
          <a:endParaRPr lang="en-US" dirty="0"/>
        </a:p>
      </dgm:t>
    </dgm:pt>
    <dgm:pt modelId="{5C26488D-C870-40AA-962A-3570CAA58E68}" type="parTrans" cxnId="{B3179A48-829D-44D2-B47C-44C0690FED7D}">
      <dgm:prSet/>
      <dgm:spPr/>
      <dgm:t>
        <a:bodyPr/>
        <a:lstStyle/>
        <a:p>
          <a:endParaRPr lang="en-US"/>
        </a:p>
      </dgm:t>
    </dgm:pt>
    <dgm:pt modelId="{053B923E-91CA-4AD5-BC8B-FB5E56B31131}" type="sibTrans" cxnId="{B3179A48-829D-44D2-B47C-44C0690FED7D}">
      <dgm:prSet/>
      <dgm:spPr/>
      <dgm:t>
        <a:bodyPr/>
        <a:lstStyle/>
        <a:p>
          <a:endParaRPr lang="en-US"/>
        </a:p>
      </dgm:t>
    </dgm:pt>
    <dgm:pt modelId="{06C77094-EC64-40C8-933E-A574A24BC606}" type="pres">
      <dgm:prSet presAssocID="{B73F3EC9-B63C-4098-BD9D-B970B336FD4B}" presName="Name0" presStyleCnt="0">
        <dgm:presLayoutVars>
          <dgm:dir/>
          <dgm:animLvl val="lvl"/>
          <dgm:resizeHandles val="exact"/>
        </dgm:presLayoutVars>
      </dgm:prSet>
      <dgm:spPr/>
      <dgm:t>
        <a:bodyPr/>
        <a:lstStyle/>
        <a:p>
          <a:endParaRPr lang="en-US"/>
        </a:p>
      </dgm:t>
    </dgm:pt>
    <dgm:pt modelId="{76711F8A-FB5E-4EB2-B2BB-33E5F750C81D}" type="pres">
      <dgm:prSet presAssocID="{DE83768C-5754-47FD-896F-1155A291D8B2}" presName="linNode" presStyleCnt="0"/>
      <dgm:spPr/>
    </dgm:pt>
    <dgm:pt modelId="{EFCA9EA7-5038-45C9-8B6B-44BE4008BEA4}" type="pres">
      <dgm:prSet presAssocID="{DE83768C-5754-47FD-896F-1155A291D8B2}" presName="parentText" presStyleLbl="node1" presStyleIdx="0" presStyleCnt="3">
        <dgm:presLayoutVars>
          <dgm:chMax val="1"/>
          <dgm:bulletEnabled val="1"/>
        </dgm:presLayoutVars>
      </dgm:prSet>
      <dgm:spPr/>
      <dgm:t>
        <a:bodyPr/>
        <a:lstStyle/>
        <a:p>
          <a:endParaRPr lang="en-US"/>
        </a:p>
      </dgm:t>
    </dgm:pt>
    <dgm:pt modelId="{2FB82D97-5141-4DBC-AE5F-81EF4F26C6F4}" type="pres">
      <dgm:prSet presAssocID="{DE83768C-5754-47FD-896F-1155A291D8B2}" presName="descendantText" presStyleLbl="alignAccFollowNode1" presStyleIdx="0" presStyleCnt="3" custScaleY="119517">
        <dgm:presLayoutVars>
          <dgm:bulletEnabled val="1"/>
        </dgm:presLayoutVars>
      </dgm:prSet>
      <dgm:spPr/>
      <dgm:t>
        <a:bodyPr/>
        <a:lstStyle/>
        <a:p>
          <a:endParaRPr lang="en-US"/>
        </a:p>
      </dgm:t>
    </dgm:pt>
    <dgm:pt modelId="{7EA92660-2CF6-4C53-8D51-6FCAECDADE27}" type="pres">
      <dgm:prSet presAssocID="{9525EECB-3329-4B65-950B-971E4AAEAB65}" presName="sp" presStyleCnt="0"/>
      <dgm:spPr/>
    </dgm:pt>
    <dgm:pt modelId="{572CEA6D-7609-4BA1-A65C-89B9DF5B90C4}" type="pres">
      <dgm:prSet presAssocID="{26DC8152-C48A-4DA2-B258-7D76289366F7}" presName="linNode" presStyleCnt="0"/>
      <dgm:spPr/>
    </dgm:pt>
    <dgm:pt modelId="{1D2B9AD0-3462-44FC-A0EF-1215D66E7A67}" type="pres">
      <dgm:prSet presAssocID="{26DC8152-C48A-4DA2-B258-7D76289366F7}" presName="parentText" presStyleLbl="node1" presStyleIdx="1" presStyleCnt="3">
        <dgm:presLayoutVars>
          <dgm:chMax val="1"/>
          <dgm:bulletEnabled val="1"/>
        </dgm:presLayoutVars>
      </dgm:prSet>
      <dgm:spPr/>
      <dgm:t>
        <a:bodyPr/>
        <a:lstStyle/>
        <a:p>
          <a:endParaRPr lang="en-US"/>
        </a:p>
      </dgm:t>
    </dgm:pt>
    <dgm:pt modelId="{FB3CF0FA-C08F-4F7A-A4E6-ADE9F78B3039}" type="pres">
      <dgm:prSet presAssocID="{26DC8152-C48A-4DA2-B258-7D76289366F7}" presName="descendantText" presStyleLbl="alignAccFollowNode1" presStyleIdx="1" presStyleCnt="3" custScaleY="114332">
        <dgm:presLayoutVars>
          <dgm:bulletEnabled val="1"/>
        </dgm:presLayoutVars>
      </dgm:prSet>
      <dgm:spPr/>
      <dgm:t>
        <a:bodyPr/>
        <a:lstStyle/>
        <a:p>
          <a:endParaRPr lang="en-US"/>
        </a:p>
      </dgm:t>
    </dgm:pt>
    <dgm:pt modelId="{8FF9DE40-CB86-4DDF-BC29-01687CE60B67}" type="pres">
      <dgm:prSet presAssocID="{63793431-876F-4378-8F39-14A0965EDD7C}" presName="sp" presStyleCnt="0"/>
      <dgm:spPr/>
    </dgm:pt>
    <dgm:pt modelId="{1284F5ED-CE8B-43E4-ACC4-56CD46E81B97}" type="pres">
      <dgm:prSet presAssocID="{836B3D65-5F2B-458A-884E-52477E14839D}" presName="linNode" presStyleCnt="0"/>
      <dgm:spPr/>
    </dgm:pt>
    <dgm:pt modelId="{6E13390B-E388-471A-BC49-15EA5E3E9032}" type="pres">
      <dgm:prSet presAssocID="{836B3D65-5F2B-458A-884E-52477E14839D}" presName="parentText" presStyleLbl="node1" presStyleIdx="2" presStyleCnt="3">
        <dgm:presLayoutVars>
          <dgm:chMax val="1"/>
          <dgm:bulletEnabled val="1"/>
        </dgm:presLayoutVars>
      </dgm:prSet>
      <dgm:spPr/>
      <dgm:t>
        <a:bodyPr/>
        <a:lstStyle/>
        <a:p>
          <a:endParaRPr lang="en-US"/>
        </a:p>
      </dgm:t>
    </dgm:pt>
    <dgm:pt modelId="{159F9AF4-EACA-4415-ACEE-6AFCC8CBDD26}" type="pres">
      <dgm:prSet presAssocID="{836B3D65-5F2B-458A-884E-52477E14839D}" presName="descendantText" presStyleLbl="alignAccFollowNode1" presStyleIdx="2" presStyleCnt="3" custScaleY="113055">
        <dgm:presLayoutVars>
          <dgm:bulletEnabled val="1"/>
        </dgm:presLayoutVars>
      </dgm:prSet>
      <dgm:spPr/>
      <dgm:t>
        <a:bodyPr/>
        <a:lstStyle/>
        <a:p>
          <a:endParaRPr lang="en-US"/>
        </a:p>
      </dgm:t>
    </dgm:pt>
  </dgm:ptLst>
  <dgm:cxnLst>
    <dgm:cxn modelId="{D0B3514E-F326-4B76-B240-5D5C6A9FDDB1}" srcId="{B73F3EC9-B63C-4098-BD9D-B970B336FD4B}" destId="{836B3D65-5F2B-458A-884E-52477E14839D}" srcOrd="2" destOrd="0" parTransId="{F0CD86E0-88C9-46B4-BF64-43DF12E448F0}" sibTransId="{F85983A8-8DE6-4CFB-AA70-CF23F31604E4}"/>
    <dgm:cxn modelId="{0E684A68-FB8B-4E90-8B56-C974CB9ACA4C}" type="presOf" srcId="{B73F3EC9-B63C-4098-BD9D-B970B336FD4B}" destId="{06C77094-EC64-40C8-933E-A574A24BC606}" srcOrd="0" destOrd="0" presId="urn:microsoft.com/office/officeart/2005/8/layout/vList5"/>
    <dgm:cxn modelId="{5CE77485-7C83-4C6B-A342-F2E3D71D2E6D}" type="presOf" srcId="{DE83768C-5754-47FD-896F-1155A291D8B2}" destId="{EFCA9EA7-5038-45C9-8B6B-44BE4008BEA4}" srcOrd="0" destOrd="0" presId="urn:microsoft.com/office/officeart/2005/8/layout/vList5"/>
    <dgm:cxn modelId="{8D70DA57-DA05-40BE-B4F6-563166478942}" type="presOf" srcId="{26DC8152-C48A-4DA2-B258-7D76289366F7}" destId="{1D2B9AD0-3462-44FC-A0EF-1215D66E7A67}" srcOrd="0" destOrd="0" presId="urn:microsoft.com/office/officeart/2005/8/layout/vList5"/>
    <dgm:cxn modelId="{8F474D7A-0364-4F77-AE83-005CFC86D51A}" srcId="{26DC8152-C48A-4DA2-B258-7D76289366F7}" destId="{8E403473-50C1-4169-8D99-7DBB2D4579BA}" srcOrd="0" destOrd="0" parTransId="{69FFFC30-020E-44F0-BDCA-D4B28E2D410D}" sibTransId="{33AED9D5-DD4E-4C11-9998-69405EBD1E6A}"/>
    <dgm:cxn modelId="{B3179A48-829D-44D2-B47C-44C0690FED7D}" srcId="{836B3D65-5F2B-458A-884E-52477E14839D}" destId="{71B20F6F-1EA4-40FF-A7F4-5BC6F3B3EE72}" srcOrd="0" destOrd="0" parTransId="{5C26488D-C870-40AA-962A-3570CAA58E68}" sibTransId="{053B923E-91CA-4AD5-BC8B-FB5E56B31131}"/>
    <dgm:cxn modelId="{7F195C5B-87E2-44C1-B055-7BDCF0E00178}" type="presOf" srcId="{836B3D65-5F2B-458A-884E-52477E14839D}" destId="{6E13390B-E388-471A-BC49-15EA5E3E9032}" srcOrd="0" destOrd="0" presId="urn:microsoft.com/office/officeart/2005/8/layout/vList5"/>
    <dgm:cxn modelId="{F6AE63CF-B1D0-431E-A0B1-919057AB8311}" type="presOf" srcId="{8E403473-50C1-4169-8D99-7DBB2D4579BA}" destId="{FB3CF0FA-C08F-4F7A-A4E6-ADE9F78B3039}" srcOrd="0" destOrd="0" presId="urn:microsoft.com/office/officeart/2005/8/layout/vList5"/>
    <dgm:cxn modelId="{D5BABA1D-A7A3-4F09-A29A-063A9383C6ED}" srcId="{DE83768C-5754-47FD-896F-1155A291D8B2}" destId="{91272259-7971-489C-A038-8289A1D60635}" srcOrd="1" destOrd="0" parTransId="{C2410E70-BECB-441E-8464-75329F115575}" sibTransId="{5B4883FA-F54C-43E5-899A-F04E9148B3E0}"/>
    <dgm:cxn modelId="{5892E433-B4A8-47E6-8FF8-E5512DE5B592}" type="presOf" srcId="{197A2D13-93F2-4F18-8AC9-53F0D1238C9E}" destId="{2FB82D97-5141-4DBC-AE5F-81EF4F26C6F4}" srcOrd="0" destOrd="0" presId="urn:microsoft.com/office/officeart/2005/8/layout/vList5"/>
    <dgm:cxn modelId="{3CABB8F3-B484-4EBD-9E67-7F4C00A787A1}" type="presOf" srcId="{71B20F6F-1EA4-40FF-A7F4-5BC6F3B3EE72}" destId="{159F9AF4-EACA-4415-ACEE-6AFCC8CBDD26}" srcOrd="0" destOrd="0" presId="urn:microsoft.com/office/officeart/2005/8/layout/vList5"/>
    <dgm:cxn modelId="{DC5E1909-2E3E-4ACE-BC7A-6A32D29A1083}" srcId="{B73F3EC9-B63C-4098-BD9D-B970B336FD4B}" destId="{26DC8152-C48A-4DA2-B258-7D76289366F7}" srcOrd="1" destOrd="0" parTransId="{F32AA86F-269E-405E-A357-D3D9EC21DB34}" sibTransId="{63793431-876F-4378-8F39-14A0965EDD7C}"/>
    <dgm:cxn modelId="{CD763C4F-D433-4968-9988-FD715E290D17}" srcId="{B73F3EC9-B63C-4098-BD9D-B970B336FD4B}" destId="{DE83768C-5754-47FD-896F-1155A291D8B2}" srcOrd="0" destOrd="0" parTransId="{8C73C5D6-1EDC-4288-B2BB-D11CD900CD5D}" sibTransId="{9525EECB-3329-4B65-950B-971E4AAEAB65}"/>
    <dgm:cxn modelId="{F3F92242-9811-423A-8029-BDCB5C5F91E3}" type="presOf" srcId="{91272259-7971-489C-A038-8289A1D60635}" destId="{2FB82D97-5141-4DBC-AE5F-81EF4F26C6F4}" srcOrd="0" destOrd="1" presId="urn:microsoft.com/office/officeart/2005/8/layout/vList5"/>
    <dgm:cxn modelId="{723E0399-F44C-42FF-9035-E9F7FB76CD75}" srcId="{DE83768C-5754-47FD-896F-1155A291D8B2}" destId="{197A2D13-93F2-4F18-8AC9-53F0D1238C9E}" srcOrd="0" destOrd="0" parTransId="{3AC1D194-CE38-44F7-A734-E3DB2211B330}" sibTransId="{F2C79D0F-CCD9-4B36-8993-DAD4E83E408B}"/>
    <dgm:cxn modelId="{1EF2CDBC-9B7F-46AA-BE1D-213CE8C39784}" type="presParOf" srcId="{06C77094-EC64-40C8-933E-A574A24BC606}" destId="{76711F8A-FB5E-4EB2-B2BB-33E5F750C81D}" srcOrd="0" destOrd="0" presId="urn:microsoft.com/office/officeart/2005/8/layout/vList5"/>
    <dgm:cxn modelId="{E8AE3BF2-400B-4B97-ADC2-5D804E338EAA}" type="presParOf" srcId="{76711F8A-FB5E-4EB2-B2BB-33E5F750C81D}" destId="{EFCA9EA7-5038-45C9-8B6B-44BE4008BEA4}" srcOrd="0" destOrd="0" presId="urn:microsoft.com/office/officeart/2005/8/layout/vList5"/>
    <dgm:cxn modelId="{A71BE1E5-8E5E-4989-80D5-29A778CFE2D9}" type="presParOf" srcId="{76711F8A-FB5E-4EB2-B2BB-33E5F750C81D}" destId="{2FB82D97-5141-4DBC-AE5F-81EF4F26C6F4}" srcOrd="1" destOrd="0" presId="urn:microsoft.com/office/officeart/2005/8/layout/vList5"/>
    <dgm:cxn modelId="{85B64E70-682D-4C81-824B-2A4661D39F79}" type="presParOf" srcId="{06C77094-EC64-40C8-933E-A574A24BC606}" destId="{7EA92660-2CF6-4C53-8D51-6FCAECDADE27}" srcOrd="1" destOrd="0" presId="urn:microsoft.com/office/officeart/2005/8/layout/vList5"/>
    <dgm:cxn modelId="{FFD195DD-DAB7-43A8-93AA-6695CAC5859F}" type="presParOf" srcId="{06C77094-EC64-40C8-933E-A574A24BC606}" destId="{572CEA6D-7609-4BA1-A65C-89B9DF5B90C4}" srcOrd="2" destOrd="0" presId="urn:microsoft.com/office/officeart/2005/8/layout/vList5"/>
    <dgm:cxn modelId="{0277B97A-D0C3-4D57-88B1-F13D0C32129D}" type="presParOf" srcId="{572CEA6D-7609-4BA1-A65C-89B9DF5B90C4}" destId="{1D2B9AD0-3462-44FC-A0EF-1215D66E7A67}" srcOrd="0" destOrd="0" presId="urn:microsoft.com/office/officeart/2005/8/layout/vList5"/>
    <dgm:cxn modelId="{1F606146-6AFF-46CD-8223-BFD80518FAFA}" type="presParOf" srcId="{572CEA6D-7609-4BA1-A65C-89B9DF5B90C4}" destId="{FB3CF0FA-C08F-4F7A-A4E6-ADE9F78B3039}" srcOrd="1" destOrd="0" presId="urn:microsoft.com/office/officeart/2005/8/layout/vList5"/>
    <dgm:cxn modelId="{21E14B31-713A-40BE-B691-27CCCC73B111}" type="presParOf" srcId="{06C77094-EC64-40C8-933E-A574A24BC606}" destId="{8FF9DE40-CB86-4DDF-BC29-01687CE60B67}" srcOrd="3" destOrd="0" presId="urn:microsoft.com/office/officeart/2005/8/layout/vList5"/>
    <dgm:cxn modelId="{5CCAC25C-A773-44C2-B74C-F966E6587BFC}" type="presParOf" srcId="{06C77094-EC64-40C8-933E-A574A24BC606}" destId="{1284F5ED-CE8B-43E4-ACC4-56CD46E81B97}" srcOrd="4" destOrd="0" presId="urn:microsoft.com/office/officeart/2005/8/layout/vList5"/>
    <dgm:cxn modelId="{90BE7F06-4C67-4966-95B5-D20D89A07635}" type="presParOf" srcId="{1284F5ED-CE8B-43E4-ACC4-56CD46E81B97}" destId="{6E13390B-E388-471A-BC49-15EA5E3E9032}" srcOrd="0" destOrd="0" presId="urn:microsoft.com/office/officeart/2005/8/layout/vList5"/>
    <dgm:cxn modelId="{4976A9FA-B47F-4D53-8051-B6023F246064}" type="presParOf" srcId="{1284F5ED-CE8B-43E4-ACC4-56CD46E81B97}" destId="{159F9AF4-EACA-4415-ACEE-6AFCC8CBDD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C1AD1-62FF-4D65-A05B-4C7321554D9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FB2FE27-4F3D-42AA-A828-67C6BB9BD953}">
      <dgm:prSet phldrT="[Text]" custT="1"/>
      <dgm:spPr/>
      <dgm:t>
        <a:bodyPr/>
        <a:lstStyle/>
        <a:p>
          <a:r>
            <a:rPr lang="en-US" sz="3200" dirty="0" smtClean="0"/>
            <a:t>Harmful to the Lungs </a:t>
          </a:r>
        </a:p>
        <a:p>
          <a:r>
            <a:rPr lang="en-US" sz="3200" dirty="0" smtClean="0"/>
            <a:t>“Long-term”</a:t>
          </a:r>
          <a:endParaRPr lang="en-US" sz="3200" dirty="0"/>
        </a:p>
      </dgm:t>
    </dgm:pt>
    <dgm:pt modelId="{38098B4F-1783-4F08-861D-530CA1FF7E42}" type="parTrans" cxnId="{70E85B62-44E8-47A7-9B76-E5FCAA3D9146}">
      <dgm:prSet/>
      <dgm:spPr/>
      <dgm:t>
        <a:bodyPr/>
        <a:lstStyle/>
        <a:p>
          <a:endParaRPr lang="en-US"/>
        </a:p>
      </dgm:t>
    </dgm:pt>
    <dgm:pt modelId="{03E45524-0537-40DD-BBB8-B5A281D26E10}" type="sibTrans" cxnId="{70E85B62-44E8-47A7-9B76-E5FCAA3D9146}">
      <dgm:prSet/>
      <dgm:spPr/>
      <dgm:t>
        <a:bodyPr/>
        <a:lstStyle/>
        <a:p>
          <a:endParaRPr lang="en-US"/>
        </a:p>
      </dgm:t>
    </dgm:pt>
    <dgm:pt modelId="{23E85228-852F-428B-83C2-A30C7BA54AEA}">
      <dgm:prSet phldrT="[Text]" custT="1"/>
      <dgm:spPr/>
      <dgm:t>
        <a:bodyPr/>
        <a:lstStyle/>
        <a:p>
          <a:r>
            <a:rPr lang="en-US" sz="3200" dirty="0" smtClean="0"/>
            <a:t>Harm developing adolescent brain ……until age 25 </a:t>
          </a:r>
          <a:endParaRPr lang="en-US" sz="3200" dirty="0"/>
        </a:p>
      </dgm:t>
    </dgm:pt>
    <dgm:pt modelId="{04A1DDEF-25CA-4FB4-A6EF-D4F83F7D8FB9}" type="parTrans" cxnId="{6DFD1E28-F80A-49B8-A929-8FE2A19F2D41}">
      <dgm:prSet/>
      <dgm:spPr/>
      <dgm:t>
        <a:bodyPr/>
        <a:lstStyle/>
        <a:p>
          <a:endParaRPr lang="en-US"/>
        </a:p>
      </dgm:t>
    </dgm:pt>
    <dgm:pt modelId="{4089DAB4-D181-4827-A53B-EDE121476679}" type="sibTrans" cxnId="{6DFD1E28-F80A-49B8-A929-8FE2A19F2D41}">
      <dgm:prSet/>
      <dgm:spPr/>
      <dgm:t>
        <a:bodyPr/>
        <a:lstStyle/>
        <a:p>
          <a:endParaRPr lang="en-US"/>
        </a:p>
      </dgm:t>
    </dgm:pt>
    <dgm:pt modelId="{4910BA1F-AF53-45A7-9021-B8F117D7C018}">
      <dgm:prSet phldrT="[Text]" custT="1"/>
      <dgm:spPr/>
      <dgm:t>
        <a:bodyPr/>
        <a:lstStyle/>
        <a:p>
          <a:r>
            <a:rPr lang="en-US" sz="2600" dirty="0" smtClean="0"/>
            <a:t>Harmful to Brain that controls attention, learning mood and impulse control </a:t>
          </a:r>
          <a:endParaRPr lang="en-US" sz="2600" dirty="0"/>
        </a:p>
      </dgm:t>
    </dgm:pt>
    <dgm:pt modelId="{FAB5111F-D1D0-4FCC-89CA-B08F268E6095}" type="parTrans" cxnId="{C437B8DD-E58B-4CBB-AB8C-1BFE83456CE1}">
      <dgm:prSet/>
      <dgm:spPr/>
      <dgm:t>
        <a:bodyPr/>
        <a:lstStyle/>
        <a:p>
          <a:endParaRPr lang="en-US"/>
        </a:p>
      </dgm:t>
    </dgm:pt>
    <dgm:pt modelId="{EF30A746-7029-4CC7-8926-326DC3BF0516}" type="sibTrans" cxnId="{C437B8DD-E58B-4CBB-AB8C-1BFE83456CE1}">
      <dgm:prSet/>
      <dgm:spPr/>
      <dgm:t>
        <a:bodyPr/>
        <a:lstStyle/>
        <a:p>
          <a:endParaRPr lang="en-US"/>
        </a:p>
      </dgm:t>
    </dgm:pt>
    <dgm:pt modelId="{B3A186A3-6450-40B2-84BA-11477E46EC0D}">
      <dgm:prSet phldrT="[Text]" custT="1"/>
      <dgm:spPr/>
      <dgm:t>
        <a:bodyPr/>
        <a:lstStyle/>
        <a:p>
          <a:r>
            <a:rPr lang="en-US" sz="3200" dirty="0" smtClean="0"/>
            <a:t>Risk for Future Addiction to other Drugs</a:t>
          </a:r>
          <a:endParaRPr lang="en-US" sz="3200" dirty="0"/>
        </a:p>
      </dgm:t>
    </dgm:pt>
    <dgm:pt modelId="{3BA23103-4010-40A5-92D2-F2FB30CD950D}" type="parTrans" cxnId="{7132DA90-AE81-4F1A-8083-02DEC96F6C6C}">
      <dgm:prSet/>
      <dgm:spPr/>
      <dgm:t>
        <a:bodyPr/>
        <a:lstStyle/>
        <a:p>
          <a:endParaRPr lang="en-US"/>
        </a:p>
      </dgm:t>
    </dgm:pt>
    <dgm:pt modelId="{E1E4D87B-6E3E-4674-A212-BA4A8FB4E8CF}" type="sibTrans" cxnId="{7132DA90-AE81-4F1A-8083-02DEC96F6C6C}">
      <dgm:prSet/>
      <dgm:spPr/>
      <dgm:t>
        <a:bodyPr/>
        <a:lstStyle/>
        <a:p>
          <a:endParaRPr lang="en-US"/>
        </a:p>
      </dgm:t>
    </dgm:pt>
    <dgm:pt modelId="{F843706C-1FA0-4F00-BBC5-AB541F1121EC}">
      <dgm:prSet phldrT="[Text]" custT="1"/>
      <dgm:spPr/>
      <dgm:t>
        <a:bodyPr/>
        <a:lstStyle/>
        <a:p>
          <a:r>
            <a:rPr lang="en-US" sz="2600" dirty="0" smtClean="0"/>
            <a:t>Defective batteries have caused fires &amp; explosions …Result in serious injuries</a:t>
          </a:r>
          <a:endParaRPr lang="en-US" sz="2600" dirty="0"/>
        </a:p>
      </dgm:t>
    </dgm:pt>
    <dgm:pt modelId="{5AA3F373-A38F-4B87-8183-22CE8032212E}" type="parTrans" cxnId="{3205279D-2517-4B30-B45F-532E0180ADA4}">
      <dgm:prSet/>
      <dgm:spPr/>
      <dgm:t>
        <a:bodyPr/>
        <a:lstStyle/>
        <a:p>
          <a:endParaRPr lang="en-US"/>
        </a:p>
      </dgm:t>
    </dgm:pt>
    <dgm:pt modelId="{A2528B4F-371A-4C5C-BC63-907E174FA949}" type="sibTrans" cxnId="{3205279D-2517-4B30-B45F-532E0180ADA4}">
      <dgm:prSet/>
      <dgm:spPr/>
      <dgm:t>
        <a:bodyPr/>
        <a:lstStyle/>
        <a:p>
          <a:endParaRPr lang="en-US"/>
        </a:p>
      </dgm:t>
    </dgm:pt>
    <dgm:pt modelId="{E4A6702F-CACF-4C1B-AF97-E01A4227D6C6}">
      <dgm:prSet phldrT="[Text]"/>
      <dgm:spPr/>
      <dgm:t>
        <a:bodyPr/>
        <a:lstStyle/>
        <a:p>
          <a:r>
            <a:rPr lang="en-US" dirty="0" smtClean="0"/>
            <a:t>Safer than Cigarettes…….</a:t>
          </a:r>
          <a:r>
            <a:rPr lang="en-US" b="1" dirty="0" smtClean="0"/>
            <a:t>No! </a:t>
          </a:r>
          <a:r>
            <a:rPr lang="en-US" dirty="0" smtClean="0"/>
            <a:t>The use of any </a:t>
          </a:r>
          <a:r>
            <a:rPr lang="en-US" b="1" dirty="0" smtClean="0"/>
            <a:t>tobacco product </a:t>
          </a:r>
          <a:r>
            <a:rPr lang="en-US" dirty="0" smtClean="0"/>
            <a:t>is </a:t>
          </a:r>
          <a:r>
            <a:rPr lang="en-US" b="1" dirty="0" smtClean="0"/>
            <a:t>unsafe</a:t>
          </a:r>
          <a:r>
            <a:rPr lang="en-US" dirty="0" smtClean="0"/>
            <a:t> for young people</a:t>
          </a:r>
          <a:endParaRPr lang="en-US" dirty="0"/>
        </a:p>
      </dgm:t>
    </dgm:pt>
    <dgm:pt modelId="{346A0D15-2AAA-41DB-BBB0-01C181BDB924}" type="parTrans" cxnId="{F12B958A-0C6F-4B19-A839-C13B204C481B}">
      <dgm:prSet/>
      <dgm:spPr/>
      <dgm:t>
        <a:bodyPr/>
        <a:lstStyle/>
        <a:p>
          <a:endParaRPr lang="en-US"/>
        </a:p>
      </dgm:t>
    </dgm:pt>
    <dgm:pt modelId="{98BFC08B-6395-4B44-A3F3-E3060D29F035}" type="sibTrans" cxnId="{F12B958A-0C6F-4B19-A839-C13B204C481B}">
      <dgm:prSet/>
      <dgm:spPr/>
      <dgm:t>
        <a:bodyPr/>
        <a:lstStyle/>
        <a:p>
          <a:endParaRPr lang="en-US"/>
        </a:p>
      </dgm:t>
    </dgm:pt>
    <dgm:pt modelId="{B2262BD1-ED00-428E-9D8B-2BEB9A7D3C5B}" type="pres">
      <dgm:prSet presAssocID="{783C1AD1-62FF-4D65-A05B-4C7321554D91}" presName="diagram" presStyleCnt="0">
        <dgm:presLayoutVars>
          <dgm:dir/>
          <dgm:resizeHandles val="exact"/>
        </dgm:presLayoutVars>
      </dgm:prSet>
      <dgm:spPr/>
      <dgm:t>
        <a:bodyPr/>
        <a:lstStyle/>
        <a:p>
          <a:endParaRPr lang="en-US"/>
        </a:p>
      </dgm:t>
    </dgm:pt>
    <dgm:pt modelId="{F98878E5-8598-4379-BEBC-21BDB5CE99E2}" type="pres">
      <dgm:prSet presAssocID="{EFB2FE27-4F3D-42AA-A828-67C6BB9BD953}" presName="node" presStyleLbl="node1" presStyleIdx="0" presStyleCnt="6" custScaleX="107306" custScaleY="118495">
        <dgm:presLayoutVars>
          <dgm:bulletEnabled val="1"/>
        </dgm:presLayoutVars>
      </dgm:prSet>
      <dgm:spPr/>
      <dgm:t>
        <a:bodyPr/>
        <a:lstStyle/>
        <a:p>
          <a:endParaRPr lang="en-US"/>
        </a:p>
      </dgm:t>
    </dgm:pt>
    <dgm:pt modelId="{77684DEC-5AB7-4B7D-845E-0198134EB966}" type="pres">
      <dgm:prSet presAssocID="{03E45524-0537-40DD-BBB8-B5A281D26E10}" presName="sibTrans" presStyleCnt="0"/>
      <dgm:spPr/>
    </dgm:pt>
    <dgm:pt modelId="{00CBB112-CEBA-49BF-845C-8E280703990F}" type="pres">
      <dgm:prSet presAssocID="{23E85228-852F-428B-83C2-A30C7BA54AEA}" presName="node" presStyleLbl="node1" presStyleIdx="1" presStyleCnt="6" custScaleX="110761" custScaleY="118495">
        <dgm:presLayoutVars>
          <dgm:bulletEnabled val="1"/>
        </dgm:presLayoutVars>
      </dgm:prSet>
      <dgm:spPr/>
      <dgm:t>
        <a:bodyPr/>
        <a:lstStyle/>
        <a:p>
          <a:endParaRPr lang="en-US"/>
        </a:p>
      </dgm:t>
    </dgm:pt>
    <dgm:pt modelId="{E5E10F14-9AE3-46D1-A57F-6F22ACDAFB12}" type="pres">
      <dgm:prSet presAssocID="{4089DAB4-D181-4827-A53B-EDE121476679}" presName="sibTrans" presStyleCnt="0"/>
      <dgm:spPr/>
    </dgm:pt>
    <dgm:pt modelId="{A64874BC-14A3-4F6C-B21D-B846059FDB9D}" type="pres">
      <dgm:prSet presAssocID="{4910BA1F-AF53-45A7-9021-B8F117D7C018}" presName="node" presStyleLbl="node1" presStyleIdx="2" presStyleCnt="6" custScaleY="118495">
        <dgm:presLayoutVars>
          <dgm:bulletEnabled val="1"/>
        </dgm:presLayoutVars>
      </dgm:prSet>
      <dgm:spPr/>
      <dgm:t>
        <a:bodyPr/>
        <a:lstStyle/>
        <a:p>
          <a:endParaRPr lang="en-US"/>
        </a:p>
      </dgm:t>
    </dgm:pt>
    <dgm:pt modelId="{FD459287-E3B7-44FA-8C7A-ACEED1749CEC}" type="pres">
      <dgm:prSet presAssocID="{EF30A746-7029-4CC7-8926-326DC3BF0516}" presName="sibTrans" presStyleCnt="0"/>
      <dgm:spPr/>
    </dgm:pt>
    <dgm:pt modelId="{5A63EFD8-6EB7-4F41-A6F1-D42F65767092}" type="pres">
      <dgm:prSet presAssocID="{B3A186A3-6450-40B2-84BA-11477E46EC0D}" presName="node" presStyleLbl="node1" presStyleIdx="3" presStyleCnt="6" custScaleX="111665" custScaleY="109810">
        <dgm:presLayoutVars>
          <dgm:bulletEnabled val="1"/>
        </dgm:presLayoutVars>
      </dgm:prSet>
      <dgm:spPr/>
      <dgm:t>
        <a:bodyPr/>
        <a:lstStyle/>
        <a:p>
          <a:endParaRPr lang="en-US"/>
        </a:p>
      </dgm:t>
    </dgm:pt>
    <dgm:pt modelId="{D3C919B9-EE06-4E3D-BD42-17CDFDBD967C}" type="pres">
      <dgm:prSet presAssocID="{E1E4D87B-6E3E-4674-A212-BA4A8FB4E8CF}" presName="sibTrans" presStyleCnt="0"/>
      <dgm:spPr/>
    </dgm:pt>
    <dgm:pt modelId="{D22741D9-EC04-4D92-8A68-7ADE78CE51CE}" type="pres">
      <dgm:prSet presAssocID="{F843706C-1FA0-4F00-BBC5-AB541F1121EC}" presName="node" presStyleLbl="node1" presStyleIdx="4" presStyleCnt="6" custScaleX="111004" custScaleY="110870">
        <dgm:presLayoutVars>
          <dgm:bulletEnabled val="1"/>
        </dgm:presLayoutVars>
      </dgm:prSet>
      <dgm:spPr/>
      <dgm:t>
        <a:bodyPr/>
        <a:lstStyle/>
        <a:p>
          <a:endParaRPr lang="en-US"/>
        </a:p>
      </dgm:t>
    </dgm:pt>
    <dgm:pt modelId="{F29AFC0A-4C48-4500-AB98-3AE617A9CD03}" type="pres">
      <dgm:prSet presAssocID="{A2528B4F-371A-4C5C-BC63-907E174FA949}" presName="sibTrans" presStyleCnt="0"/>
      <dgm:spPr/>
    </dgm:pt>
    <dgm:pt modelId="{2FC72D50-2F81-4C90-86AA-24C51E092DA2}" type="pres">
      <dgm:prSet presAssocID="{E4A6702F-CACF-4C1B-AF97-E01A4227D6C6}" presName="node" presStyleLbl="node1" presStyleIdx="5" presStyleCnt="6" custScaleY="112204">
        <dgm:presLayoutVars>
          <dgm:bulletEnabled val="1"/>
        </dgm:presLayoutVars>
      </dgm:prSet>
      <dgm:spPr/>
      <dgm:t>
        <a:bodyPr/>
        <a:lstStyle/>
        <a:p>
          <a:endParaRPr lang="en-US"/>
        </a:p>
      </dgm:t>
    </dgm:pt>
  </dgm:ptLst>
  <dgm:cxnLst>
    <dgm:cxn modelId="{1F8C25C7-6B00-46E9-BA29-A417FF084371}" type="presOf" srcId="{F843706C-1FA0-4F00-BBC5-AB541F1121EC}" destId="{D22741D9-EC04-4D92-8A68-7ADE78CE51CE}" srcOrd="0" destOrd="0" presId="urn:microsoft.com/office/officeart/2005/8/layout/default"/>
    <dgm:cxn modelId="{6DFD1E28-F80A-49B8-A929-8FE2A19F2D41}" srcId="{783C1AD1-62FF-4D65-A05B-4C7321554D91}" destId="{23E85228-852F-428B-83C2-A30C7BA54AEA}" srcOrd="1" destOrd="0" parTransId="{04A1DDEF-25CA-4FB4-A6EF-D4F83F7D8FB9}" sibTransId="{4089DAB4-D181-4827-A53B-EDE121476679}"/>
    <dgm:cxn modelId="{C437B8DD-E58B-4CBB-AB8C-1BFE83456CE1}" srcId="{783C1AD1-62FF-4D65-A05B-4C7321554D91}" destId="{4910BA1F-AF53-45A7-9021-B8F117D7C018}" srcOrd="2" destOrd="0" parTransId="{FAB5111F-D1D0-4FCC-89CA-B08F268E6095}" sibTransId="{EF30A746-7029-4CC7-8926-326DC3BF0516}"/>
    <dgm:cxn modelId="{E14F0D7E-B889-411A-93C5-00FBF388234C}" type="presOf" srcId="{B3A186A3-6450-40B2-84BA-11477E46EC0D}" destId="{5A63EFD8-6EB7-4F41-A6F1-D42F65767092}" srcOrd="0" destOrd="0" presId="urn:microsoft.com/office/officeart/2005/8/layout/default"/>
    <dgm:cxn modelId="{F12B958A-0C6F-4B19-A839-C13B204C481B}" srcId="{783C1AD1-62FF-4D65-A05B-4C7321554D91}" destId="{E4A6702F-CACF-4C1B-AF97-E01A4227D6C6}" srcOrd="5" destOrd="0" parTransId="{346A0D15-2AAA-41DB-BBB0-01C181BDB924}" sibTransId="{98BFC08B-6395-4B44-A3F3-E3060D29F035}"/>
    <dgm:cxn modelId="{A6E40561-9DB5-4101-8CCD-56CC8967F068}" type="presOf" srcId="{783C1AD1-62FF-4D65-A05B-4C7321554D91}" destId="{B2262BD1-ED00-428E-9D8B-2BEB9A7D3C5B}" srcOrd="0" destOrd="0" presId="urn:microsoft.com/office/officeart/2005/8/layout/default"/>
    <dgm:cxn modelId="{891A564E-8DE1-44BC-9F0E-09F4104628A0}" type="presOf" srcId="{23E85228-852F-428B-83C2-A30C7BA54AEA}" destId="{00CBB112-CEBA-49BF-845C-8E280703990F}" srcOrd="0" destOrd="0" presId="urn:microsoft.com/office/officeart/2005/8/layout/default"/>
    <dgm:cxn modelId="{3205279D-2517-4B30-B45F-532E0180ADA4}" srcId="{783C1AD1-62FF-4D65-A05B-4C7321554D91}" destId="{F843706C-1FA0-4F00-BBC5-AB541F1121EC}" srcOrd="4" destOrd="0" parTransId="{5AA3F373-A38F-4B87-8183-22CE8032212E}" sibTransId="{A2528B4F-371A-4C5C-BC63-907E174FA949}"/>
    <dgm:cxn modelId="{70E85B62-44E8-47A7-9B76-E5FCAA3D9146}" srcId="{783C1AD1-62FF-4D65-A05B-4C7321554D91}" destId="{EFB2FE27-4F3D-42AA-A828-67C6BB9BD953}" srcOrd="0" destOrd="0" parTransId="{38098B4F-1783-4F08-861D-530CA1FF7E42}" sibTransId="{03E45524-0537-40DD-BBB8-B5A281D26E10}"/>
    <dgm:cxn modelId="{4F2879BD-9F1D-474C-BD10-B6FB29EF5FC5}" type="presOf" srcId="{4910BA1F-AF53-45A7-9021-B8F117D7C018}" destId="{A64874BC-14A3-4F6C-B21D-B846059FDB9D}" srcOrd="0" destOrd="0" presId="urn:microsoft.com/office/officeart/2005/8/layout/default"/>
    <dgm:cxn modelId="{94D38769-1140-4AD1-8B20-028F196AF2A4}" type="presOf" srcId="{EFB2FE27-4F3D-42AA-A828-67C6BB9BD953}" destId="{F98878E5-8598-4379-BEBC-21BDB5CE99E2}" srcOrd="0" destOrd="0" presId="urn:microsoft.com/office/officeart/2005/8/layout/default"/>
    <dgm:cxn modelId="{7132DA90-AE81-4F1A-8083-02DEC96F6C6C}" srcId="{783C1AD1-62FF-4D65-A05B-4C7321554D91}" destId="{B3A186A3-6450-40B2-84BA-11477E46EC0D}" srcOrd="3" destOrd="0" parTransId="{3BA23103-4010-40A5-92D2-F2FB30CD950D}" sibTransId="{E1E4D87B-6E3E-4674-A212-BA4A8FB4E8CF}"/>
    <dgm:cxn modelId="{4511494E-C4D0-4DC1-8015-E4E70D5730DF}" type="presOf" srcId="{E4A6702F-CACF-4C1B-AF97-E01A4227D6C6}" destId="{2FC72D50-2F81-4C90-86AA-24C51E092DA2}" srcOrd="0" destOrd="0" presId="urn:microsoft.com/office/officeart/2005/8/layout/default"/>
    <dgm:cxn modelId="{5C2150C7-2EA0-4B0C-8436-4714F546C3E0}" type="presParOf" srcId="{B2262BD1-ED00-428E-9D8B-2BEB9A7D3C5B}" destId="{F98878E5-8598-4379-BEBC-21BDB5CE99E2}" srcOrd="0" destOrd="0" presId="urn:microsoft.com/office/officeart/2005/8/layout/default"/>
    <dgm:cxn modelId="{3768D204-E515-438C-A209-039534030A23}" type="presParOf" srcId="{B2262BD1-ED00-428E-9D8B-2BEB9A7D3C5B}" destId="{77684DEC-5AB7-4B7D-845E-0198134EB966}" srcOrd="1" destOrd="0" presId="urn:microsoft.com/office/officeart/2005/8/layout/default"/>
    <dgm:cxn modelId="{00D351B5-61F5-4B61-BA87-FAC37BB9ACB6}" type="presParOf" srcId="{B2262BD1-ED00-428E-9D8B-2BEB9A7D3C5B}" destId="{00CBB112-CEBA-49BF-845C-8E280703990F}" srcOrd="2" destOrd="0" presId="urn:microsoft.com/office/officeart/2005/8/layout/default"/>
    <dgm:cxn modelId="{56ECCC5E-AB70-4BAE-BFF2-DDCFEA019AA5}" type="presParOf" srcId="{B2262BD1-ED00-428E-9D8B-2BEB9A7D3C5B}" destId="{E5E10F14-9AE3-46D1-A57F-6F22ACDAFB12}" srcOrd="3" destOrd="0" presId="urn:microsoft.com/office/officeart/2005/8/layout/default"/>
    <dgm:cxn modelId="{D970481C-99FD-40FE-B785-F73438E59AFA}" type="presParOf" srcId="{B2262BD1-ED00-428E-9D8B-2BEB9A7D3C5B}" destId="{A64874BC-14A3-4F6C-B21D-B846059FDB9D}" srcOrd="4" destOrd="0" presId="urn:microsoft.com/office/officeart/2005/8/layout/default"/>
    <dgm:cxn modelId="{2745F63A-647A-4AFD-B1E4-F4EFCF1074B0}" type="presParOf" srcId="{B2262BD1-ED00-428E-9D8B-2BEB9A7D3C5B}" destId="{FD459287-E3B7-44FA-8C7A-ACEED1749CEC}" srcOrd="5" destOrd="0" presId="urn:microsoft.com/office/officeart/2005/8/layout/default"/>
    <dgm:cxn modelId="{A0BDCE10-94F1-4E35-BC38-C77137FC7666}" type="presParOf" srcId="{B2262BD1-ED00-428E-9D8B-2BEB9A7D3C5B}" destId="{5A63EFD8-6EB7-4F41-A6F1-D42F65767092}" srcOrd="6" destOrd="0" presId="urn:microsoft.com/office/officeart/2005/8/layout/default"/>
    <dgm:cxn modelId="{6F158D3B-DB48-41D1-B04D-6A6CA34B9F1F}" type="presParOf" srcId="{B2262BD1-ED00-428E-9D8B-2BEB9A7D3C5B}" destId="{D3C919B9-EE06-4E3D-BD42-17CDFDBD967C}" srcOrd="7" destOrd="0" presId="urn:microsoft.com/office/officeart/2005/8/layout/default"/>
    <dgm:cxn modelId="{D7010257-6211-4C58-85EF-844C8AADF5E4}" type="presParOf" srcId="{B2262BD1-ED00-428E-9D8B-2BEB9A7D3C5B}" destId="{D22741D9-EC04-4D92-8A68-7ADE78CE51CE}" srcOrd="8" destOrd="0" presId="urn:microsoft.com/office/officeart/2005/8/layout/default"/>
    <dgm:cxn modelId="{C0069E25-62CA-4A85-B69E-69CAE33CF7CD}" type="presParOf" srcId="{B2262BD1-ED00-428E-9D8B-2BEB9A7D3C5B}" destId="{F29AFC0A-4C48-4500-AB98-3AE617A9CD03}" srcOrd="9" destOrd="0" presId="urn:microsoft.com/office/officeart/2005/8/layout/default"/>
    <dgm:cxn modelId="{2DCE8F17-12EB-4074-BFB1-377111B501CF}" type="presParOf" srcId="{B2262BD1-ED00-428E-9D8B-2BEB9A7D3C5B}" destId="{2FC72D50-2F81-4C90-86AA-24C51E092DA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82D97-5141-4DBC-AE5F-81EF4F26C6F4}">
      <dsp:nvSpPr>
        <dsp:cNvPr id="0" name=""/>
        <dsp:cNvSpPr/>
      </dsp:nvSpPr>
      <dsp:spPr>
        <a:xfrm rot="5400000">
          <a:off x="6699844" y="-2772227"/>
          <a:ext cx="1316054" cy="69250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Type of E-Cigarette; </a:t>
          </a:r>
          <a:endParaRPr lang="en-US" sz="2400" kern="1200" dirty="0"/>
        </a:p>
        <a:p>
          <a:pPr marL="228600" lvl="1" indent="-228600" algn="l" defTabSz="1066800">
            <a:lnSpc>
              <a:spcPct val="90000"/>
            </a:lnSpc>
            <a:spcBef>
              <a:spcPct val="0"/>
            </a:spcBef>
            <a:spcAft>
              <a:spcPct val="15000"/>
            </a:spcAft>
            <a:buChar char="••"/>
          </a:pPr>
          <a:r>
            <a:rPr lang="en-US" sz="2400" kern="1200" dirty="0" smtClean="0"/>
            <a:t>Uses nicotine salt that exist in leaf based tobacco</a:t>
          </a:r>
          <a:endParaRPr lang="en-US" sz="2400" kern="1200" dirty="0"/>
        </a:p>
      </dsp:txBody>
      <dsp:txXfrm rot="-5400000">
        <a:off x="3895343" y="96518"/>
        <a:ext cx="6860812" cy="1187566"/>
      </dsp:txXfrm>
    </dsp:sp>
    <dsp:sp modelId="{EFCA9EA7-5038-45C9-8B6B-44BE4008BEA4}">
      <dsp:nvSpPr>
        <dsp:cNvPr id="0" name=""/>
        <dsp:cNvSpPr/>
      </dsp:nvSpPr>
      <dsp:spPr>
        <a:xfrm>
          <a:off x="0" y="2085"/>
          <a:ext cx="3895344" cy="1376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Vaping</a:t>
          </a:r>
          <a:endParaRPr lang="en-US" sz="4400" kern="1200" dirty="0"/>
        </a:p>
      </dsp:txBody>
      <dsp:txXfrm>
        <a:off x="67192" y="69277"/>
        <a:ext cx="3760960" cy="1242046"/>
      </dsp:txXfrm>
    </dsp:sp>
    <dsp:sp modelId="{FB3CF0FA-C08F-4F7A-A4E6-ADE9F78B3039}">
      <dsp:nvSpPr>
        <dsp:cNvPr id="0" name=""/>
        <dsp:cNvSpPr/>
      </dsp:nvSpPr>
      <dsp:spPr>
        <a:xfrm rot="5400000">
          <a:off x="6728392" y="-1326976"/>
          <a:ext cx="1258959" cy="69250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Youth believe the liquid used only contains water &amp; flavoring – FALSE FACT</a:t>
          </a:r>
          <a:endParaRPr lang="en-US" sz="2400" kern="1200" dirty="0"/>
        </a:p>
      </dsp:txBody>
      <dsp:txXfrm rot="-5400000">
        <a:off x="3895344" y="1567529"/>
        <a:ext cx="6863599" cy="1136045"/>
      </dsp:txXfrm>
    </dsp:sp>
    <dsp:sp modelId="{1D2B9AD0-3462-44FC-A0EF-1215D66E7A67}">
      <dsp:nvSpPr>
        <dsp:cNvPr id="0" name=""/>
        <dsp:cNvSpPr/>
      </dsp:nvSpPr>
      <dsp:spPr>
        <a:xfrm>
          <a:off x="0" y="1447336"/>
          <a:ext cx="3895344" cy="1376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kern="1200" dirty="0" smtClean="0"/>
            <a:t>Device</a:t>
          </a:r>
          <a:endParaRPr lang="en-US" sz="5400" kern="1200" dirty="0"/>
        </a:p>
      </dsp:txBody>
      <dsp:txXfrm>
        <a:off x="67192" y="1514528"/>
        <a:ext cx="3760960" cy="1242046"/>
      </dsp:txXfrm>
    </dsp:sp>
    <dsp:sp modelId="{159F9AF4-EACA-4415-ACEE-6AFCC8CBDD26}">
      <dsp:nvSpPr>
        <dsp:cNvPr id="0" name=""/>
        <dsp:cNvSpPr/>
      </dsp:nvSpPr>
      <dsp:spPr>
        <a:xfrm rot="5400000">
          <a:off x="6735422" y="118275"/>
          <a:ext cx="1244898" cy="692505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NICOTINE in one JUUL pod = Total nicotine in a pack of cigarettes</a:t>
          </a:r>
          <a:endParaRPr lang="en-US" sz="2400" kern="1200" dirty="0"/>
        </a:p>
      </dsp:txBody>
      <dsp:txXfrm rot="-5400000">
        <a:off x="3895344" y="3019125"/>
        <a:ext cx="6864285" cy="1123356"/>
      </dsp:txXfrm>
    </dsp:sp>
    <dsp:sp modelId="{6E13390B-E388-471A-BC49-15EA5E3E9032}">
      <dsp:nvSpPr>
        <dsp:cNvPr id="0" name=""/>
        <dsp:cNvSpPr/>
      </dsp:nvSpPr>
      <dsp:spPr>
        <a:xfrm>
          <a:off x="0" y="2892588"/>
          <a:ext cx="3895344" cy="1376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Highly Addictive</a:t>
          </a:r>
          <a:endParaRPr lang="en-US" sz="3900" kern="1200" dirty="0"/>
        </a:p>
      </dsp:txBody>
      <dsp:txXfrm>
        <a:off x="67192" y="2959780"/>
        <a:ext cx="3760960" cy="1242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878E5-8598-4379-BEBC-21BDB5CE99E2}">
      <dsp:nvSpPr>
        <dsp:cNvPr id="0" name=""/>
        <dsp:cNvSpPr/>
      </dsp:nvSpPr>
      <dsp:spPr>
        <a:xfrm>
          <a:off x="81701" y="147647"/>
          <a:ext cx="3519794" cy="23320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Harmful to the Lungs </a:t>
          </a:r>
        </a:p>
        <a:p>
          <a:pPr lvl="0" algn="ctr" defTabSz="1422400">
            <a:lnSpc>
              <a:spcPct val="90000"/>
            </a:lnSpc>
            <a:spcBef>
              <a:spcPct val="0"/>
            </a:spcBef>
            <a:spcAft>
              <a:spcPct val="35000"/>
            </a:spcAft>
          </a:pPr>
          <a:r>
            <a:rPr lang="en-US" sz="3200" kern="1200" dirty="0" smtClean="0"/>
            <a:t>“Long-term”</a:t>
          </a:r>
          <a:endParaRPr lang="en-US" sz="3200" kern="1200" dirty="0"/>
        </a:p>
      </dsp:txBody>
      <dsp:txXfrm>
        <a:off x="81701" y="147647"/>
        <a:ext cx="3519794" cy="2332086"/>
      </dsp:txXfrm>
    </dsp:sp>
    <dsp:sp modelId="{00CBB112-CEBA-49BF-845C-8E280703990F}">
      <dsp:nvSpPr>
        <dsp:cNvPr id="0" name=""/>
        <dsp:cNvSpPr/>
      </dsp:nvSpPr>
      <dsp:spPr>
        <a:xfrm>
          <a:off x="3929511" y="147647"/>
          <a:ext cx="3633124" cy="233208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Harm developing adolescent brain ……until age 25 </a:t>
          </a:r>
          <a:endParaRPr lang="en-US" sz="3200" kern="1200" dirty="0"/>
        </a:p>
      </dsp:txBody>
      <dsp:txXfrm>
        <a:off x="3929511" y="147647"/>
        <a:ext cx="3633124" cy="2332086"/>
      </dsp:txXfrm>
    </dsp:sp>
    <dsp:sp modelId="{A64874BC-14A3-4F6C-B21D-B846059FDB9D}">
      <dsp:nvSpPr>
        <dsp:cNvPr id="0" name=""/>
        <dsp:cNvSpPr/>
      </dsp:nvSpPr>
      <dsp:spPr>
        <a:xfrm>
          <a:off x="7890650" y="147647"/>
          <a:ext cx="3280147" cy="233208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Harmful to Brain that controls attention, learning mood and impulse control </a:t>
          </a:r>
          <a:endParaRPr lang="en-US" sz="2600" kern="1200" dirty="0"/>
        </a:p>
      </dsp:txBody>
      <dsp:txXfrm>
        <a:off x="7890650" y="147647"/>
        <a:ext cx="3280147" cy="2332086"/>
      </dsp:txXfrm>
    </dsp:sp>
    <dsp:sp modelId="{5A63EFD8-6EB7-4F41-A6F1-D42F65767092}">
      <dsp:nvSpPr>
        <dsp:cNvPr id="0" name=""/>
        <dsp:cNvSpPr/>
      </dsp:nvSpPr>
      <dsp:spPr>
        <a:xfrm>
          <a:off x="6225" y="2831307"/>
          <a:ext cx="3662776" cy="21611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Risk for Future Addiction to other Drugs</a:t>
          </a:r>
          <a:endParaRPr lang="en-US" sz="3200" kern="1200" dirty="0"/>
        </a:p>
      </dsp:txBody>
      <dsp:txXfrm>
        <a:off x="6225" y="2831307"/>
        <a:ext cx="3662776" cy="2161157"/>
      </dsp:txXfrm>
    </dsp:sp>
    <dsp:sp modelId="{D22741D9-EC04-4D92-8A68-7ADE78CE51CE}">
      <dsp:nvSpPr>
        <dsp:cNvPr id="0" name=""/>
        <dsp:cNvSpPr/>
      </dsp:nvSpPr>
      <dsp:spPr>
        <a:xfrm>
          <a:off x="3997016" y="2820876"/>
          <a:ext cx="3641094" cy="21820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Defective batteries have caused fires &amp; explosions …Result in serious injuries</a:t>
          </a:r>
          <a:endParaRPr lang="en-US" sz="2600" kern="1200" dirty="0"/>
        </a:p>
      </dsp:txBody>
      <dsp:txXfrm>
        <a:off x="3997016" y="2820876"/>
        <a:ext cx="3641094" cy="2182019"/>
      </dsp:txXfrm>
    </dsp:sp>
    <dsp:sp modelId="{2FC72D50-2F81-4C90-86AA-24C51E092DA2}">
      <dsp:nvSpPr>
        <dsp:cNvPr id="0" name=""/>
        <dsp:cNvSpPr/>
      </dsp:nvSpPr>
      <dsp:spPr>
        <a:xfrm>
          <a:off x="7966126" y="2807749"/>
          <a:ext cx="3280147" cy="22082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Safer than Cigarettes…….</a:t>
          </a:r>
          <a:r>
            <a:rPr lang="en-US" sz="2400" b="1" kern="1200" dirty="0" smtClean="0"/>
            <a:t>No! </a:t>
          </a:r>
          <a:r>
            <a:rPr lang="en-US" sz="2400" kern="1200" dirty="0" smtClean="0"/>
            <a:t>The use of any </a:t>
          </a:r>
          <a:r>
            <a:rPr lang="en-US" sz="2400" b="1" kern="1200" dirty="0" smtClean="0"/>
            <a:t>tobacco product </a:t>
          </a:r>
          <a:r>
            <a:rPr lang="en-US" sz="2400" kern="1200" dirty="0" smtClean="0"/>
            <a:t>is </a:t>
          </a:r>
          <a:r>
            <a:rPr lang="en-US" sz="2400" b="1" kern="1200" dirty="0" smtClean="0"/>
            <a:t>unsafe</a:t>
          </a:r>
          <a:r>
            <a:rPr lang="en-US" sz="2400" kern="1200" dirty="0" smtClean="0"/>
            <a:t> for young people</a:t>
          </a:r>
          <a:endParaRPr lang="en-US" sz="2400" kern="1200" dirty="0"/>
        </a:p>
      </dsp:txBody>
      <dsp:txXfrm>
        <a:off x="7966126" y="2807749"/>
        <a:ext cx="3280147" cy="220827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02/04/2019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02/04/2019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02/04/2019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02/04/2019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02/04/2019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02/04/2019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02/04/2019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02/04/2019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02/04/2019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02/04/2019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02/04/2019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02/04/2019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02/04/2019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02/04/2019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02/04/2019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02/04/2019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02/04/2019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02/04/2019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8229600" cy="1825096"/>
          </a:xfrm>
        </p:spPr>
        <p:txBody>
          <a:bodyPr/>
          <a:lstStyle/>
          <a:p>
            <a:r>
              <a:rPr lang="en-US" b="1" dirty="0"/>
              <a:t>The Effects </a:t>
            </a:r>
            <a:r>
              <a:rPr lang="en-US" b="1" dirty="0" smtClean="0"/>
              <a:t>of </a:t>
            </a:r>
            <a:r>
              <a:rPr lang="en-US" b="1" dirty="0" smtClean="0">
                <a:solidFill>
                  <a:srgbClr val="FF0000"/>
                </a:solidFill>
              </a:rPr>
              <a:t>Juuling</a:t>
            </a:r>
            <a:r>
              <a:rPr lang="en-US" b="1" dirty="0" smtClean="0"/>
              <a:t>/</a:t>
            </a:r>
            <a:r>
              <a:rPr lang="en-US" b="1" dirty="0" smtClean="0">
                <a:solidFill>
                  <a:srgbClr val="FF0000"/>
                </a:solidFill>
              </a:rPr>
              <a:t>Vaping</a:t>
            </a:r>
            <a:endParaRPr lang="en-US" b="1" dirty="0">
              <a:solidFill>
                <a:srgbClr val="FF0000"/>
              </a:solidFill>
            </a:endParaRPr>
          </a:p>
        </p:txBody>
      </p:sp>
      <p:sp>
        <p:nvSpPr>
          <p:cNvPr id="3" name="Subtitle 2"/>
          <p:cNvSpPr>
            <a:spLocks noGrp="1"/>
          </p:cNvSpPr>
          <p:nvPr>
            <p:ph type="subTitle" idx="1"/>
          </p:nvPr>
        </p:nvSpPr>
        <p:spPr/>
        <p:txBody>
          <a:bodyPr>
            <a:normAutofit fontScale="92500" lnSpcReduction="10000"/>
          </a:bodyPr>
          <a:lstStyle/>
          <a:p>
            <a:r>
              <a:rPr lang="en-US" b="1" dirty="0" smtClean="0"/>
              <a:t>PRESENTATION BY THE ADMINISTRATORS OF MANDARIN HS</a:t>
            </a:r>
          </a:p>
          <a:p>
            <a:r>
              <a:rPr lang="en-US" dirty="0" smtClean="0"/>
              <a:t>February 4 - 8, 2019</a:t>
            </a:r>
            <a:endParaRPr lang="en-US" dirty="0"/>
          </a:p>
        </p:txBody>
      </p:sp>
    </p:spTree>
    <p:extLst>
      <p:ext uri="{BB962C8B-B14F-4D97-AF65-F5344CB8AC3E}">
        <p14:creationId xmlns:p14="http://schemas.microsoft.com/office/powerpoint/2010/main" val="1401055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650" y="68580"/>
            <a:ext cx="8610600" cy="1508761"/>
          </a:xfrm>
        </p:spPr>
        <p:txBody>
          <a:bodyPr/>
          <a:lstStyle/>
          <a:p>
            <a:r>
              <a:rPr lang="en-US" dirty="0" smtClean="0"/>
              <a:t>Juuling/vaping – Dangers</a:t>
            </a:r>
            <a:br>
              <a:rPr lang="en-US" dirty="0" smtClean="0"/>
            </a:br>
            <a:r>
              <a:rPr lang="en-US" dirty="0" smtClean="0"/>
              <a:t>~Video~</a:t>
            </a:r>
            <a:endParaRPr lang="en-US" dirty="0"/>
          </a:p>
        </p:txBody>
      </p:sp>
      <p:pic>
        <p:nvPicPr>
          <p:cNvPr id="4" name="Dangers of e-cigarettes vaping and JUULs How to talk to kid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2874" y="1195173"/>
            <a:ext cx="9549766" cy="5371744"/>
          </a:xfrm>
          <a:prstGeom prst="rect">
            <a:avLst/>
          </a:prstGeom>
        </p:spPr>
      </p:pic>
    </p:spTree>
    <p:extLst>
      <p:ext uri="{BB962C8B-B14F-4D97-AF65-F5344CB8AC3E}">
        <p14:creationId xmlns:p14="http://schemas.microsoft.com/office/powerpoint/2010/main" val="1777225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smtClean="0"/>
              <a:t>juuling</a:t>
            </a:r>
            <a:r>
              <a:rPr lang="en-US" sz="4800" dirty="0" smtClean="0"/>
              <a:t>……..</a:t>
            </a: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2690887"/>
              </p:ext>
            </p:extLst>
          </p:nvPr>
        </p:nvGraphicFramePr>
        <p:xfrm>
          <a:off x="685800" y="1947135"/>
          <a:ext cx="10820400" cy="4271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373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3177" y="323309"/>
            <a:ext cx="8610600" cy="1293028"/>
          </a:xfrm>
        </p:spPr>
        <p:txBody>
          <a:bodyPr>
            <a:normAutofit/>
          </a:bodyPr>
          <a:lstStyle/>
          <a:p>
            <a:r>
              <a:rPr lang="en-US" sz="5400" dirty="0" smtClean="0"/>
              <a:t>Effects ………..</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2107361"/>
              </p:ext>
            </p:extLst>
          </p:nvPr>
        </p:nvGraphicFramePr>
        <p:xfrm>
          <a:off x="462579" y="1420008"/>
          <a:ext cx="11252499" cy="5163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1843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410" y="312551"/>
            <a:ext cx="9150275" cy="841945"/>
          </a:xfrm>
        </p:spPr>
        <p:txBody>
          <a:bodyPr>
            <a:normAutofit fontScale="90000"/>
          </a:bodyPr>
          <a:lstStyle/>
          <a:p>
            <a:r>
              <a:rPr lang="en-US" sz="3600" dirty="0" smtClean="0"/>
              <a:t>Data &amp; Statistic</a:t>
            </a:r>
            <a:r>
              <a:rPr lang="en-US" dirty="0" smtClean="0"/>
              <a:t/>
            </a:r>
            <a:br>
              <a:rPr lang="en-US" dirty="0" smtClean="0"/>
            </a:br>
            <a:r>
              <a:rPr lang="en-US" sz="2400" b="1" dirty="0" smtClean="0">
                <a:solidFill>
                  <a:schemeClr val="accent2"/>
                </a:solidFill>
              </a:rPr>
              <a:t>According to the Center for Disease Control &amp; Prevention  </a:t>
            </a:r>
            <a:endParaRPr lang="en-US" b="1" dirty="0">
              <a:solidFill>
                <a:schemeClr val="accent2"/>
              </a:solidFill>
            </a:endParaRPr>
          </a:p>
        </p:txBody>
      </p:sp>
      <p:pic>
        <p:nvPicPr>
          <p:cNvPr id="1026" name="Picture 2" descr="Cigarette smoking remains high among certain popula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1860" y="3601464"/>
            <a:ext cx="10845831" cy="2999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ach day, nearly 3,300 youth under the age of 18 try their 1st cigar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672" y="4916245"/>
            <a:ext cx="3127611" cy="1237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8640" y="1046920"/>
            <a:ext cx="11553713" cy="2554545"/>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40 Million US adults smoke cigarettes</a:t>
            </a:r>
          </a:p>
          <a:p>
            <a:pPr marL="285750" indent="-285750">
              <a:buFont typeface="Arial" panose="020B0604020202020204" pitchFamily="34" charset="0"/>
              <a:buChar char="•"/>
            </a:pPr>
            <a:r>
              <a:rPr lang="en-US" sz="2000" b="1" dirty="0" smtClean="0"/>
              <a:t>4.7 million Middle &amp; High School students uses at least one tobacco product including     2-cigarettes </a:t>
            </a:r>
          </a:p>
          <a:p>
            <a:pPr marL="285750" indent="-285750">
              <a:buFont typeface="Arial" panose="020B0604020202020204" pitchFamily="34" charset="0"/>
              <a:buChar char="•"/>
            </a:pPr>
            <a:r>
              <a:rPr lang="en-US" sz="2000" b="1" dirty="0" smtClean="0"/>
              <a:t>3800 youth younger than 18 smoked their first cigarette</a:t>
            </a:r>
          </a:p>
          <a:p>
            <a:pPr marL="285750" indent="-285750">
              <a:buFont typeface="Arial" panose="020B0604020202020204" pitchFamily="34" charset="0"/>
              <a:buChar char="•"/>
            </a:pPr>
            <a:r>
              <a:rPr lang="en-US" sz="2000" b="1" dirty="0" smtClean="0"/>
              <a:t>Half a million Americans die prematurely of smoking or exposure to second hand smoke</a:t>
            </a:r>
          </a:p>
          <a:p>
            <a:pPr marL="285750" indent="-285750">
              <a:buFont typeface="Arial" panose="020B0604020202020204" pitchFamily="34" charset="0"/>
              <a:buChar char="•"/>
            </a:pPr>
            <a:r>
              <a:rPr lang="en-US" sz="2000" b="1" dirty="0" smtClean="0"/>
              <a:t>16 million live with a serious illness caused by smoking</a:t>
            </a:r>
          </a:p>
          <a:p>
            <a:pPr marL="285750" indent="-285750">
              <a:buFont typeface="Arial" panose="020B0604020202020204" pitchFamily="34" charset="0"/>
              <a:buChar char="•"/>
            </a:pPr>
            <a:r>
              <a:rPr lang="en-US" sz="2000" b="1" dirty="0" smtClean="0"/>
              <a:t>Each year, the US spends nearly $170 million on medical care to treat smoking-related diseases in adults</a:t>
            </a:r>
            <a:endParaRPr lang="en-US" sz="2000" b="1" dirty="0"/>
          </a:p>
        </p:txBody>
      </p:sp>
      <p:sp>
        <p:nvSpPr>
          <p:cNvPr id="6" name="TextBox 5"/>
          <p:cNvSpPr txBox="1"/>
          <p:nvPr/>
        </p:nvSpPr>
        <p:spPr>
          <a:xfrm>
            <a:off x="2872292" y="6192279"/>
            <a:ext cx="7788536" cy="369332"/>
          </a:xfrm>
          <a:prstGeom prst="rect">
            <a:avLst/>
          </a:prstGeom>
          <a:noFill/>
        </p:spPr>
        <p:txBody>
          <a:bodyPr wrap="square" rtlCol="0">
            <a:spAutoFit/>
          </a:bodyPr>
          <a:lstStyle/>
          <a:p>
            <a:r>
              <a:rPr lang="en-US" b="1" dirty="0" smtClean="0">
                <a:solidFill>
                  <a:schemeClr val="bg1"/>
                </a:solidFill>
              </a:rPr>
              <a:t>Cigarette smoking remains high among certain populations</a:t>
            </a:r>
            <a:endParaRPr lang="en-US" b="1" dirty="0">
              <a:solidFill>
                <a:schemeClr val="bg1"/>
              </a:solidFill>
            </a:endParaRPr>
          </a:p>
        </p:txBody>
      </p:sp>
    </p:spTree>
    <p:extLst>
      <p:ext uri="{BB962C8B-B14F-4D97-AF65-F5344CB8AC3E}">
        <p14:creationId xmlns:p14="http://schemas.microsoft.com/office/powerpoint/2010/main" val="237117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a:srcRect l="11254" t="43476" r="62353" b="37362"/>
          <a:stretch/>
        </p:blipFill>
        <p:spPr>
          <a:xfrm>
            <a:off x="3732903" y="387854"/>
            <a:ext cx="7239897" cy="1139731"/>
          </a:xfrm>
          <a:prstGeom prst="rect">
            <a:avLst/>
          </a:prstGeom>
        </p:spPr>
      </p:pic>
      <p:sp>
        <p:nvSpPr>
          <p:cNvPr id="3" name="Content Placeholder 2"/>
          <p:cNvSpPr>
            <a:spLocks noGrp="1"/>
          </p:cNvSpPr>
          <p:nvPr>
            <p:ph idx="1"/>
          </p:nvPr>
        </p:nvSpPr>
        <p:spPr>
          <a:xfrm>
            <a:off x="118334" y="1624405"/>
            <a:ext cx="11876442" cy="5099123"/>
          </a:xfrm>
        </p:spPr>
        <p:txBody>
          <a:bodyPr>
            <a:normAutofit fontScale="92500" lnSpcReduction="10000"/>
          </a:bodyPr>
          <a:lstStyle/>
          <a:p>
            <a:r>
              <a:rPr lang="en-US" b="1" dirty="0">
                <a:solidFill>
                  <a:schemeClr val="accent2"/>
                </a:solidFill>
              </a:rPr>
              <a:t>2.02 (TBC) Use, Possession, Distribution, or Sale of Tobacco/Nicotine or Tobacco/Nicotine Products </a:t>
            </a:r>
            <a:endParaRPr lang="en-US" b="1" dirty="0" smtClean="0">
              <a:solidFill>
                <a:schemeClr val="accent2"/>
              </a:solidFill>
            </a:endParaRPr>
          </a:p>
          <a:p>
            <a:endParaRPr lang="en-US" dirty="0"/>
          </a:p>
          <a:p>
            <a:pPr lvl="1"/>
            <a:r>
              <a:rPr lang="en-US" b="1" i="1" dirty="0">
                <a:solidFill>
                  <a:schemeClr val="accent2"/>
                </a:solidFill>
              </a:rPr>
              <a:t>NOTE: </a:t>
            </a:r>
            <a:r>
              <a:rPr lang="en-US" dirty="0"/>
              <a:t>It is illegal to possess or use tobacco products if under the age of 18. Tobacco products shall include, but not be limited to, any lighted or unlighted cigarettes, cigars, pipe tobacco, pipe, bidi, and clove cigarette, cigarillo, hookah, blunts, chewing tobacco, snuff, snus, orbs, strips, sticks, electronic cigars and cigarettes and any other items containing or reasonably resembling tobacco or tobacco products.</a:t>
            </a:r>
          </a:p>
          <a:p>
            <a:pPr marL="0" indent="0">
              <a:buNone/>
            </a:pPr>
            <a:endParaRPr lang="en-US" dirty="0"/>
          </a:p>
          <a:p>
            <a:pPr lvl="1"/>
            <a:r>
              <a:rPr lang="en-US" dirty="0"/>
              <a:t>To safeguard the health and safety of school district employees and students, the use of tobacco products on any School Board property is prohibited. School Board property, as used herein, shall mean any building owned or part thereof owned or used by the School Board, and the grounds upon which such building is located.</a:t>
            </a:r>
          </a:p>
          <a:p>
            <a:pPr marL="0" indent="0">
              <a:buNone/>
            </a:pPr>
            <a:endParaRPr lang="en-US" dirty="0"/>
          </a:p>
          <a:p>
            <a:pPr marL="0" indent="0">
              <a:buNone/>
            </a:pPr>
            <a:r>
              <a:rPr lang="en-US" b="1" dirty="0" smtClean="0"/>
              <a:t> </a:t>
            </a:r>
            <a:r>
              <a:rPr lang="en-US" b="1" dirty="0">
                <a:solidFill>
                  <a:schemeClr val="accent2"/>
                </a:solidFill>
              </a:rPr>
              <a:t>2.03 (ZZZ) Distribution, Possession, Sale or Purchase of Drug Facsimile</a:t>
            </a:r>
            <a:r>
              <a:rPr lang="en-US" dirty="0">
                <a:solidFill>
                  <a:schemeClr val="accent2"/>
                </a:solidFill>
              </a:rPr>
              <a:t> </a:t>
            </a:r>
            <a:r>
              <a:rPr lang="en-US" b="1" dirty="0">
                <a:solidFill>
                  <a:schemeClr val="accent2"/>
                </a:solidFill>
              </a:rPr>
              <a:t>Products</a:t>
            </a:r>
            <a:r>
              <a:rPr lang="en-US" dirty="0">
                <a:solidFill>
                  <a:schemeClr val="accent2"/>
                </a:solidFill>
              </a:rPr>
              <a:t> </a:t>
            </a:r>
            <a:r>
              <a:rPr lang="en-US" b="1" dirty="0">
                <a:solidFill>
                  <a:schemeClr val="accent2"/>
                </a:solidFill>
              </a:rPr>
              <a:t>– Possession, Use and or Sale of D</a:t>
            </a:r>
            <a:r>
              <a:rPr lang="en-US" b="1" dirty="0" smtClean="0">
                <a:solidFill>
                  <a:schemeClr val="accent2"/>
                </a:solidFill>
              </a:rPr>
              <a:t>rug </a:t>
            </a:r>
            <a:r>
              <a:rPr lang="en-US" b="1" dirty="0">
                <a:solidFill>
                  <a:schemeClr val="accent2"/>
                </a:solidFill>
              </a:rPr>
              <a:t>Facsimile Products. </a:t>
            </a:r>
            <a:r>
              <a:rPr lang="en-US" b="1" dirty="0"/>
              <a:t>This includes substances which are not drugs, but may be imitating a drug or </a:t>
            </a:r>
            <a:r>
              <a:rPr lang="en-US" b="1" dirty="0" smtClean="0"/>
              <a:t> </a:t>
            </a:r>
            <a:r>
              <a:rPr lang="en-US" b="1" dirty="0"/>
              <a:t>can be used like a drug. (example: bagging oregano like marijuana, sniffing or snorting non-drug powders)</a:t>
            </a:r>
            <a:r>
              <a:rPr lang="en-US" dirty="0"/>
              <a:t> </a:t>
            </a:r>
          </a:p>
          <a:p>
            <a:pPr marL="0" indent="0">
              <a:buNone/>
            </a:pPr>
            <a:endParaRPr lang="en-US" dirty="0"/>
          </a:p>
        </p:txBody>
      </p:sp>
    </p:spTree>
    <p:extLst>
      <p:ext uri="{BB962C8B-B14F-4D97-AF65-F5344CB8AC3E}">
        <p14:creationId xmlns:p14="http://schemas.microsoft.com/office/powerpoint/2010/main" val="283085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36290465"/>
              </p:ext>
            </p:extLst>
          </p:nvPr>
        </p:nvGraphicFramePr>
        <p:xfrm>
          <a:off x="200720" y="1226634"/>
          <a:ext cx="11731084" cy="5212080"/>
        </p:xfrm>
        <a:graphic>
          <a:graphicData uri="http://schemas.openxmlformats.org/drawingml/2006/table">
            <a:tbl>
              <a:tblPr firstRow="1" bandRow="1">
                <a:tableStyleId>{5C22544A-7EE6-4342-B048-85BDC9FD1C3A}</a:tableStyleId>
              </a:tblPr>
              <a:tblGrid>
                <a:gridCol w="1817651">
                  <a:extLst>
                    <a:ext uri="{9D8B030D-6E8A-4147-A177-3AD203B41FA5}">
                      <a16:colId xmlns:a16="http://schemas.microsoft.com/office/drawing/2014/main" val="3523398023"/>
                    </a:ext>
                  </a:extLst>
                </a:gridCol>
                <a:gridCol w="3200400">
                  <a:extLst>
                    <a:ext uri="{9D8B030D-6E8A-4147-A177-3AD203B41FA5}">
                      <a16:colId xmlns:a16="http://schemas.microsoft.com/office/drawing/2014/main" val="551392566"/>
                    </a:ext>
                  </a:extLst>
                </a:gridCol>
                <a:gridCol w="2219092">
                  <a:extLst>
                    <a:ext uri="{9D8B030D-6E8A-4147-A177-3AD203B41FA5}">
                      <a16:colId xmlns:a16="http://schemas.microsoft.com/office/drawing/2014/main" val="4075649516"/>
                    </a:ext>
                  </a:extLst>
                </a:gridCol>
                <a:gridCol w="2152186">
                  <a:extLst>
                    <a:ext uri="{9D8B030D-6E8A-4147-A177-3AD203B41FA5}">
                      <a16:colId xmlns:a16="http://schemas.microsoft.com/office/drawing/2014/main" val="3863262800"/>
                    </a:ext>
                  </a:extLst>
                </a:gridCol>
                <a:gridCol w="2341755">
                  <a:extLst>
                    <a:ext uri="{9D8B030D-6E8A-4147-A177-3AD203B41FA5}">
                      <a16:colId xmlns:a16="http://schemas.microsoft.com/office/drawing/2014/main" val="1734147245"/>
                    </a:ext>
                  </a:extLst>
                </a:gridCol>
              </a:tblGrid>
              <a:tr h="370840">
                <a:tc>
                  <a:txBody>
                    <a:bodyPr/>
                    <a:lstStyle/>
                    <a:p>
                      <a:r>
                        <a:rPr lang="en-US" dirty="0" smtClean="0"/>
                        <a:t>INFRACTIONS</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a:t>
                      </a:r>
                      <a:r>
                        <a:rPr lang="en-US" baseline="30000" dirty="0" smtClean="0"/>
                        <a:t>st</a:t>
                      </a:r>
                      <a:r>
                        <a:rPr lang="en-US" dirty="0" smtClean="0"/>
                        <a:t> CONSEQUENCES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nd</a:t>
                      </a:r>
                      <a:r>
                        <a:rPr lang="en-US" dirty="0" smtClean="0"/>
                        <a:t> CONSEQUENCES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3</a:t>
                      </a:r>
                      <a:r>
                        <a:rPr lang="en-US" baseline="30000" dirty="0" smtClean="0"/>
                        <a:t>rd</a:t>
                      </a:r>
                      <a:r>
                        <a:rPr lang="en-US" dirty="0" smtClean="0"/>
                        <a:t> CONSEQUENCES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*NOTE*</a:t>
                      </a:r>
                    </a:p>
                  </a:txBody>
                  <a:tcPr anchor="ctr"/>
                </a:tc>
                <a:extLst>
                  <a:ext uri="{0D108BD9-81ED-4DB2-BD59-A6C34878D82A}">
                    <a16:rowId xmlns:a16="http://schemas.microsoft.com/office/drawing/2014/main" val="41151011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2.02 (TBC) Possession, Distribution,</a:t>
                      </a:r>
                      <a:r>
                        <a:rPr lang="en-US" baseline="0" dirty="0" smtClean="0"/>
                        <a:t> or Sale of Tobacco -Nicotine Product</a:t>
                      </a:r>
                      <a:endParaRPr lang="en-US" dirty="0" smtClean="0"/>
                    </a:p>
                  </a:txBody>
                  <a:tcPr/>
                </a:tc>
                <a:tc>
                  <a:txBody>
                    <a:bodyPr/>
                    <a:lstStyle/>
                    <a:p>
                      <a:pPr marL="285750" indent="-285750">
                        <a:buFont typeface="Arial" panose="020B0604020202020204" pitchFamily="34" charset="0"/>
                        <a:buChar char="•"/>
                      </a:pPr>
                      <a:r>
                        <a:rPr lang="en-US" dirty="0" smtClean="0"/>
                        <a:t>Counseling</a:t>
                      </a:r>
                      <a:r>
                        <a:rPr lang="en-US" baseline="0" dirty="0" smtClean="0"/>
                        <a:t> Referral/Intervention</a:t>
                      </a:r>
                    </a:p>
                    <a:p>
                      <a:pPr marL="285750" indent="-285750">
                        <a:buFont typeface="Arial" panose="020B0604020202020204" pitchFamily="34" charset="0"/>
                        <a:buChar char="•"/>
                      </a:pPr>
                      <a:r>
                        <a:rPr lang="en-US" baseline="0" dirty="0" smtClean="0"/>
                        <a:t>Parent Contact</a:t>
                      </a:r>
                      <a:endParaRPr lang="en-US" dirty="0"/>
                    </a:p>
                  </a:txBody>
                  <a:tcPr/>
                </a:tc>
                <a:tc>
                  <a:txBody>
                    <a:bodyPr/>
                    <a:lstStyle/>
                    <a:p>
                      <a:pPr marL="285750" indent="-285750">
                        <a:buFont typeface="Arial" panose="020B0604020202020204" pitchFamily="34" charset="0"/>
                        <a:buChar char="•"/>
                      </a:pPr>
                      <a:r>
                        <a:rPr lang="en-US" dirty="0" smtClean="0"/>
                        <a:t>1 – 3 days ISSP</a:t>
                      </a:r>
                    </a:p>
                    <a:p>
                      <a:pPr marL="285750" indent="-285750">
                        <a:buFont typeface="Arial" panose="020B0604020202020204" pitchFamily="34" charset="0"/>
                        <a:buChar char="•"/>
                      </a:pPr>
                      <a:r>
                        <a:rPr lang="en-US" dirty="0" smtClean="0"/>
                        <a:t>Parent Conference</a:t>
                      </a:r>
                      <a:endParaRPr lang="en-US" dirty="0"/>
                    </a:p>
                  </a:txBody>
                  <a:tcPr/>
                </a:tc>
                <a:tc>
                  <a:txBody>
                    <a:bodyPr/>
                    <a:lstStyle/>
                    <a:p>
                      <a:pPr marL="285750" indent="-285750">
                        <a:buFont typeface="Arial" panose="020B0604020202020204" pitchFamily="34" charset="0"/>
                        <a:buChar char="•"/>
                      </a:pPr>
                      <a:r>
                        <a:rPr lang="en-US" dirty="0" smtClean="0"/>
                        <a:t>3 – 5 Days of ISSP</a:t>
                      </a:r>
                    </a:p>
                    <a:p>
                      <a:pPr marL="285750" indent="-285750">
                        <a:buFont typeface="Arial" panose="020B0604020202020204" pitchFamily="34" charset="0"/>
                        <a:buChar char="•"/>
                      </a:pPr>
                      <a:r>
                        <a:rPr lang="en-US" dirty="0" smtClean="0"/>
                        <a:t>OSS</a:t>
                      </a:r>
                    </a:p>
                    <a:p>
                      <a:endParaRPr lang="en-US" dirty="0"/>
                    </a:p>
                  </a:txBody>
                  <a:tcPr/>
                </a:tc>
                <a:tc rowSpan="2">
                  <a:txBody>
                    <a:bodyPr/>
                    <a:lstStyle/>
                    <a:p>
                      <a:pPr algn="l"/>
                      <a:r>
                        <a:rPr lang="en-US" dirty="0" smtClean="0"/>
                        <a:t> </a:t>
                      </a:r>
                      <a:r>
                        <a:rPr lang="en-US" b="1" dirty="0" smtClean="0"/>
                        <a:t>STUDENTS</a:t>
                      </a:r>
                      <a:r>
                        <a:rPr lang="en-US" b="1" baseline="0" dirty="0" smtClean="0"/>
                        <a:t>: </a:t>
                      </a:r>
                      <a:r>
                        <a:rPr lang="en-US" baseline="0" dirty="0" smtClean="0"/>
                        <a:t>DEPENDING UPON THE AMOUNT OF POINTS YOU HAVE ALREADY INCURRED BASED ON THE REFERRALS YOU HAVE IN THE SYSTEM, YOU COULD AUTOMATICALLY BE RECOMMENDED TO THE ALTERNATIVE SCHOOL. </a:t>
                      </a:r>
                    </a:p>
                    <a:p>
                      <a:r>
                        <a:rPr lang="en-US" baseline="0" dirty="0" smtClean="0"/>
                        <a:t>*90 TO 180 DAYS*</a:t>
                      </a:r>
                      <a:endParaRPr lang="en-US" dirty="0"/>
                    </a:p>
                  </a:txBody>
                  <a:tcPr/>
                </a:tc>
                <a:extLst>
                  <a:ext uri="{0D108BD9-81ED-4DB2-BD59-A6C34878D82A}">
                    <a16:rowId xmlns:a16="http://schemas.microsoft.com/office/drawing/2014/main" val="4963656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2.03 –</a:t>
                      </a:r>
                      <a:r>
                        <a:rPr lang="en-US" baseline="0" dirty="0" smtClean="0"/>
                        <a:t> </a:t>
                      </a:r>
                      <a:r>
                        <a:rPr lang="en-US" dirty="0" smtClean="0"/>
                        <a:t>Distribution Possession, Sale or Purchase of Drug Facsimile Product</a:t>
                      </a:r>
                    </a:p>
                    <a:p>
                      <a:endParaRPr lang="en-US" dirty="0"/>
                    </a:p>
                  </a:txBody>
                  <a:tcPr/>
                </a:tc>
                <a:tc>
                  <a:txBody>
                    <a:bodyPr/>
                    <a:lstStyle/>
                    <a:p>
                      <a:pPr marL="285750" indent="-285750">
                        <a:buFont typeface="Arial" panose="020B0604020202020204" pitchFamily="34" charset="0"/>
                        <a:buChar char="•"/>
                      </a:pPr>
                      <a:r>
                        <a:rPr lang="en-US" dirty="0" smtClean="0"/>
                        <a:t>Parent Conference</a:t>
                      </a:r>
                    </a:p>
                    <a:p>
                      <a:pPr marL="285750" indent="-285750">
                        <a:buFont typeface="Arial" panose="020B0604020202020204" pitchFamily="34" charset="0"/>
                        <a:buChar char="•"/>
                      </a:pPr>
                      <a:r>
                        <a:rPr lang="en-US" dirty="0" smtClean="0"/>
                        <a:t>Counseling Referral</a:t>
                      </a:r>
                    </a:p>
                    <a:p>
                      <a:pPr marL="285750" indent="-285750">
                        <a:buFont typeface="Arial" panose="020B0604020202020204" pitchFamily="34" charset="0"/>
                        <a:buChar char="•"/>
                      </a:pPr>
                      <a:r>
                        <a:rPr lang="en-US" b="0" dirty="0" smtClean="0"/>
                        <a:t>Night Time </a:t>
                      </a:r>
                      <a:r>
                        <a:rPr lang="en-US" dirty="0" smtClean="0"/>
                        <a:t>Substance Abuse </a:t>
                      </a:r>
                      <a:r>
                        <a:rPr lang="en-US" b="1" dirty="0" smtClean="0"/>
                        <a:t>(Refusal</a:t>
                      </a:r>
                      <a:r>
                        <a:rPr lang="en-US" b="1" baseline="0" dirty="0" smtClean="0"/>
                        <a:t> to attend Recommended Alternative School)</a:t>
                      </a:r>
                      <a:endParaRPr lang="en-US" b="1"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Teen Court </a:t>
                      </a:r>
                      <a:r>
                        <a:rPr lang="en-US" dirty="0" smtClean="0"/>
                        <a:t>- </a:t>
                      </a:r>
                      <a:r>
                        <a:rPr lang="en-US" b="1" dirty="0" smtClean="0"/>
                        <a:t>(Refusal</a:t>
                      </a:r>
                      <a:r>
                        <a:rPr lang="en-US" b="1" baseline="0" dirty="0" smtClean="0"/>
                        <a:t> to attend – Recommended Alternative School)</a:t>
                      </a:r>
                      <a:endParaRPr lang="en-US" b="1"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Night Time Substance Abuse </a:t>
                      </a:r>
                      <a:r>
                        <a:rPr lang="en-US" dirty="0" smtClean="0"/>
                        <a:t>(</a:t>
                      </a:r>
                      <a:r>
                        <a:rPr lang="en-US" b="1" dirty="0" smtClean="0"/>
                        <a:t>Refusal</a:t>
                      </a:r>
                      <a:r>
                        <a:rPr lang="en-US" b="1" baseline="0" dirty="0" smtClean="0"/>
                        <a:t> to attend Recommended Alternative School)</a:t>
                      </a:r>
                      <a:endParaRPr lang="en-US" b="1" dirty="0" smtClean="0"/>
                    </a:p>
                    <a:p>
                      <a:endParaRPr lang="en-US" dirty="0"/>
                    </a:p>
                  </a:txBody>
                  <a:tcPr/>
                </a:tc>
                <a:tc>
                  <a:txBody>
                    <a:bodyPr/>
                    <a:lstStyle/>
                    <a:p>
                      <a:pPr marL="285750" indent="-285750">
                        <a:buFont typeface="Arial" panose="020B0604020202020204" pitchFamily="34" charset="0"/>
                        <a:buChar char="•"/>
                      </a:pPr>
                      <a:r>
                        <a:rPr lang="en-US" dirty="0" smtClean="0"/>
                        <a:t>1 – 3 Days ISSP</a:t>
                      </a:r>
                    </a:p>
                    <a:p>
                      <a:pPr marL="285750" indent="-285750">
                        <a:buFont typeface="Arial" panose="020B0604020202020204" pitchFamily="34" charset="0"/>
                        <a:buChar char="•"/>
                      </a:pPr>
                      <a:r>
                        <a:rPr lang="en-US" dirty="0" smtClean="0"/>
                        <a:t>Teen Court</a:t>
                      </a:r>
                    </a:p>
                    <a:p>
                      <a:pPr marL="285750" indent="-285750">
                        <a:buFont typeface="Arial" panose="020B0604020202020204" pitchFamily="34" charset="0"/>
                        <a:buChar char="•"/>
                      </a:pPr>
                      <a:r>
                        <a:rPr lang="en-US" dirty="0" smtClean="0"/>
                        <a:t>OSS</a:t>
                      </a:r>
                      <a:endParaRPr lang="en-US" dirty="0"/>
                    </a:p>
                  </a:txBody>
                  <a:tcPr/>
                </a:tc>
                <a:tc vMerge="1">
                  <a:txBody>
                    <a:bodyPr/>
                    <a:lstStyle/>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1837411803"/>
                  </a:ext>
                </a:extLst>
              </a:tr>
            </a:tbl>
          </a:graphicData>
        </a:graphic>
      </p:graphicFrame>
      <p:pic>
        <p:nvPicPr>
          <p:cNvPr id="6" name="Picture 5"/>
          <p:cNvPicPr>
            <a:picLocks noChangeAspect="1"/>
          </p:cNvPicPr>
          <p:nvPr/>
        </p:nvPicPr>
        <p:blipFill rotWithShape="1">
          <a:blip r:embed="rId2"/>
          <a:srcRect l="11254" t="43476" r="62353" b="37362"/>
          <a:stretch/>
        </p:blipFill>
        <p:spPr>
          <a:xfrm>
            <a:off x="4691907" y="280698"/>
            <a:ext cx="7239897" cy="905687"/>
          </a:xfrm>
          <a:prstGeom prst="rect">
            <a:avLst/>
          </a:prstGeom>
        </p:spPr>
      </p:pic>
    </p:spTree>
    <p:extLst>
      <p:ext uri="{BB962C8B-B14F-4D97-AF65-F5344CB8AC3E}">
        <p14:creationId xmlns:p14="http://schemas.microsoft.com/office/powerpoint/2010/main" val="1239231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3d Man Comments, &lt;strong&gt;Concerns&lt;/strong&gt;, Problems And Complaints ..."/>
          <p:cNvPicPr>
            <a:picLocks noGrp="1" noChangeAspect="1"/>
          </p:cNvPicPr>
          <p:nvPr>
            <p:ph idx="1"/>
          </p:nvPr>
        </p:nvPicPr>
        <p:blipFill rotWithShape="1">
          <a:blip r:embed="rId2">
            <a:extLst>
              <a:ext uri="{28A0092B-C50C-407E-A947-70E740481C1C}">
                <a14:useLocalDpi xmlns:a14="http://schemas.microsoft.com/office/drawing/2010/main" val="0"/>
              </a:ext>
            </a:extLst>
          </a:blip>
          <a:srcRect b="9395"/>
          <a:stretch/>
        </p:blipFill>
        <p:spPr>
          <a:xfrm>
            <a:off x="2646381" y="833125"/>
            <a:ext cx="7315200" cy="4879186"/>
          </a:xfrm>
        </p:spPr>
      </p:pic>
    </p:spTree>
    <p:extLst>
      <p:ext uri="{BB962C8B-B14F-4D97-AF65-F5344CB8AC3E}">
        <p14:creationId xmlns:p14="http://schemas.microsoft.com/office/powerpoint/2010/main" val="542076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6294</TotalTime>
  <Words>580</Words>
  <Application>Microsoft Office PowerPoint</Application>
  <PresentationFormat>Widescreen</PresentationFormat>
  <Paragraphs>58</Paragraphs>
  <Slides>8</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Century Gothic</vt:lpstr>
      <vt:lpstr>Vapor Trail</vt:lpstr>
      <vt:lpstr>The Effects of Juuling/Vaping</vt:lpstr>
      <vt:lpstr>Juuling/vaping – Dangers ~Video~</vt:lpstr>
      <vt:lpstr>juuling……..</vt:lpstr>
      <vt:lpstr>Effects ………..</vt:lpstr>
      <vt:lpstr>Data &amp; Statistic According to the Center for Disease Control &amp; Prevention  </vt:lpstr>
      <vt:lpstr>PowerPoint Presentation</vt:lpstr>
      <vt:lpstr>PowerPoint Presentation</vt:lpstr>
      <vt:lpstr>PowerPoint Presentation</vt:lpstr>
    </vt:vector>
  </TitlesOfParts>
  <Company>Duval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Administrator’s Presentation</dc:title>
  <dc:creator>Flynn, Mary M.</dc:creator>
  <cp:lastModifiedBy>Reed, Robin M.</cp:lastModifiedBy>
  <cp:revision>19</cp:revision>
  <dcterms:created xsi:type="dcterms:W3CDTF">2019-01-07T14:47:27Z</dcterms:created>
  <dcterms:modified xsi:type="dcterms:W3CDTF">2019-02-04T14:13:37Z</dcterms:modified>
</cp:coreProperties>
</file>