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305" r:id="rId4"/>
    <p:sldId id="306" r:id="rId5"/>
    <p:sldId id="307" r:id="rId6"/>
    <p:sldId id="308" r:id="rId7"/>
    <p:sldId id="309" r:id="rId8"/>
    <p:sldId id="310" r:id="rId9"/>
    <p:sldId id="312" r:id="rId10"/>
    <p:sldId id="313" r:id="rId11"/>
    <p:sldId id="314" r:id="rId12"/>
    <p:sldId id="315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D333"/>
    <a:srgbClr val="16375E"/>
    <a:srgbClr val="A8CD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9"/>
    <p:restoredTop sz="90581" autoAdjust="0"/>
  </p:normalViewPr>
  <p:slideViewPr>
    <p:cSldViewPr snapToGrid="0" snapToObjects="1">
      <p:cViewPr varScale="1">
        <p:scale>
          <a:sx n="66" d="100"/>
          <a:sy n="66" d="100"/>
        </p:scale>
        <p:origin x="8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BB8D7-74E7-4D41-BA42-64F1D7E8EF0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B95E3-A5CB-5244-849C-AEA462548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98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Introduce yourself</a:t>
            </a:r>
          </a:p>
          <a:p>
            <a:r>
              <a:rPr lang="en-US" dirty="0"/>
              <a:t>Give a run-through</a:t>
            </a:r>
            <a:r>
              <a:rPr lang="en-US" baseline="0" dirty="0"/>
              <a:t> of what the night is going to consist of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655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336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89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589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84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01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546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16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27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7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040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969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B95E3-A5CB-5244-849C-AEA46254885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00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12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1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0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8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7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3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129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3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89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80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083BC-6E61-C644-A485-A3312D9029DC}" type="datetimeFigureOut">
              <a:rPr lang="en-US" smtClean="0"/>
              <a:t>04/29/2019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545C5-A228-DD44-B312-5C1D3C621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0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0" y="2205456"/>
            <a:ext cx="1021788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b="1" dirty="0" smtClean="0">
                <a:solidFill>
                  <a:srgbClr val="16375E"/>
                </a:solidFill>
              </a:rPr>
              <a:t>Countdown to College</a:t>
            </a:r>
            <a:endParaRPr lang="en-US" sz="7500" b="1" dirty="0">
              <a:solidFill>
                <a:srgbClr val="16375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3552484"/>
            <a:ext cx="102178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A8CD28"/>
                </a:solidFill>
              </a:rPr>
              <a:t>University of North Florida</a:t>
            </a:r>
          </a:p>
        </p:txBody>
      </p:sp>
    </p:spTree>
    <p:extLst>
      <p:ext uri="{BB962C8B-B14F-4D97-AF65-F5344CB8AC3E}">
        <p14:creationId xmlns:p14="http://schemas.microsoft.com/office/powerpoint/2010/main" val="160587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86987" y="1326953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A8CD28"/>
                </a:solidFill>
              </a:rPr>
              <a:t>Academic profile</a:t>
            </a:r>
            <a:endParaRPr lang="en-US" sz="4800" b="1" dirty="0">
              <a:solidFill>
                <a:srgbClr val="A8CD28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86987" y="2748727"/>
            <a:ext cx="8967790" cy="384590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6375E"/>
                </a:solidFill>
              </a:rPr>
              <a:t>Summer mid-range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GPA: 3.0 – 3.6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ACT: 21 – 24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SAT: 1070 – 1190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Fall mid-range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GPA: 3.7 – 4.6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ACT: 25 – 28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SAT: 1200 - 1320</a:t>
            </a:r>
          </a:p>
          <a:p>
            <a:endParaRPr lang="en-US" dirty="0" smtClean="0">
              <a:solidFill>
                <a:srgbClr val="1637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71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86987" y="1326953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A8CD28"/>
                </a:solidFill>
              </a:rPr>
              <a:t>Application</a:t>
            </a:r>
            <a:endParaRPr lang="en-US" sz="4800" b="1" dirty="0">
              <a:solidFill>
                <a:srgbClr val="A8CD28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86987" y="2748727"/>
            <a:ext cx="8967790" cy="384590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6375E"/>
                </a:solidFill>
              </a:rPr>
              <a:t>2020 Application will open </a:t>
            </a:r>
            <a:r>
              <a:rPr lang="en-US" smtClean="0">
                <a:solidFill>
                  <a:srgbClr val="16375E"/>
                </a:solidFill>
              </a:rPr>
              <a:t>June 1!</a:t>
            </a:r>
            <a:endParaRPr lang="en-US" dirty="0">
              <a:solidFill>
                <a:srgbClr val="16375E"/>
              </a:solidFill>
            </a:endParaRPr>
          </a:p>
          <a:p>
            <a:r>
              <a:rPr lang="en-US" smtClean="0">
                <a:solidFill>
                  <a:srgbClr val="16375E"/>
                </a:solidFill>
              </a:rPr>
              <a:t>Class </a:t>
            </a:r>
            <a:r>
              <a:rPr lang="en-US" dirty="0" smtClean="0">
                <a:solidFill>
                  <a:srgbClr val="16375E"/>
                </a:solidFill>
              </a:rPr>
              <a:t>of 2019 can </a:t>
            </a:r>
            <a:r>
              <a:rPr lang="en-US" smtClean="0">
                <a:solidFill>
                  <a:srgbClr val="16375E"/>
                </a:solidFill>
              </a:rPr>
              <a:t>still apply!</a:t>
            </a:r>
            <a:endParaRPr lang="en-US" dirty="0" smtClean="0">
              <a:solidFill>
                <a:srgbClr val="16375E"/>
              </a:solidFill>
            </a:endParaRPr>
          </a:p>
          <a:p>
            <a:r>
              <a:rPr lang="en-US" dirty="0" smtClean="0">
                <a:solidFill>
                  <a:srgbClr val="16375E"/>
                </a:solidFill>
              </a:rPr>
              <a:t>Apply early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Rolling admissions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Institutional application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Common application</a:t>
            </a:r>
          </a:p>
          <a:p>
            <a:endParaRPr lang="en-US" dirty="0" smtClean="0">
              <a:solidFill>
                <a:srgbClr val="1637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7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86987" y="1326953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A8CD28"/>
                </a:solidFill>
              </a:rPr>
              <a:t>Application materials</a:t>
            </a:r>
            <a:endParaRPr lang="en-US" sz="4800" b="1" dirty="0">
              <a:solidFill>
                <a:srgbClr val="A8CD28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86987" y="2748727"/>
            <a:ext cx="8967790" cy="384590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6375E"/>
                </a:solidFill>
              </a:rPr>
              <a:t>Application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$30 application fee (or fee waiver)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High school transcripts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AP, IB, AICE or dual enrollment transcripts</a:t>
            </a:r>
          </a:p>
          <a:p>
            <a:pPr lvl="1"/>
            <a:r>
              <a:rPr lang="en-US" dirty="0">
                <a:solidFill>
                  <a:srgbClr val="16375E"/>
                </a:solidFill>
              </a:rPr>
              <a:t>Self-reported Student Academic Record (SSAR</a:t>
            </a:r>
            <a:r>
              <a:rPr lang="en-US" dirty="0" smtClean="0">
                <a:solidFill>
                  <a:srgbClr val="16375E"/>
                </a:solidFill>
              </a:rPr>
              <a:t>)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SAT and/or ACT scores</a:t>
            </a:r>
          </a:p>
          <a:p>
            <a:endParaRPr lang="en-US" dirty="0" smtClean="0">
              <a:solidFill>
                <a:srgbClr val="1637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72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95422" y="1792257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A8CD28"/>
                </a:solidFill>
              </a:rPr>
              <a:t>Contact information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12381" y="2748726"/>
            <a:ext cx="9080206" cy="319440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16375E"/>
                </a:solidFill>
              </a:rPr>
              <a:t>UNF </a:t>
            </a:r>
            <a:r>
              <a:rPr lang="en-US" b="1" dirty="0">
                <a:solidFill>
                  <a:srgbClr val="16375E"/>
                </a:solidFill>
              </a:rPr>
              <a:t>Admissions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16375E"/>
                </a:solidFill>
              </a:rPr>
              <a:t>admissions@unf.edu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rgbClr val="16375E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rgbClr val="16375E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rgbClr val="1637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3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40992" y="1108636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A8CD28"/>
                </a:solidFill>
              </a:rPr>
              <a:t>What you should look for…</a:t>
            </a:r>
            <a:endParaRPr lang="en-US" sz="4800" b="1" dirty="0">
              <a:solidFill>
                <a:srgbClr val="A8CD28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40992" y="2088683"/>
            <a:ext cx="8967790" cy="384590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16375E"/>
                </a:solidFill>
              </a:rPr>
              <a:t>Size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Location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Majors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Student life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Services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Safety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Scholarships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Cost</a:t>
            </a:r>
            <a:endParaRPr lang="en-US" dirty="0">
              <a:solidFill>
                <a:srgbClr val="1637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63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86987" y="1326953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A8CD28"/>
                </a:solidFill>
              </a:rPr>
              <a:t>Ninth grade</a:t>
            </a:r>
            <a:endParaRPr lang="en-US" sz="4800" b="1" dirty="0">
              <a:solidFill>
                <a:srgbClr val="A8CD28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86987" y="2748727"/>
            <a:ext cx="8967790" cy="384590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6375E"/>
                </a:solidFill>
              </a:rPr>
              <a:t>Get a plan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Study hard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Get involved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Load up on academics</a:t>
            </a:r>
            <a:endParaRPr lang="en-US" dirty="0">
              <a:solidFill>
                <a:srgbClr val="1637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00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86987" y="1326953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A8CD28"/>
                </a:solidFill>
              </a:rPr>
              <a:t>Required courses</a:t>
            </a:r>
            <a:endParaRPr lang="en-US" sz="4800" b="1" dirty="0">
              <a:solidFill>
                <a:srgbClr val="A8CD28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86987" y="2484582"/>
            <a:ext cx="8967790" cy="4110047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16375E"/>
                </a:solidFill>
              </a:rPr>
              <a:t>4 English credits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4 Math credits (Algebra 1 or higher)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3 Natural science credits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3 Social science credits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2 Foreign language credits</a:t>
            </a:r>
          </a:p>
          <a:p>
            <a:endParaRPr lang="en-US" dirty="0">
              <a:solidFill>
                <a:srgbClr val="16375E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16375E"/>
                </a:solidFill>
              </a:rPr>
              <a:t>*Weighted GPA (AP, IB, Dual Enrollment, AICE) = 1 point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16375E"/>
                </a:solidFill>
              </a:rPr>
              <a:t>*Honors = 0.5 points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16375E"/>
                </a:solidFill>
              </a:rPr>
              <a:t>*Grade of C or higher required</a:t>
            </a:r>
          </a:p>
        </p:txBody>
      </p:sp>
    </p:spTree>
    <p:extLst>
      <p:ext uri="{BB962C8B-B14F-4D97-AF65-F5344CB8AC3E}">
        <p14:creationId xmlns:p14="http://schemas.microsoft.com/office/powerpoint/2010/main" val="205075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86987" y="1326953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A8CD28"/>
                </a:solidFill>
              </a:rPr>
              <a:t>Tenth grade</a:t>
            </a:r>
            <a:endParaRPr lang="en-US" sz="4800" b="1" dirty="0">
              <a:solidFill>
                <a:srgbClr val="A8CD28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86987" y="2748727"/>
            <a:ext cx="8967790" cy="384590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6375E"/>
                </a:solidFill>
              </a:rPr>
              <a:t>Take higher level courses</a:t>
            </a:r>
            <a:endParaRPr lang="en-US" dirty="0">
              <a:solidFill>
                <a:srgbClr val="16375E"/>
              </a:solidFill>
            </a:endParaRPr>
          </a:p>
          <a:p>
            <a:r>
              <a:rPr lang="en-US" dirty="0" smtClean="0">
                <a:solidFill>
                  <a:srgbClr val="16375E"/>
                </a:solidFill>
              </a:rPr>
              <a:t>Volunteer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Start your college list</a:t>
            </a:r>
          </a:p>
        </p:txBody>
      </p:sp>
    </p:spTree>
    <p:extLst>
      <p:ext uri="{BB962C8B-B14F-4D97-AF65-F5344CB8AC3E}">
        <p14:creationId xmlns:p14="http://schemas.microsoft.com/office/powerpoint/2010/main" val="200679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86987" y="1326953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A8CD28"/>
                </a:solidFill>
              </a:rPr>
              <a:t>Eleventh grade</a:t>
            </a:r>
            <a:endParaRPr lang="en-US" sz="4800" b="1" dirty="0">
              <a:solidFill>
                <a:srgbClr val="A8CD28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86987" y="2748727"/>
            <a:ext cx="8967790" cy="384590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6375E"/>
                </a:solidFill>
              </a:rPr>
              <a:t>Go to college fairs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Do your research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Visit colleges and attend events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Designate a college email address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Take ACT and SAT</a:t>
            </a:r>
          </a:p>
          <a:p>
            <a:endParaRPr lang="en-US" dirty="0" smtClean="0">
              <a:solidFill>
                <a:srgbClr val="1637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49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86987" y="1326953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A8CD28"/>
                </a:solidFill>
              </a:rPr>
              <a:t>College entrance testing</a:t>
            </a:r>
            <a:endParaRPr lang="en-US" sz="4800" b="1" dirty="0">
              <a:solidFill>
                <a:srgbClr val="A8CD28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86987" y="2484582"/>
            <a:ext cx="8967790" cy="4110047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16375E"/>
                </a:solidFill>
              </a:rPr>
              <a:t>SAT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Reading/writing section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Math section</a:t>
            </a:r>
          </a:p>
          <a:p>
            <a:pPr lvl="1"/>
            <a:r>
              <a:rPr lang="en-US" i="1" dirty="0" smtClean="0">
                <a:solidFill>
                  <a:srgbClr val="16375E"/>
                </a:solidFill>
              </a:rPr>
              <a:t>Composite score: sum of both sections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ACT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English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Reading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Mathematics</a:t>
            </a:r>
          </a:p>
          <a:p>
            <a:pPr lvl="1"/>
            <a:r>
              <a:rPr lang="en-US" dirty="0" smtClean="0">
                <a:solidFill>
                  <a:srgbClr val="16375E"/>
                </a:solidFill>
              </a:rPr>
              <a:t>Science reasoning</a:t>
            </a:r>
          </a:p>
          <a:p>
            <a:pPr lvl="1"/>
            <a:r>
              <a:rPr lang="en-US" i="1" dirty="0" smtClean="0">
                <a:solidFill>
                  <a:srgbClr val="16375E"/>
                </a:solidFill>
              </a:rPr>
              <a:t>Composite score: average of four sections</a:t>
            </a:r>
          </a:p>
        </p:txBody>
      </p:sp>
    </p:spTree>
    <p:extLst>
      <p:ext uri="{BB962C8B-B14F-4D97-AF65-F5344CB8AC3E}">
        <p14:creationId xmlns:p14="http://schemas.microsoft.com/office/powerpoint/2010/main" val="66690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86987" y="1326953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A8CD28"/>
                </a:solidFill>
              </a:rPr>
              <a:t>Twelfth grade</a:t>
            </a:r>
            <a:endParaRPr lang="en-US" sz="4800" b="1" dirty="0">
              <a:solidFill>
                <a:srgbClr val="A8CD28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86987" y="2748727"/>
            <a:ext cx="8967790" cy="384590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6375E"/>
                </a:solidFill>
              </a:rPr>
              <a:t>Retake ACT and SAT if needed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Create a master calendar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Check deadlines and apply early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Keep up the good work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Have fun!</a:t>
            </a:r>
          </a:p>
          <a:p>
            <a:endParaRPr lang="en-US" dirty="0" smtClean="0">
              <a:solidFill>
                <a:srgbClr val="1637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8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0217888" y="0"/>
            <a:ext cx="1974112" cy="6858000"/>
          </a:xfrm>
          <a:prstGeom prst="rect">
            <a:avLst/>
          </a:prstGeom>
          <a:solidFill>
            <a:srgbClr val="16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75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1635248" y="4011634"/>
            <a:ext cx="2269993" cy="2269993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78258" y="-1711221"/>
            <a:ext cx="2531341" cy="2531341"/>
          </a:xfrm>
          <a:prstGeom prst="ellipse">
            <a:avLst/>
          </a:prstGeom>
          <a:solidFill>
            <a:schemeClr val="bg1"/>
          </a:solidFill>
          <a:ln w="12700">
            <a:solidFill>
              <a:srgbClr val="A8CD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829029" y="1545272"/>
            <a:ext cx="394361" cy="394361"/>
          </a:xfrm>
          <a:prstGeom prst="ellipse">
            <a:avLst/>
          </a:prstGeom>
          <a:solidFill>
            <a:srgbClr val="A7CD28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0263457" y="4973466"/>
            <a:ext cx="473918" cy="473918"/>
          </a:xfrm>
          <a:prstGeom prst="ellipse">
            <a:avLst/>
          </a:prstGeom>
          <a:noFill/>
          <a:ln w="12700">
            <a:solidFill>
              <a:srgbClr val="A8CD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680171" y="4563344"/>
            <a:ext cx="820245" cy="820245"/>
          </a:xfrm>
          <a:prstGeom prst="ellipse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367" y="6039293"/>
            <a:ext cx="494891" cy="5553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86987" y="1326953"/>
            <a:ext cx="962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A8CD28"/>
                </a:solidFill>
              </a:rPr>
              <a:t>Student types</a:t>
            </a:r>
            <a:endParaRPr lang="en-US" sz="4800" b="1" dirty="0">
              <a:solidFill>
                <a:srgbClr val="A8CD28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86987" y="2748727"/>
            <a:ext cx="8967790" cy="384590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6375E"/>
                </a:solidFill>
              </a:rPr>
              <a:t>First time in college (FTIC)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Lower-level transfer </a:t>
            </a:r>
          </a:p>
          <a:p>
            <a:r>
              <a:rPr lang="en-US" dirty="0" smtClean="0">
                <a:solidFill>
                  <a:srgbClr val="16375E"/>
                </a:solidFill>
              </a:rPr>
              <a:t>Upper-level transfer</a:t>
            </a:r>
          </a:p>
          <a:p>
            <a:endParaRPr lang="en-US" dirty="0" smtClean="0">
              <a:solidFill>
                <a:srgbClr val="1637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22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9754</TotalTime>
  <Words>315</Words>
  <Application>Microsoft Office PowerPoint</Application>
  <PresentationFormat>Widescreen</PresentationFormat>
  <Paragraphs>99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Reed, Robin M.</cp:lastModifiedBy>
  <cp:revision>68</cp:revision>
  <dcterms:created xsi:type="dcterms:W3CDTF">2018-06-04T16:41:58Z</dcterms:created>
  <dcterms:modified xsi:type="dcterms:W3CDTF">2019-04-29T15:03:40Z</dcterms:modified>
</cp:coreProperties>
</file>