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6"/>
  </p:handoutMasterIdLst>
  <p:sldIdLst>
    <p:sldId id="256" r:id="rId2"/>
    <p:sldId id="265" r:id="rId3"/>
    <p:sldId id="257" r:id="rId4"/>
    <p:sldId id="258" r:id="rId5"/>
    <p:sldId id="259" r:id="rId6"/>
    <p:sldId id="260" r:id="rId7"/>
    <p:sldId id="270" r:id="rId8"/>
    <p:sldId id="268" r:id="rId9"/>
    <p:sldId id="262" r:id="rId10"/>
    <p:sldId id="261" r:id="rId11"/>
    <p:sldId id="269" r:id="rId12"/>
    <p:sldId id="263" r:id="rId13"/>
    <p:sldId id="266" r:id="rId14"/>
    <p:sldId id="267" r:id="rId15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BE1299B-BD4E-4CA9-9F0C-B10BB2DE5F37}" type="datetimeFigureOut">
              <a:rPr lang="en-US" smtClean="0"/>
              <a:t>04/24/2019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B64AAE2-72EE-496B-89E3-4875FA4D4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265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FA0F9-E58F-4FFF-BF3C-A3BB96A81E6F}" type="datetimeFigureOut">
              <a:rPr lang="en-US" smtClean="0"/>
              <a:t>04/24/2019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CE341-A2BF-4A25-81D3-19A67AC4B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081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FA0F9-E58F-4FFF-BF3C-A3BB96A81E6F}" type="datetimeFigureOut">
              <a:rPr lang="en-US" smtClean="0"/>
              <a:t>04/24/2019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CE341-A2BF-4A25-81D3-19A67AC4B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46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FA0F9-E58F-4FFF-BF3C-A3BB96A81E6F}" type="datetimeFigureOut">
              <a:rPr lang="en-US" smtClean="0"/>
              <a:t>04/24/2019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CE341-A2BF-4A25-81D3-19A67AC4B2F3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228730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FA0F9-E58F-4FFF-BF3C-A3BB96A81E6F}" type="datetimeFigureOut">
              <a:rPr lang="en-US" smtClean="0"/>
              <a:t>04/24/2019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CE341-A2BF-4A25-81D3-19A67AC4B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601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FA0F9-E58F-4FFF-BF3C-A3BB96A81E6F}" type="datetimeFigureOut">
              <a:rPr lang="en-US" smtClean="0"/>
              <a:t>04/24/2019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CE341-A2BF-4A25-81D3-19A67AC4B2F3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58175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FA0F9-E58F-4FFF-BF3C-A3BB96A81E6F}" type="datetimeFigureOut">
              <a:rPr lang="en-US" smtClean="0"/>
              <a:t>04/24/2019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CE341-A2BF-4A25-81D3-19A67AC4B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110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FA0F9-E58F-4FFF-BF3C-A3BB96A81E6F}" type="datetimeFigureOut">
              <a:rPr lang="en-US" smtClean="0"/>
              <a:t>04/24/2019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CE341-A2BF-4A25-81D3-19A67AC4B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2059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FA0F9-E58F-4FFF-BF3C-A3BB96A81E6F}" type="datetimeFigureOut">
              <a:rPr lang="en-US" smtClean="0"/>
              <a:t>04/24/2019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CE341-A2BF-4A25-81D3-19A67AC4B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439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FA0F9-E58F-4FFF-BF3C-A3BB96A81E6F}" type="datetimeFigureOut">
              <a:rPr lang="en-US" smtClean="0"/>
              <a:t>04/24/2019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CE341-A2BF-4A25-81D3-19A67AC4B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91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FA0F9-E58F-4FFF-BF3C-A3BB96A81E6F}" type="datetimeFigureOut">
              <a:rPr lang="en-US" smtClean="0"/>
              <a:t>04/24/2019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CE341-A2BF-4A25-81D3-19A67AC4B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523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FA0F9-E58F-4FFF-BF3C-A3BB96A81E6F}" type="datetimeFigureOut">
              <a:rPr lang="en-US" smtClean="0"/>
              <a:t>04/24/2019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CE341-A2BF-4A25-81D3-19A67AC4B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100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FA0F9-E58F-4FFF-BF3C-A3BB96A81E6F}" type="datetimeFigureOut">
              <a:rPr lang="en-US" smtClean="0"/>
              <a:t>04/24/2019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CE341-A2BF-4A25-81D3-19A67AC4B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521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FA0F9-E58F-4FFF-BF3C-A3BB96A81E6F}" type="datetimeFigureOut">
              <a:rPr lang="en-US" smtClean="0"/>
              <a:t>04/24/2019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CE341-A2BF-4A25-81D3-19A67AC4B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848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FA0F9-E58F-4FFF-BF3C-A3BB96A81E6F}" type="datetimeFigureOut">
              <a:rPr lang="en-US" smtClean="0"/>
              <a:t>04/24/2019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CE341-A2BF-4A25-81D3-19A67AC4B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229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FA0F9-E58F-4FFF-BF3C-A3BB96A81E6F}" type="datetimeFigureOut">
              <a:rPr lang="en-US" smtClean="0"/>
              <a:t>04/24/2019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CE341-A2BF-4A25-81D3-19A67AC4B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128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FA0F9-E58F-4FFF-BF3C-A3BB96A81E6F}" type="datetimeFigureOut">
              <a:rPr lang="en-US" smtClean="0"/>
              <a:t>04/24/2019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CE341-A2BF-4A25-81D3-19A67AC4B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617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AFA0F9-E58F-4FFF-BF3C-A3BB96A81E6F}" type="datetimeFigureOut">
              <a:rPr lang="en-US" smtClean="0"/>
              <a:t>04/24/2019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31CE341-A2BF-4A25-81D3-19A67AC4B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606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0F72D-D8E2-4CD4-8F36-3FE5A84736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Basics of Finance and Investing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DB8E48-5AB2-4259-8E4B-3FA3B3B2FE2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Jacob Carlson</a:t>
            </a:r>
          </a:p>
        </p:txBody>
      </p:sp>
    </p:spTree>
    <p:extLst>
      <p:ext uri="{BB962C8B-B14F-4D97-AF65-F5344CB8AC3E}">
        <p14:creationId xmlns:p14="http://schemas.microsoft.com/office/powerpoint/2010/main" val="2879749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D6ADE-C45B-466C-81E2-4693291AF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85E13E-2478-4B54-BED6-191BE3A36D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227909"/>
            <a:ext cx="9302689" cy="4813453"/>
          </a:xfrm>
        </p:spPr>
        <p:txBody>
          <a:bodyPr>
            <a:noAutofit/>
          </a:bodyPr>
          <a:lstStyle/>
          <a:p>
            <a:r>
              <a:rPr lang="en-US" sz="2800" dirty="0"/>
              <a:t>Almost any form of debt is the same.</a:t>
            </a:r>
          </a:p>
          <a:p>
            <a:r>
              <a:rPr lang="en-US" sz="2800" dirty="0"/>
              <a:t>Key factors are interest rate and duration of loan. </a:t>
            </a:r>
          </a:p>
          <a:p>
            <a:r>
              <a:rPr lang="en-US" sz="2800" dirty="0"/>
              <a:t>Longer term means lower payments, but higher total cost. </a:t>
            </a:r>
          </a:p>
          <a:p>
            <a:r>
              <a:rPr lang="en-US" sz="2800" dirty="0"/>
              <a:t>Students loans</a:t>
            </a:r>
          </a:p>
          <a:p>
            <a:r>
              <a:rPr lang="en-US" sz="2800" dirty="0"/>
              <a:t>Mortgages</a:t>
            </a:r>
          </a:p>
          <a:p>
            <a:r>
              <a:rPr lang="en-US" sz="2800" dirty="0"/>
              <a:t>CREDIT CARDS ($3,000 and 15% APR paying minimum costs $6,641)</a:t>
            </a:r>
          </a:p>
        </p:txBody>
      </p:sp>
    </p:spTree>
    <p:extLst>
      <p:ext uri="{BB962C8B-B14F-4D97-AF65-F5344CB8AC3E}">
        <p14:creationId xmlns:p14="http://schemas.microsoft.com/office/powerpoint/2010/main" val="2980803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43FB9-C6F8-40AA-B102-50AB6FFB2F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Loan Amortization</a:t>
            </a:r>
          </a:p>
        </p:txBody>
      </p:sp>
      <p:pic>
        <p:nvPicPr>
          <p:cNvPr id="2050" name="Picture 2" descr="Image of a mortgage loan amortization schedule">
            <a:extLst>
              <a:ext uri="{FF2B5EF4-FFF2-40B4-BE49-F238E27FC236}">
                <a16:creationId xmlns:a16="http://schemas.microsoft.com/office/drawing/2014/main" id="{0A3481CC-331D-4891-9E89-1670A945190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2126" y="1488281"/>
            <a:ext cx="6596491" cy="5239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8451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04146-C06E-4DD6-9E0F-51DFCB7E04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Investment Options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19BAF7-9E80-4876-A0B7-98F453D891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600" dirty="0"/>
              <a:t>What is a bond?</a:t>
            </a:r>
          </a:p>
          <a:p>
            <a:r>
              <a:rPr lang="en-US" sz="6600" dirty="0"/>
              <a:t>What is a stock?</a:t>
            </a:r>
          </a:p>
          <a:p>
            <a:r>
              <a:rPr lang="en-US" sz="6600" dirty="0"/>
              <a:t>Diversification</a:t>
            </a:r>
          </a:p>
        </p:txBody>
      </p:sp>
    </p:spTree>
    <p:extLst>
      <p:ext uri="{BB962C8B-B14F-4D97-AF65-F5344CB8AC3E}">
        <p14:creationId xmlns:p14="http://schemas.microsoft.com/office/powerpoint/2010/main" val="2718162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40A43-5295-4FE0-AD1D-5C5E84EE5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Example of Financial Literacy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E938493-A3FF-4270-9BF4-6D6EDFCDB0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79575" y="1930400"/>
            <a:ext cx="6592185" cy="3444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885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3F75D-3934-4B3E-AFEA-2E5FA4141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Follow 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4B6EFE-EBD9-48C2-88CC-E319E2F16F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200" dirty="0"/>
              <a:t>Where are the Customer’s Yachts?</a:t>
            </a:r>
          </a:p>
          <a:p>
            <a:r>
              <a:rPr lang="en-US" sz="3200" dirty="0"/>
              <a:t>Tony Robbins: Mastering the Game</a:t>
            </a:r>
          </a:p>
          <a:p>
            <a:r>
              <a:rPr lang="en-US" sz="3200" dirty="0"/>
              <a:t>The Snowball</a:t>
            </a:r>
          </a:p>
          <a:p>
            <a:r>
              <a:rPr lang="en-US" sz="3200" dirty="0"/>
              <a:t>The Intelligent Investor</a:t>
            </a:r>
          </a:p>
          <a:p>
            <a:r>
              <a:rPr lang="en-US" sz="3200" dirty="0"/>
              <a:t>Your Money or Your Life</a:t>
            </a:r>
          </a:p>
          <a:p>
            <a:endParaRPr lang="en-US" dirty="0"/>
          </a:p>
          <a:p>
            <a:r>
              <a:rPr lang="en-US" sz="4400" dirty="0">
                <a:solidFill>
                  <a:srgbClr val="FF0000"/>
                </a:solidFill>
              </a:rPr>
              <a:t>jacobccarlson0316@gmail.com</a:t>
            </a:r>
          </a:p>
        </p:txBody>
      </p:sp>
    </p:spTree>
    <p:extLst>
      <p:ext uri="{BB962C8B-B14F-4D97-AF65-F5344CB8AC3E}">
        <p14:creationId xmlns:p14="http://schemas.microsoft.com/office/powerpoint/2010/main" val="2837705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E0F65-6C5A-46E0-9AE4-90447E590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Bit About Me/Why I’m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FB0734-4C5D-4FE1-9BC5-0840524CCF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Studied at UNF</a:t>
            </a:r>
          </a:p>
          <a:p>
            <a:r>
              <a:rPr lang="en-US" sz="3200" dirty="0"/>
              <a:t>Experience in both Financial Services and Corporate Finance</a:t>
            </a:r>
          </a:p>
          <a:p>
            <a:r>
              <a:rPr lang="en-US" sz="3200" dirty="0"/>
              <a:t>Financial Literacy is a gap in our education</a:t>
            </a:r>
          </a:p>
          <a:p>
            <a:r>
              <a:rPr lang="en-US" sz="3200" dirty="0"/>
              <a:t>Major decisions happen very early</a:t>
            </a:r>
          </a:p>
          <a:p>
            <a:r>
              <a:rPr lang="en-US" sz="3200" dirty="0"/>
              <a:t>I love finance!</a:t>
            </a:r>
          </a:p>
          <a:p>
            <a:r>
              <a:rPr lang="en-US" sz="3200" dirty="0"/>
              <a:t>Any opinions I express are my own. </a:t>
            </a:r>
          </a:p>
        </p:txBody>
      </p:sp>
    </p:spTree>
    <p:extLst>
      <p:ext uri="{BB962C8B-B14F-4D97-AF65-F5344CB8AC3E}">
        <p14:creationId xmlns:p14="http://schemas.microsoft.com/office/powerpoint/2010/main" val="3793337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0309A-C233-49AF-829E-FE4D09208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561F75-1D71-47AE-881E-792B3BBA86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What is money?</a:t>
            </a:r>
          </a:p>
          <a:p>
            <a:r>
              <a:rPr lang="en-US" sz="3200" dirty="0"/>
              <a:t>Time Value of Money</a:t>
            </a:r>
          </a:p>
          <a:p>
            <a:r>
              <a:rPr lang="en-US" sz="3200" dirty="0"/>
              <a:t>Interest and Compound Interest</a:t>
            </a:r>
          </a:p>
          <a:p>
            <a:r>
              <a:rPr lang="en-US" sz="3200" dirty="0"/>
              <a:t>Budgeting</a:t>
            </a:r>
          </a:p>
          <a:p>
            <a:r>
              <a:rPr lang="en-US" sz="3200" dirty="0"/>
              <a:t>Credit Cards and Debt (Car/House/College)</a:t>
            </a:r>
          </a:p>
          <a:p>
            <a:r>
              <a:rPr lang="en-US" sz="3200" dirty="0"/>
              <a:t>Investment Options/Retirement Accounts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8185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21BCBC-CCFF-4666-B44D-6DAC356AD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Money?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BB658A-774A-44FF-BAA0-F09A5C0B3F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Method of transaction (Avoids bartering)</a:t>
            </a:r>
          </a:p>
          <a:p>
            <a:r>
              <a:rPr lang="en-US" sz="2800" dirty="0"/>
              <a:t>Unit of account (Way in which we track units of value)</a:t>
            </a:r>
          </a:p>
          <a:p>
            <a:r>
              <a:rPr lang="en-US" sz="2800" dirty="0"/>
              <a:t>Store of Value (Holds value over time)</a:t>
            </a:r>
          </a:p>
          <a:p>
            <a:endParaRPr lang="en-US" sz="2800" dirty="0"/>
          </a:p>
          <a:p>
            <a:r>
              <a:rPr lang="en-US" sz="2800" dirty="0"/>
              <a:t>And… </a:t>
            </a:r>
          </a:p>
          <a:p>
            <a:endParaRPr lang="en-US" sz="2800" dirty="0"/>
          </a:p>
          <a:p>
            <a:r>
              <a:rPr lang="en-US" sz="2800" dirty="0"/>
              <a:t>Condensed time</a:t>
            </a:r>
          </a:p>
        </p:txBody>
      </p:sp>
    </p:spTree>
    <p:extLst>
      <p:ext uri="{BB962C8B-B14F-4D97-AF65-F5344CB8AC3E}">
        <p14:creationId xmlns:p14="http://schemas.microsoft.com/office/powerpoint/2010/main" val="1791312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AA36B-1ED4-41FD-8EC7-95FCC7314A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 Value of Money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A9D904-1137-4C96-8978-CD27038A720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E82D58-26EB-4A3B-8E77-CD4F123A3EB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pic>
        <p:nvPicPr>
          <p:cNvPr id="1026" name="Picture 2" descr="Image result for present value formula">
            <a:extLst>
              <a:ext uri="{FF2B5EF4-FFF2-40B4-BE49-F238E27FC236}">
                <a16:creationId xmlns:a16="http://schemas.microsoft.com/office/drawing/2014/main" id="{1ADA2BC0-28B8-49CB-83D0-50E593A7ED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7759" y="2160589"/>
            <a:ext cx="7275818" cy="3376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2663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94C718C-39E3-4939-BA85-3838BB5B1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Interest and Compound Interest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FDDBE7-5AE0-4706-8C28-F79EA12AA5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The key to that formula is that it isn’t linear. </a:t>
            </a:r>
          </a:p>
          <a:p>
            <a:r>
              <a:rPr lang="en-US" sz="2800" dirty="0"/>
              <a:t>Say an investment earns 10%. At the end of year one, if you have $100 invested, you have $110. But at the end of year two, you have $121. </a:t>
            </a:r>
          </a:p>
          <a:p>
            <a:r>
              <a:rPr lang="en-US" sz="2800" dirty="0"/>
              <a:t>This is the key to finances, both in positive and negative terms. </a:t>
            </a:r>
          </a:p>
          <a:p>
            <a:r>
              <a:rPr lang="en-US" sz="2800" dirty="0"/>
              <a:t>Compound interest can work for or against you.</a:t>
            </a:r>
          </a:p>
        </p:txBody>
      </p:sp>
    </p:spTree>
    <p:extLst>
      <p:ext uri="{BB962C8B-B14F-4D97-AF65-F5344CB8AC3E}">
        <p14:creationId xmlns:p14="http://schemas.microsoft.com/office/powerpoint/2010/main" val="1365435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DA674-8669-4E70-8DB2-D3D9A1C054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2B873F-33C3-4451-9B90-507E07F6B9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dirty="0"/>
              <a:t>NPV of a College Degree</a:t>
            </a:r>
          </a:p>
          <a:p>
            <a:r>
              <a:rPr lang="en-US" sz="4400" dirty="0"/>
              <a:t>Amount you will need to retire</a:t>
            </a:r>
          </a:p>
          <a:p>
            <a:r>
              <a:rPr lang="en-US" sz="4400" dirty="0"/>
              <a:t>Paying off a Student Loan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696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81DA95-F7F6-4BD4-907D-40628C440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Financial House</a:t>
            </a:r>
          </a:p>
        </p:txBody>
      </p:sp>
      <p:pic>
        <p:nvPicPr>
          <p:cNvPr id="1026" name="Picture 2" descr="Image result for house diagram">
            <a:extLst>
              <a:ext uri="{FF2B5EF4-FFF2-40B4-BE49-F238E27FC236}">
                <a16:creationId xmlns:a16="http://schemas.microsoft.com/office/drawing/2014/main" id="{C5017183-5FFE-4048-ADC6-2E0F7B8E19E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6486" y="1161673"/>
            <a:ext cx="7023274" cy="5475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5683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1979E-9CDB-4678-BD4E-55B98E15BB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Budgeting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F2DE7FCD-2920-4AE0-A530-2BFB78A3360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10223" y="82509"/>
            <a:ext cx="6809880" cy="6410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5929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7961</TotalTime>
  <Words>305</Words>
  <Application>Microsoft Office PowerPoint</Application>
  <PresentationFormat>Widescreen</PresentationFormat>
  <Paragraphs>57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Trebuchet MS</vt:lpstr>
      <vt:lpstr>Wingdings 3</vt:lpstr>
      <vt:lpstr>Facet</vt:lpstr>
      <vt:lpstr>Basics of Finance and Investing</vt:lpstr>
      <vt:lpstr>A Bit About Me/Why I’m Here</vt:lpstr>
      <vt:lpstr>Basic Agenda</vt:lpstr>
      <vt:lpstr>What is Money?</vt:lpstr>
      <vt:lpstr>Time Value of Money</vt:lpstr>
      <vt:lpstr>Interest and Compound Interest </vt:lpstr>
      <vt:lpstr>Examples</vt:lpstr>
      <vt:lpstr>Your Financial House</vt:lpstr>
      <vt:lpstr>Budgeting</vt:lpstr>
      <vt:lpstr>Loans</vt:lpstr>
      <vt:lpstr>Loan Amortization</vt:lpstr>
      <vt:lpstr>Investment Options</vt:lpstr>
      <vt:lpstr>An Example of Financial Literacy</vt:lpstr>
      <vt:lpstr>Follow 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Basics of Finance</dc:title>
  <dc:creator>Jacob Carlson</dc:creator>
  <cp:lastModifiedBy>Reed, Robin M.</cp:lastModifiedBy>
  <cp:revision>14</cp:revision>
  <cp:lastPrinted>2019-04-24T13:10:01Z</cp:lastPrinted>
  <dcterms:created xsi:type="dcterms:W3CDTF">2019-04-18T00:45:58Z</dcterms:created>
  <dcterms:modified xsi:type="dcterms:W3CDTF">2019-04-24T15:52:29Z</dcterms:modified>
</cp:coreProperties>
</file>