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50BFD9-19D4-4BE5-940B-60923FF490BD}"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1730-BDF7-42EA-BDCE-C15434DC851D}"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46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50BFD9-19D4-4BE5-940B-60923FF490BD}"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4083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50BFD9-19D4-4BE5-940B-60923FF490BD}"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1730-BDF7-42EA-BDCE-C15434DC851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5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50BFD9-19D4-4BE5-940B-60923FF490BD}"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52205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0BFD9-19D4-4BE5-940B-60923FF490BD}"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D1730-BDF7-42EA-BDCE-C15434DC851D}"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3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50BFD9-19D4-4BE5-940B-60923FF490BD}" type="datetimeFigureOut">
              <a:rPr lang="en-US" smtClean="0"/>
              <a:t>09/09/2019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236729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50BFD9-19D4-4BE5-940B-60923FF490BD}" type="datetimeFigureOut">
              <a:rPr lang="en-US" smtClean="0"/>
              <a:t>09/09/2019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199642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50BFD9-19D4-4BE5-940B-60923FF490BD}" type="datetimeFigureOut">
              <a:rPr lang="en-US" smtClean="0"/>
              <a:t>09/09/2019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82304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0BFD9-19D4-4BE5-940B-60923FF490BD}" type="datetimeFigureOut">
              <a:rPr lang="en-US" smtClean="0"/>
              <a:t>09/09/2019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188375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50BFD9-19D4-4BE5-940B-60923FF490BD}" type="datetimeFigureOut">
              <a:rPr lang="en-US" smtClean="0"/>
              <a:t>09/09/2019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D1730-BDF7-42EA-BDCE-C15434DC851D}" type="slidenum">
              <a:rPr lang="en-US" smtClean="0"/>
              <a:t>‹#›</a:t>
            </a:fld>
            <a:endParaRPr lang="en-US"/>
          </a:p>
        </p:txBody>
      </p:sp>
    </p:spTree>
    <p:extLst>
      <p:ext uri="{BB962C8B-B14F-4D97-AF65-F5344CB8AC3E}">
        <p14:creationId xmlns:p14="http://schemas.microsoft.com/office/powerpoint/2010/main" val="238077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50BFD9-19D4-4BE5-940B-60923FF490BD}" type="datetimeFigureOut">
              <a:rPr lang="en-US" smtClean="0"/>
              <a:t>09/09/2019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D1730-BDF7-42EA-BDCE-C15434DC851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91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50BFD9-19D4-4BE5-940B-60923FF490BD}" type="datetimeFigureOut">
              <a:rPr lang="en-US" smtClean="0"/>
              <a:t>09/09/2019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3D1730-BDF7-42EA-BDCE-C15434DC851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40462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jp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g"/><Relationship Id="rId9"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swimming l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9494">
            <a:off x="298641" y="610262"/>
            <a:ext cx="4983268" cy="28030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a:xfrm>
            <a:off x="1755976" y="4960137"/>
            <a:ext cx="6473624" cy="1463040"/>
          </a:xfrm>
        </p:spPr>
        <p:txBody>
          <a:bodyPr/>
          <a:lstStyle/>
          <a:p>
            <a:r>
              <a:rPr lang="en-US" dirty="0" smtClean="0"/>
              <a:t>“if you’re unhappy that’s on you” (Hollis 5)</a:t>
            </a:r>
            <a:endParaRPr lang="en-US" dirty="0"/>
          </a:p>
        </p:txBody>
      </p:sp>
      <p:sp>
        <p:nvSpPr>
          <p:cNvPr id="8" name="Subtitle 7"/>
          <p:cNvSpPr>
            <a:spLocks noGrp="1"/>
          </p:cNvSpPr>
          <p:nvPr>
            <p:ph type="subTitle" idx="1"/>
          </p:nvPr>
        </p:nvSpPr>
        <p:spPr/>
        <p:txBody>
          <a:bodyPr/>
          <a:lstStyle/>
          <a:p>
            <a:endParaRPr lang="en-US"/>
          </a:p>
        </p:txBody>
      </p:sp>
      <p:pic>
        <p:nvPicPr>
          <p:cNvPr id="1026" name="Picture 2" descr="Image result for yoga z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72040">
            <a:off x="534397" y="385036"/>
            <a:ext cx="1625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5856" r="19215"/>
          <a:stretch/>
        </p:blipFill>
        <p:spPr>
          <a:xfrm>
            <a:off x="8610600" y="312359"/>
            <a:ext cx="3041469" cy="6280635"/>
          </a:xfrm>
          <a:prstGeom prst="rect">
            <a:avLst/>
          </a:prstGeom>
        </p:spPr>
      </p:pic>
      <p:pic>
        <p:nvPicPr>
          <p:cNvPr id="1028" name="Picture 4" descr="Image result for body pump clas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5447"/>
          <a:stretch/>
        </p:blipFill>
        <p:spPr bwMode="auto">
          <a:xfrm>
            <a:off x="283088" y="2216937"/>
            <a:ext cx="217273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cal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07145">
            <a:off x="6948261" y="524836"/>
            <a:ext cx="2216967" cy="21356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ealthy motivational quot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3333" y="183005"/>
            <a:ext cx="1496665" cy="2243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ealthy motivational quot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53669">
            <a:off x="330190" y="4642348"/>
            <a:ext cx="121975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rong woman arm"/>
          <p:cNvPicPr>
            <a:picLocks noChangeAspect="1" noChangeArrowheads="1"/>
          </p:cNvPicPr>
          <p:nvPr/>
        </p:nvPicPr>
        <p:blipFill rotWithShape="1">
          <a:blip r:embed="rId9">
            <a:extLst>
              <a:ext uri="{28A0092B-C50C-407E-A947-70E740481C1C}">
                <a14:useLocalDpi xmlns:a14="http://schemas.microsoft.com/office/drawing/2010/main" val="0"/>
              </a:ext>
            </a:extLst>
          </a:blip>
          <a:srcRect b="7413"/>
          <a:stretch/>
        </p:blipFill>
        <p:spPr bwMode="auto">
          <a:xfrm>
            <a:off x="5442383" y="2717434"/>
            <a:ext cx="2219325" cy="171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31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236" t="9524" r="4425" b="16904"/>
          <a:stretch/>
        </p:blipFill>
        <p:spPr>
          <a:xfrm>
            <a:off x="8823821" y="145222"/>
            <a:ext cx="3237847" cy="2018211"/>
          </a:xfrm>
          <a:prstGeom prst="rect">
            <a:avLst/>
          </a:prstGeom>
        </p:spPr>
      </p:pic>
      <p:sp>
        <p:nvSpPr>
          <p:cNvPr id="4" name="Title 3"/>
          <p:cNvSpPr>
            <a:spLocks noGrp="1"/>
          </p:cNvSpPr>
          <p:nvPr>
            <p:ph type="title"/>
          </p:nvPr>
        </p:nvSpPr>
        <p:spPr/>
        <p:txBody>
          <a:bodyPr>
            <a:noAutofit/>
          </a:bodyPr>
          <a:lstStyle/>
          <a:p>
            <a:r>
              <a:rPr lang="en-US" sz="4000" dirty="0" smtClean="0"/>
              <a:t>“women judging other women…ladies our judging has to stop” (Hollis 37)</a:t>
            </a:r>
            <a:endParaRPr lang="en-US" sz="4000" dirty="0"/>
          </a:p>
        </p:txBody>
      </p:sp>
      <p:sp>
        <p:nvSpPr>
          <p:cNvPr id="5" name="Text Placeholder 4"/>
          <p:cNvSpPr>
            <a:spLocks noGrp="1"/>
          </p:cNvSpPr>
          <p:nvPr>
            <p:ph type="body" idx="1"/>
          </p:nvPr>
        </p:nvSpPr>
        <p:spPr/>
        <p:txBody>
          <a:bodyPr/>
          <a:lstStyle/>
          <a:p>
            <a:endParaRPr lang="en-US" dirty="0"/>
          </a:p>
        </p:txBody>
      </p:sp>
      <p:pic>
        <p:nvPicPr>
          <p:cNvPr id="1026" name="Picture 2" descr="Image result for side eye meme"/>
          <p:cNvPicPr>
            <a:picLocks noChangeAspect="1" noChangeArrowheads="1"/>
          </p:cNvPicPr>
          <p:nvPr/>
        </p:nvPicPr>
        <p:blipFill rotWithShape="1">
          <a:blip r:embed="rId3">
            <a:extLst>
              <a:ext uri="{28A0092B-C50C-407E-A947-70E740481C1C}">
                <a14:useLocalDpi xmlns:a14="http://schemas.microsoft.com/office/drawing/2010/main" val="0"/>
              </a:ext>
            </a:extLst>
          </a:blip>
          <a:srcRect l="4132" t="12930" r="3591" b="5567"/>
          <a:stretch/>
        </p:blipFill>
        <p:spPr bwMode="auto">
          <a:xfrm rot="902859">
            <a:off x="7506335" y="1845099"/>
            <a:ext cx="4031288" cy="3560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 y="3030583"/>
            <a:ext cx="3010096" cy="2125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irl judging herself in the mirr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32375">
            <a:off x="881142" y="415157"/>
            <a:ext cx="2696656" cy="269665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girl judging herself in the mirr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5307" t="33237" r="14898" b="25924"/>
          <a:stretch/>
        </p:blipFill>
        <p:spPr>
          <a:xfrm>
            <a:off x="3089815" y="3126718"/>
            <a:ext cx="2748081" cy="1615099"/>
          </a:xfrm>
          <a:prstGeom prst="rect">
            <a:avLst/>
          </a:prstGeom>
        </p:spPr>
      </p:pic>
      <p:pic>
        <p:nvPicPr>
          <p:cNvPr id="1034" name="Picture 10" descr="Image result for Social Media Logos"/>
          <p:cNvPicPr>
            <a:picLocks noChangeAspect="1" noChangeArrowheads="1"/>
          </p:cNvPicPr>
          <p:nvPr/>
        </p:nvPicPr>
        <p:blipFill rotWithShape="1">
          <a:blip r:embed="rId7">
            <a:extLst>
              <a:ext uri="{28A0092B-C50C-407E-A947-70E740481C1C}">
                <a14:useLocalDpi xmlns:a14="http://schemas.microsoft.com/office/drawing/2010/main" val="0"/>
              </a:ext>
            </a:extLst>
          </a:blip>
          <a:srcRect l="1733" t="19281" r="-305" b="17291"/>
          <a:stretch/>
        </p:blipFill>
        <p:spPr bwMode="auto">
          <a:xfrm>
            <a:off x="3674876" y="7937"/>
            <a:ext cx="4445786" cy="28607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women judging other women"/>
          <p:cNvPicPr>
            <a:picLocks noChangeAspect="1" noChangeArrowheads="1"/>
          </p:cNvPicPr>
          <p:nvPr/>
        </p:nvPicPr>
        <p:blipFill rotWithShape="1">
          <a:blip r:embed="rId8">
            <a:extLst>
              <a:ext uri="{28A0092B-C50C-407E-A947-70E740481C1C}">
                <a14:useLocalDpi xmlns:a14="http://schemas.microsoft.com/office/drawing/2010/main" val="0"/>
              </a:ext>
            </a:extLst>
          </a:blip>
          <a:srcRect l="1199" t="18483" r="2423" b="20709"/>
          <a:stretch/>
        </p:blipFill>
        <p:spPr bwMode="auto">
          <a:xfrm>
            <a:off x="8577202" y="5156080"/>
            <a:ext cx="3353504" cy="154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31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3600" dirty="0" smtClean="0"/>
              <a:t>“a specific dream…you used to work on it…change the way you see the word no” (Hollis 60)</a:t>
            </a:r>
            <a:endParaRPr lang="en-US" sz="3600" dirty="0"/>
          </a:p>
        </p:txBody>
      </p:sp>
      <p:sp>
        <p:nvSpPr>
          <p:cNvPr id="7" name="Subtitle 6"/>
          <p:cNvSpPr>
            <a:spLocks noGrp="1"/>
          </p:cNvSpPr>
          <p:nvPr>
            <p:ph type="subTitle" idx="1"/>
          </p:nvPr>
        </p:nvSpPr>
        <p:spPr/>
        <p:txBody>
          <a:bodyPr/>
          <a:lstStyle/>
          <a:p>
            <a:endParaRPr lang="en-US"/>
          </a:p>
        </p:txBody>
      </p:sp>
      <p:sp>
        <p:nvSpPr>
          <p:cNvPr id="2" name="AutoShape 2" descr="Image result for teach internationally"/>
          <p:cNvSpPr>
            <a:spLocks noChangeAspect="1" noChangeArrowheads="1"/>
          </p:cNvSpPr>
          <p:nvPr/>
        </p:nvSpPr>
        <p:spPr bwMode="auto">
          <a:xfrm>
            <a:off x="1605552" y="13708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621" y="3346571"/>
            <a:ext cx="2483379" cy="3227132"/>
          </a:xfrm>
          <a:prstGeom prst="rect">
            <a:avLst/>
          </a:prstGeom>
        </p:spPr>
      </p:pic>
      <p:pic>
        <p:nvPicPr>
          <p:cNvPr id="2052" name="Picture 4" descr="Image result for architecture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212512"/>
            <a:ext cx="4660324" cy="26214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0908" y="2425390"/>
            <a:ext cx="2118558" cy="1828800"/>
          </a:xfrm>
          <a:prstGeom prst="rect">
            <a:avLst/>
          </a:prstGeom>
        </p:spPr>
      </p:pic>
      <p:pic>
        <p:nvPicPr>
          <p:cNvPr id="2054"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85" y="2126747"/>
            <a:ext cx="18080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the metropolitan museum of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3204" y="2896581"/>
            <a:ext cx="4036920" cy="20184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mithsonian museums on the ma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8421" y="829231"/>
            <a:ext cx="28086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iving in NYC vs pari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7800" y="30402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0154" y="1972231"/>
            <a:ext cx="1537812"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dirty="0" smtClean="0">
                <a:latin typeface="+mj-lt"/>
              </a:rPr>
              <a:t>Architect</a:t>
            </a:r>
            <a:endParaRPr lang="en-US" sz="3200" b="1" dirty="0">
              <a:latin typeface="+mj-lt"/>
            </a:endParaRPr>
          </a:p>
        </p:txBody>
      </p:sp>
      <p:sp>
        <p:nvSpPr>
          <p:cNvPr id="8" name="TextBox 7"/>
          <p:cNvSpPr txBox="1"/>
          <p:nvPr/>
        </p:nvSpPr>
        <p:spPr>
          <a:xfrm>
            <a:off x="5042262" y="313507"/>
            <a:ext cx="225987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latin typeface="+mj-lt"/>
              </a:rPr>
              <a:t>Museum Docent or Collection Curator</a:t>
            </a:r>
            <a:endParaRPr lang="en-US" sz="2400" b="1" dirty="0">
              <a:latin typeface="+mj-lt"/>
            </a:endParaRPr>
          </a:p>
        </p:txBody>
      </p:sp>
      <p:sp>
        <p:nvSpPr>
          <p:cNvPr id="9" name="TextBox 8"/>
          <p:cNvSpPr txBox="1"/>
          <p:nvPr/>
        </p:nvSpPr>
        <p:spPr>
          <a:xfrm>
            <a:off x="9945341" y="2768549"/>
            <a:ext cx="219316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US" sz="2000" b="1" dirty="0" smtClean="0">
                <a:latin typeface="+mj-lt"/>
              </a:rPr>
              <a:t>Live Internationally or in NYC</a:t>
            </a:r>
            <a:endParaRPr lang="en-US" sz="2000" b="1" dirty="0">
              <a:latin typeface="+mj-lt"/>
            </a:endParaRPr>
          </a:p>
        </p:txBody>
      </p:sp>
    </p:spTree>
    <p:extLst>
      <p:ext uri="{BB962C8B-B14F-4D97-AF65-F5344CB8AC3E}">
        <p14:creationId xmlns:p14="http://schemas.microsoft.com/office/powerpoint/2010/main" val="2288641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“my perception of this role was based on images I saw online &amp; in magazines” (Hollis 85)</a:t>
            </a:r>
            <a:endParaRPr lang="en-US" sz="4000" dirty="0"/>
          </a:p>
        </p:txBody>
      </p:sp>
      <p:sp>
        <p:nvSpPr>
          <p:cNvPr id="6" name="Picture Placeholder 5"/>
          <p:cNvSpPr>
            <a:spLocks noGrp="1"/>
          </p:cNvSpPr>
          <p:nvPr>
            <p:ph type="pic" idx="1"/>
          </p:nvPr>
        </p:nvSpPr>
        <p:spPr>
          <a:xfrm>
            <a:off x="36704" y="0"/>
            <a:ext cx="12188952" cy="4572000"/>
          </a:xfrm>
        </p:spPr>
      </p:sp>
      <p:sp>
        <p:nvSpPr>
          <p:cNvPr id="7" name="Text Placeholder 6"/>
          <p:cNvSpPr>
            <a:spLocks noGrp="1"/>
          </p:cNvSpPr>
          <p:nvPr>
            <p:ph type="body" sz="half" idx="2"/>
          </p:nvPr>
        </p:nvSpPr>
        <p:spPr/>
        <p:txBody>
          <a:bodyPr/>
          <a:lstStyle/>
          <a:p>
            <a:endParaRPr lang="en-US"/>
          </a:p>
        </p:txBody>
      </p:sp>
      <p:pic>
        <p:nvPicPr>
          <p:cNvPr id="2050" name="Picture 2" descr="Image result for proud of my mom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b="11924"/>
          <a:stretch/>
        </p:blipFill>
        <p:spPr bwMode="auto">
          <a:xfrm>
            <a:off x="169643" y="281352"/>
            <a:ext cx="3657600" cy="28557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1698" r="16353"/>
          <a:stretch/>
        </p:blipFill>
        <p:spPr>
          <a:xfrm rot="760921">
            <a:off x="9744586" y="1163823"/>
            <a:ext cx="2244533" cy="2079772"/>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2381" b="32000"/>
          <a:stretch/>
        </p:blipFill>
        <p:spPr>
          <a:xfrm>
            <a:off x="36704" y="2610832"/>
            <a:ext cx="1670846"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Image result for proud of my mom qu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199" y="3041444"/>
            <a:ext cx="2454813" cy="36913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oud of my mom quotes"/>
          <p:cNvPicPr>
            <a:picLocks noChangeAspect="1" noChangeArrowheads="1"/>
          </p:cNvPicPr>
          <p:nvPr/>
        </p:nvPicPr>
        <p:blipFill rotWithShape="1">
          <a:blip r:embed="rId6">
            <a:extLst>
              <a:ext uri="{28A0092B-C50C-407E-A947-70E740481C1C}">
                <a14:useLocalDpi xmlns:a14="http://schemas.microsoft.com/office/drawing/2010/main" val="0"/>
              </a:ext>
            </a:extLst>
          </a:blip>
          <a:srcRect l="11756" t="13728" r="13475" b="21592"/>
          <a:stretch/>
        </p:blipFill>
        <p:spPr bwMode="auto">
          <a:xfrm rot="20600826">
            <a:off x="8204799" y="361514"/>
            <a:ext cx="237646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2491" y="2196185"/>
            <a:ext cx="2194560" cy="2743200"/>
          </a:xfrm>
          <a:prstGeom prst="rect">
            <a:avLst/>
          </a:prstGeom>
        </p:spPr>
      </p:pic>
      <p:pic>
        <p:nvPicPr>
          <p:cNvPr id="2058" name="Picture 10" descr="Image result for celebrity m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0888" y="834226"/>
            <a:ext cx="2353588" cy="33832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elebrity mom"/>
          <p:cNvPicPr>
            <a:picLocks noChangeAspect="1" noChangeArrowheads="1"/>
          </p:cNvPicPr>
          <p:nvPr/>
        </p:nvPicPr>
        <p:blipFill rotWithShape="1">
          <a:blip r:embed="rId9">
            <a:extLst>
              <a:ext uri="{28A0092B-C50C-407E-A947-70E740481C1C}">
                <a14:useLocalDpi xmlns:a14="http://schemas.microsoft.com/office/drawing/2010/main" val="0"/>
              </a:ext>
            </a:extLst>
          </a:blip>
          <a:srcRect l="8286" r="7428"/>
          <a:stretch/>
        </p:blipFill>
        <p:spPr bwMode="auto">
          <a:xfrm>
            <a:off x="5715419" y="1414521"/>
            <a:ext cx="2312124"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36420" y="320541"/>
            <a:ext cx="4506684" cy="461665"/>
          </a:xfrm>
          <a:prstGeom prst="rect">
            <a:avLst/>
          </a:prstGeom>
          <a:noFill/>
        </p:spPr>
        <p:txBody>
          <a:bodyPr wrap="square" rtlCol="0">
            <a:spAutoFit/>
          </a:bodyPr>
          <a:lstStyle/>
          <a:p>
            <a:r>
              <a:rPr lang="en-US" sz="2400" dirty="0" smtClean="0"/>
              <a:t>“like all the other moms” (Hollis 90)</a:t>
            </a:r>
            <a:endParaRPr lang="en-US" sz="2400" dirty="0"/>
          </a:p>
        </p:txBody>
      </p:sp>
    </p:spTree>
    <p:extLst>
      <p:ext uri="{BB962C8B-B14F-4D97-AF65-F5344CB8AC3E}">
        <p14:creationId xmlns:p14="http://schemas.microsoft.com/office/powerpoint/2010/main" val="1085248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“tapestry of people from all over the world” (Hollis 199)</a:t>
            </a:r>
            <a:endParaRPr lang="en-US" dirty="0"/>
          </a:p>
        </p:txBody>
      </p:sp>
      <p:sp>
        <p:nvSpPr>
          <p:cNvPr id="7" name="Subtitle 6"/>
          <p:cNvSpPr>
            <a:spLocks noGrp="1"/>
          </p:cNvSpPr>
          <p:nvPr>
            <p:ph type="subTitle" idx="1"/>
          </p:nvPr>
        </p:nvSpPr>
        <p:spPr/>
        <p:txBody>
          <a:bodyPr/>
          <a:lstStyle/>
          <a:p>
            <a:endParaRPr lang="en-US"/>
          </a:p>
        </p:txBody>
      </p:sp>
      <p:pic>
        <p:nvPicPr>
          <p:cNvPr id="3080" name="Picture 8" descr="Image result for great wall of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17" y="2339133"/>
            <a:ext cx="5233489" cy="27347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ngkor w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4777257"/>
            <a:ext cx="325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0161" y="189715"/>
            <a:ext cx="2857500" cy="1600200"/>
          </a:xfrm>
          <a:prstGeom prst="rect">
            <a:avLst/>
          </a:prstGeom>
        </p:spPr>
      </p:pic>
      <p:pic>
        <p:nvPicPr>
          <p:cNvPr id="3084" name="Picture 12" descr="Image result for it's not our differences that divide us"/>
          <p:cNvPicPr>
            <a:picLocks noChangeAspect="1" noChangeArrowheads="1"/>
          </p:cNvPicPr>
          <p:nvPr/>
        </p:nvPicPr>
        <p:blipFill rotWithShape="1">
          <a:blip r:embed="rId5">
            <a:extLst>
              <a:ext uri="{28A0092B-C50C-407E-A947-70E740481C1C}">
                <a14:useLocalDpi xmlns:a14="http://schemas.microsoft.com/office/drawing/2010/main" val="0"/>
              </a:ext>
            </a:extLst>
          </a:blip>
          <a:srcRect b="19524"/>
          <a:stretch/>
        </p:blipFill>
        <p:spPr bwMode="auto">
          <a:xfrm>
            <a:off x="6285230" y="534809"/>
            <a:ext cx="27432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72461">
            <a:off x="248026" y="234023"/>
            <a:ext cx="2158829" cy="161703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3036" y="129133"/>
            <a:ext cx="3484398" cy="261329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4336" y="1555115"/>
            <a:ext cx="3086822" cy="308682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96" y="1638620"/>
            <a:ext cx="2488475" cy="165898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2185" y="1789915"/>
            <a:ext cx="1654275" cy="2482160"/>
          </a:xfrm>
          <a:prstGeom prst="rect">
            <a:avLst/>
          </a:prstGeom>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t="7048" b="31809"/>
          <a:stretch/>
        </p:blipFill>
        <p:spPr>
          <a:xfrm>
            <a:off x="806859" y="2605050"/>
            <a:ext cx="4029476" cy="2468880"/>
          </a:xfrm>
          <a:prstGeom prst="rect">
            <a:avLst/>
          </a:prstGeom>
        </p:spPr>
      </p:pic>
    </p:spTree>
    <p:extLst>
      <p:ext uri="{BB962C8B-B14F-4D97-AF65-F5344CB8AC3E}">
        <p14:creationId xmlns:p14="http://schemas.microsoft.com/office/powerpoint/2010/main" val="1931580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7" y="365124"/>
            <a:ext cx="5157787" cy="1325563"/>
          </a:xfrm>
        </p:spPr>
        <p:txBody>
          <a:bodyPr>
            <a:normAutofit fontScale="92500"/>
          </a:bodyPr>
          <a:lstStyle/>
          <a:p>
            <a:r>
              <a:rPr lang="en-US" b="1" dirty="0" smtClean="0"/>
              <a:t>Question 2: </a:t>
            </a:r>
            <a:r>
              <a:rPr lang="en-US" b="1" dirty="0"/>
              <a:t>What life lesson, message, or theme conveyed in this book resonates with you the most?  In other words, why do you find this book inspiring? </a:t>
            </a:r>
          </a:p>
        </p:txBody>
      </p:sp>
      <p:sp>
        <p:nvSpPr>
          <p:cNvPr id="6" name="Content Placeholder 5"/>
          <p:cNvSpPr>
            <a:spLocks noGrp="1"/>
          </p:cNvSpPr>
          <p:nvPr>
            <p:ph sz="half" idx="2"/>
          </p:nvPr>
        </p:nvSpPr>
        <p:spPr>
          <a:xfrm>
            <a:off x="839788" y="1690688"/>
            <a:ext cx="5157787" cy="5062809"/>
          </a:xfrm>
        </p:spPr>
        <p:txBody>
          <a:bodyPr>
            <a:normAutofit fontScale="40000" lnSpcReduction="20000"/>
          </a:bodyPr>
          <a:lstStyle/>
          <a:p>
            <a:pPr marL="91440" lvl="1" indent="-91440">
              <a:spcBef>
                <a:spcPts val="1200"/>
              </a:spcBef>
              <a:spcAft>
                <a:spcPts val="200"/>
              </a:spcAft>
              <a:buSzPct val="100000"/>
              <a:buFont typeface="Tw Cen MT" panose="020B0602020104020603" pitchFamily="34" charset="0"/>
              <a:buChar char=" "/>
            </a:pPr>
            <a:r>
              <a:rPr lang="en-US" sz="3800" dirty="0" smtClean="0"/>
              <a:t>In reading </a:t>
            </a:r>
            <a:r>
              <a:rPr lang="en-US" sz="3800" i="1" dirty="0" smtClean="0"/>
              <a:t>Girl Wash Your Face </a:t>
            </a:r>
            <a:r>
              <a:rPr lang="en-US" sz="3800" dirty="0" smtClean="0"/>
              <a:t>I was truly struck by the concept that </a:t>
            </a:r>
            <a:r>
              <a:rPr lang="en-US" sz="3800" b="1" dirty="0" smtClean="0">
                <a:solidFill>
                  <a:srgbClr val="00B0F0"/>
                </a:solidFill>
              </a:rPr>
              <a:t>“if you’re unhappy that’s on you</a:t>
            </a:r>
            <a:r>
              <a:rPr lang="en-US" sz="3800" b="1" dirty="0" smtClean="0">
                <a:solidFill>
                  <a:srgbClr val="92D050"/>
                </a:solidFill>
              </a:rPr>
              <a:t>” (Hollis 5</a:t>
            </a:r>
            <a:r>
              <a:rPr lang="en-US" sz="3800" b="1" dirty="0" smtClean="0"/>
              <a:t>)</a:t>
            </a:r>
            <a:r>
              <a:rPr lang="en-US" sz="3800" dirty="0" smtClean="0"/>
              <a:t> because, as many people do, I wanted to put the blame on multiple other factors as to why I wasn’t as happy in my life. Honestly, I am the one putting the junk in my mouth and not getting off the couch and going to the gym; so it really is on me to achieve my goal of being healthier.  I have always wanted to be that healthy, fit “yoga mom” that I would see in magazines, but I have not been doing anything productive to get myself towards this goal. I know that I am like so many other </a:t>
            </a:r>
            <a:r>
              <a:rPr lang="en-US" sz="3800" b="1" dirty="0" smtClean="0">
                <a:solidFill>
                  <a:srgbClr val="00B0F0"/>
                </a:solidFill>
              </a:rPr>
              <a:t>“women judging other women…[and] ladies our judging has go to stop”</a:t>
            </a:r>
            <a:r>
              <a:rPr lang="en-US" sz="3800" b="1" dirty="0" smtClean="0"/>
              <a:t> </a:t>
            </a:r>
            <a:r>
              <a:rPr lang="en-US" sz="3800" b="1" dirty="0" smtClean="0">
                <a:solidFill>
                  <a:srgbClr val="92D050"/>
                </a:solidFill>
              </a:rPr>
              <a:t>(Hollis 37)</a:t>
            </a:r>
            <a:r>
              <a:rPr lang="en-US" sz="3800" dirty="0" smtClean="0"/>
              <a:t>, well I have been judging myself. I keep wondering why I couldn’t get myself down to that perfect size six that my best friend from high school has always been, but in reality I’m not built like that, I have a bigger frame, and I need to be healthy for ME. There is Type 2 Diabetes in my family and I MUST start making better life choices now or I am going to be insulin dependent like my father.  I need to break this thought process of what the “perfect mom” is supposed to look like, and just be the best I can be for my children. I need to walk away from </a:t>
            </a:r>
            <a:r>
              <a:rPr lang="en-US" sz="3800" b="1" dirty="0" smtClean="0">
                <a:solidFill>
                  <a:srgbClr val="00B0F0"/>
                </a:solidFill>
              </a:rPr>
              <a:t>“my perception of this role [being] based on images I saw online &amp; in magazines”</a:t>
            </a:r>
            <a:r>
              <a:rPr lang="en-US" sz="3800" dirty="0" smtClean="0"/>
              <a:t> </a:t>
            </a:r>
            <a:r>
              <a:rPr lang="en-US" sz="3800" b="1" dirty="0" smtClean="0">
                <a:solidFill>
                  <a:srgbClr val="92D050"/>
                </a:solidFill>
              </a:rPr>
              <a:t>(Hollis 85) </a:t>
            </a:r>
            <a:r>
              <a:rPr lang="en-US" sz="3800" dirty="0" smtClean="0"/>
              <a:t>and realize that no matter how much of a Domestic Goddess I think Jennifer Garner might be, or </a:t>
            </a:r>
            <a:r>
              <a:rPr lang="en-US" sz="3800" dirty="0" err="1" smtClean="0"/>
              <a:t>bada</a:t>
            </a:r>
            <a:r>
              <a:rPr lang="en-US" sz="3800" dirty="0" smtClean="0"/>
              <a:t>** mom I find Pink to be-I am not them and don’t have those resources. I have ears to listen to my kid’s day, I have arms for hugs if they have been bullied, we can go out and get a smoothie to celebrate them for a kindness that they shared with a fellow student. I need to teach them to be good people, not just to look pretty, or to be thin, taking care of their soul health as much as I do their physical self.</a:t>
            </a:r>
          </a:p>
          <a:p>
            <a:endParaRPr lang="en-US" dirty="0"/>
          </a:p>
        </p:txBody>
      </p:sp>
      <p:sp>
        <p:nvSpPr>
          <p:cNvPr id="7" name="Text Placeholder 6"/>
          <p:cNvSpPr>
            <a:spLocks noGrp="1"/>
          </p:cNvSpPr>
          <p:nvPr>
            <p:ph type="body" sz="quarter" idx="3"/>
          </p:nvPr>
        </p:nvSpPr>
        <p:spPr>
          <a:xfrm>
            <a:off x="6172200" y="392067"/>
            <a:ext cx="5183188" cy="1298619"/>
          </a:xfrm>
        </p:spPr>
        <p:txBody>
          <a:bodyPr>
            <a:normAutofit fontScale="92500"/>
          </a:bodyPr>
          <a:lstStyle/>
          <a:p>
            <a:r>
              <a:rPr lang="en-US" b="1" dirty="0" smtClean="0"/>
              <a:t>Question 4: </a:t>
            </a:r>
            <a:r>
              <a:rPr lang="en-US" b="1" dirty="0"/>
              <a:t>How does the content of this book connect with your personal life and/or goals as you see them in the future—as a graduate with many choices to make</a:t>
            </a:r>
            <a:r>
              <a:rPr lang="en-US" b="1" dirty="0" smtClean="0"/>
              <a:t>?</a:t>
            </a:r>
            <a:endParaRPr lang="en-US" b="1" dirty="0"/>
          </a:p>
        </p:txBody>
      </p:sp>
      <p:sp>
        <p:nvSpPr>
          <p:cNvPr id="8" name="Content Placeholder 7"/>
          <p:cNvSpPr>
            <a:spLocks noGrp="1"/>
          </p:cNvSpPr>
          <p:nvPr>
            <p:ph sz="quarter" idx="4"/>
          </p:nvPr>
        </p:nvSpPr>
        <p:spPr>
          <a:xfrm>
            <a:off x="6172200" y="1717631"/>
            <a:ext cx="5183188" cy="5035866"/>
          </a:xfrm>
        </p:spPr>
        <p:txBody>
          <a:bodyPr>
            <a:normAutofit fontScale="92500" lnSpcReduction="10000"/>
          </a:bodyPr>
          <a:lstStyle/>
          <a:p>
            <a:pPr marL="91440" lvl="1" indent="-91440">
              <a:spcBef>
                <a:spcPts val="1200"/>
              </a:spcBef>
              <a:spcAft>
                <a:spcPts val="200"/>
              </a:spcAft>
              <a:buSzPct val="100000"/>
              <a:buFont typeface="Tw Cen MT" panose="020B0602020104020603" pitchFamily="34" charset="0"/>
              <a:buChar char=" "/>
            </a:pPr>
            <a:r>
              <a:rPr lang="en-US" dirty="0"/>
              <a:t>Going into college I thought I had a specific goal-to be a Forensic Psychologist, and then that changed once I was in classes and realized I was miserable. I earned a degree from Florida State University in Design/Technology for the Theatre with a focus on Scenic and Costume Design-I don’t work in the theatre anymore. I started my masters in Architecture and the Great Recession hit. I want to go back to that </a:t>
            </a:r>
            <a:r>
              <a:rPr lang="en-US" b="1" dirty="0">
                <a:solidFill>
                  <a:srgbClr val="00B0F0"/>
                </a:solidFill>
              </a:rPr>
              <a:t>“specific dream…you used to work on…[it] changed the way you see the word no”</a:t>
            </a:r>
            <a:r>
              <a:rPr lang="en-US" dirty="0"/>
              <a:t> </a:t>
            </a:r>
            <a:r>
              <a:rPr lang="en-US" b="1" dirty="0">
                <a:solidFill>
                  <a:srgbClr val="92D050"/>
                </a:solidFill>
              </a:rPr>
              <a:t>(Hollis 60)</a:t>
            </a:r>
            <a:r>
              <a:rPr lang="en-US" dirty="0"/>
              <a:t>, so many people say that after 40 there is NO WAY that you are going to achieve your dream if you haven’t gotten there yet. Well I don’t want to hear that No, I want to be able to go on and get my Master’s Degree.  To potentially be able to work for the Met or the Smithsonian, to take that love of history, theater, and art and be able to inspire future generations towards their dreams. I want to move beyond Jacksonville, to live in a place with a </a:t>
            </a:r>
            <a:r>
              <a:rPr lang="en-US" b="1" dirty="0">
                <a:solidFill>
                  <a:srgbClr val="00B0F0"/>
                </a:solidFill>
              </a:rPr>
              <a:t>“tapestry of people from all over the world” </a:t>
            </a:r>
            <a:r>
              <a:rPr lang="en-US" b="1" dirty="0">
                <a:solidFill>
                  <a:srgbClr val="92D050"/>
                </a:solidFill>
              </a:rPr>
              <a:t>(Hollis 199)</a:t>
            </a:r>
            <a:r>
              <a:rPr lang="en-US" dirty="0"/>
              <a:t> and have my children be inspired by those other cultures to think outside of themselves and to make the world a better place for their generation and beyond.</a:t>
            </a:r>
            <a:endParaRPr lang="en-US" sz="1600" dirty="0"/>
          </a:p>
          <a:p>
            <a:endParaRPr lang="en-US" dirty="0"/>
          </a:p>
        </p:txBody>
      </p:sp>
    </p:spTree>
    <p:extLst>
      <p:ext uri="{BB962C8B-B14F-4D97-AF65-F5344CB8AC3E}">
        <p14:creationId xmlns:p14="http://schemas.microsoft.com/office/powerpoint/2010/main" val="1953213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646</TotalTime>
  <Words>817</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Tw Cen MT</vt:lpstr>
      <vt:lpstr>Tw Cen MT Condensed</vt:lpstr>
      <vt:lpstr>Wingdings 3</vt:lpstr>
      <vt:lpstr>Integral</vt:lpstr>
      <vt:lpstr>“if you’re unhappy that’s on you” (Hollis 5)</vt:lpstr>
      <vt:lpstr>“women judging other women…ladies our judging has to stop” (Hollis 37)</vt:lpstr>
      <vt:lpstr>“a specific dream…you used to work on it…change the way you see the word no” (Hollis 60)</vt:lpstr>
      <vt:lpstr>“my perception of this role was based on images I saw online &amp; in magazines” (Hollis 85)</vt:lpstr>
      <vt:lpstr>“tapestry of people from all over the world” (Hollis 199)</vt:lpstr>
      <vt:lpstr>PowerPoint Presentation</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Robin M.</dc:creator>
  <cp:lastModifiedBy>Reed, Robin M.</cp:lastModifiedBy>
  <cp:revision>19</cp:revision>
  <dcterms:created xsi:type="dcterms:W3CDTF">2019-08-21T11:53:21Z</dcterms:created>
  <dcterms:modified xsi:type="dcterms:W3CDTF">2019-09-09T18:13:33Z</dcterms:modified>
</cp:coreProperties>
</file>