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9" r:id="rId2"/>
    <p:sldId id="266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3709A8-9AEF-41C1-930F-2AA368FADDFB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015CC5-1FEC-445B-A670-1EEF12597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4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8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0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96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8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8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8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9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6714B4-4F70-479B-83BD-6A8DFD83CD26}" type="datetimeFigureOut">
              <a:rPr lang="en-US" smtClean="0"/>
              <a:t>03/26/2020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935A-38A2-419E-AD13-D7FDC705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11" y="2047410"/>
            <a:ext cx="82076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 ARE PERSUASIVE APPEALS?</a:t>
            </a:r>
          </a:p>
          <a:p>
            <a:endParaRPr lang="en-US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ETHOS  |  PATHOS  |  LOGOS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3056" y="345955"/>
            <a:ext cx="1019221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ETHOS</a:t>
            </a:r>
            <a:r>
              <a:rPr lang="en-US" altLang="en-US" sz="2800" dirty="0"/>
              <a:t>: An </a:t>
            </a:r>
            <a:r>
              <a:rPr lang="en-US" altLang="en-US" sz="2800" b="1" dirty="0">
                <a:solidFill>
                  <a:srgbClr val="FFC000"/>
                </a:solidFill>
              </a:rPr>
              <a:t>ethical appeal </a:t>
            </a:r>
            <a:r>
              <a:rPr lang="en-US" altLang="en-US" sz="2800" dirty="0"/>
              <a:t>attempts to persuade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people by appealing to their </a:t>
            </a:r>
            <a:r>
              <a:rPr lang="en-US" altLang="en-US" sz="2800" b="1" dirty="0">
                <a:solidFill>
                  <a:srgbClr val="FFFF00"/>
                </a:solidFill>
              </a:rPr>
              <a:t>sense of right and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wrong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(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morals</a:t>
            </a:r>
            <a:r>
              <a:rPr lang="en-US" altLang="en-US" sz="2800" dirty="0"/>
              <a:t>).  Think of how election campaigns use </a:t>
            </a:r>
            <a:r>
              <a:rPr lang="en-US" altLang="en-US" sz="2800" dirty="0" smtClean="0"/>
              <a:t>character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attacks </a:t>
            </a:r>
            <a:r>
              <a:rPr lang="en-US" altLang="en-US" sz="2800" dirty="0"/>
              <a:t>to convince voters that their own candidate </a:t>
            </a:r>
            <a:r>
              <a:rPr lang="en-US" altLang="en-US" sz="2800" dirty="0" smtClean="0"/>
              <a:t>is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trustworthy</a:t>
            </a:r>
            <a:r>
              <a:rPr lang="en-US" altLang="en-US" sz="2800" dirty="0"/>
              <a:t>, of good character, or has </a:t>
            </a:r>
            <a:r>
              <a:rPr lang="en-US" altLang="en-US" sz="2800" dirty="0" smtClean="0"/>
              <a:t>accomplished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great </a:t>
            </a:r>
            <a:r>
              <a:rPr lang="en-US" altLang="en-US" sz="2800" dirty="0"/>
              <a:t>things, while the opponent is crooked, </a:t>
            </a:r>
            <a:r>
              <a:rPr lang="en-US" altLang="en-US" sz="2800" dirty="0" smtClean="0"/>
              <a:t>dishonest,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or </a:t>
            </a:r>
            <a:r>
              <a:rPr lang="en-US" altLang="en-US" sz="2800" dirty="0"/>
              <a:t>guilty of bad things.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954" y="3731497"/>
            <a:ext cx="3865199" cy="28958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158" y="3731497"/>
            <a:ext cx="4054191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7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57" y="235131"/>
            <a:ext cx="11521103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PATHOS</a:t>
            </a:r>
            <a:r>
              <a:rPr lang="en-US" altLang="en-US" sz="2800" dirty="0" smtClean="0"/>
              <a:t>: An </a:t>
            </a:r>
            <a:r>
              <a:rPr lang="en-US" altLang="en-US" sz="2800" b="1" u="sng" dirty="0">
                <a:solidFill>
                  <a:srgbClr val="FFC000"/>
                </a:solidFill>
              </a:rPr>
              <a:t>emotional appeal </a:t>
            </a:r>
            <a:r>
              <a:rPr lang="en-US" altLang="en-US" sz="2800" dirty="0"/>
              <a:t>attempts to persuade people </a:t>
            </a:r>
            <a:r>
              <a:rPr lang="en-US" altLang="en-US" sz="2800" dirty="0" smtClean="0"/>
              <a:t>by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e</a:t>
            </a:r>
            <a:r>
              <a:rPr lang="en-US" altLang="en-US" sz="2800" dirty="0" smtClean="0"/>
              <a:t>ngaging their emotions.  There are three main types</a:t>
            </a:r>
            <a:r>
              <a:rPr lang="en-US" altLang="en-US" sz="2800" dirty="0"/>
              <a:t>.  </a:t>
            </a:r>
            <a:endParaRPr lang="en-US" altLang="en-US" sz="28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1. </a:t>
            </a:r>
            <a:r>
              <a:rPr lang="en-US" altLang="en-US" sz="2800" b="1" u="sng" dirty="0" smtClean="0">
                <a:solidFill>
                  <a:srgbClr val="FFC000"/>
                </a:solidFill>
              </a:rPr>
              <a:t>Appeals</a:t>
            </a:r>
            <a:r>
              <a:rPr lang="en-US" altLang="en-US" sz="2800" b="1" u="sng" dirty="0">
                <a:solidFill>
                  <a:srgbClr val="FFC000"/>
                </a:solidFill>
              </a:rPr>
              <a:t> to Fear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hink </a:t>
            </a:r>
            <a:r>
              <a:rPr lang="en-US" altLang="en-US" sz="2800" dirty="0"/>
              <a:t>of commercials that show the </a:t>
            </a:r>
            <a:r>
              <a:rPr lang="en-US" altLang="en-US" sz="2800" dirty="0" smtClean="0"/>
              <a:t>possible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consequences of using</a:t>
            </a:r>
            <a:r>
              <a:rPr lang="en-US" altLang="en-US" sz="2800" dirty="0"/>
              <a:t> drugs </a:t>
            </a:r>
            <a:r>
              <a:rPr lang="en-US" altLang="en-US" sz="2800" dirty="0" smtClean="0"/>
              <a:t>or smoking </a:t>
            </a:r>
            <a:r>
              <a:rPr lang="en-US" altLang="en-US" sz="2800" dirty="0"/>
              <a:t>in order to </a:t>
            </a:r>
            <a:r>
              <a:rPr lang="en-US" altLang="en-US" sz="2800" b="1" i="1" dirty="0" smtClean="0">
                <a:solidFill>
                  <a:srgbClr val="FFFF00"/>
                </a:solidFill>
              </a:rPr>
              <a:t>scare people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FFFF00"/>
                </a:solidFill>
              </a:rPr>
              <a:t>away </a:t>
            </a:r>
            <a:r>
              <a:rPr lang="en-US" altLang="en-US" sz="2800" dirty="0"/>
              <a:t>from these </a:t>
            </a:r>
            <a:r>
              <a:rPr lang="en-US" altLang="en-US" sz="2800" dirty="0" smtClean="0"/>
              <a:t>activities.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 smtClean="0">
              <a:solidFill>
                <a:srgbClr val="FFC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2. </a:t>
            </a:r>
            <a:r>
              <a:rPr lang="en-US" altLang="en-US" sz="2800" b="1" u="sng" dirty="0" smtClean="0">
                <a:solidFill>
                  <a:srgbClr val="FFC000"/>
                </a:solidFill>
              </a:rPr>
              <a:t>Appeals</a:t>
            </a:r>
            <a:r>
              <a:rPr lang="en-US" altLang="en-US" sz="2800" b="1" u="sng" dirty="0">
                <a:solidFill>
                  <a:srgbClr val="FFC000"/>
                </a:solidFill>
              </a:rPr>
              <a:t> to Pity </a:t>
            </a:r>
            <a:r>
              <a:rPr lang="en-US" altLang="en-US" sz="2800" dirty="0"/>
              <a:t>(think of </a:t>
            </a:r>
            <a:r>
              <a:rPr lang="en-US" altLang="en-US" sz="2800" dirty="0" smtClean="0"/>
              <a:t>Humane Society </a:t>
            </a:r>
            <a:r>
              <a:rPr lang="en-US" altLang="en-US" sz="2800" dirty="0"/>
              <a:t>commercials that </a:t>
            </a:r>
            <a:r>
              <a:rPr lang="en-US" altLang="en-US" sz="2800" dirty="0" smtClean="0"/>
              <a:t>use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sad </a:t>
            </a:r>
            <a:r>
              <a:rPr lang="en-US" altLang="en-US" sz="2800" dirty="0"/>
              <a:t>music and pictures of homeless dogs and cats to </a:t>
            </a:r>
            <a:r>
              <a:rPr lang="en-US" altLang="en-US" sz="2800" dirty="0" smtClean="0"/>
              <a:t>convince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p</a:t>
            </a:r>
            <a:r>
              <a:rPr lang="en-US" altLang="en-US" sz="2800" dirty="0" smtClean="0"/>
              <a:t>eople that </a:t>
            </a:r>
            <a:r>
              <a:rPr lang="en-US" altLang="en-US" sz="2800" dirty="0"/>
              <a:t>they </a:t>
            </a:r>
            <a:r>
              <a:rPr lang="en-US" altLang="en-US" sz="2800" b="1" i="1" dirty="0">
                <a:solidFill>
                  <a:srgbClr val="FFFF00"/>
                </a:solidFill>
              </a:rPr>
              <a:t>should do something to </a:t>
            </a:r>
            <a:r>
              <a:rPr lang="en-US" altLang="en-US" sz="2800" b="1" i="1" dirty="0" smtClean="0">
                <a:solidFill>
                  <a:srgbClr val="FFFF00"/>
                </a:solidFill>
              </a:rPr>
              <a:t>help</a:t>
            </a:r>
            <a:r>
              <a:rPr lang="en-US" altLang="en-US" sz="2800" dirty="0" smtClean="0"/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u="sng" dirty="0" smtClean="0">
              <a:solidFill>
                <a:srgbClr val="FFC000"/>
              </a:solidFill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3. </a:t>
            </a:r>
            <a:r>
              <a:rPr lang="en-US" altLang="en-US" sz="2800" b="1" u="sng" dirty="0" smtClean="0">
                <a:solidFill>
                  <a:srgbClr val="FFC000"/>
                </a:solidFill>
              </a:rPr>
              <a:t>Appeals</a:t>
            </a:r>
            <a:r>
              <a:rPr lang="en-US" altLang="en-US" sz="2800" b="1" u="sng" dirty="0">
                <a:solidFill>
                  <a:srgbClr val="FFC000"/>
                </a:solidFill>
              </a:rPr>
              <a:t> to Vanity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hink </a:t>
            </a:r>
            <a:r>
              <a:rPr lang="en-US" altLang="en-US" sz="2800" dirty="0"/>
              <a:t>of how beauty products, energy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/>
              <a:t>drinks, and clothing brands are marketed to teens to </a:t>
            </a:r>
            <a:r>
              <a:rPr lang="en-US" altLang="en-US" sz="2800" dirty="0" smtClean="0"/>
              <a:t>convince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them </a:t>
            </a:r>
            <a:r>
              <a:rPr lang="en-US" altLang="en-US" sz="2800" dirty="0"/>
              <a:t>that buying these items will </a:t>
            </a:r>
            <a:r>
              <a:rPr lang="en-US" altLang="en-US" sz="2800" dirty="0" smtClean="0"/>
              <a:t>make them </a:t>
            </a:r>
            <a:r>
              <a:rPr lang="en-US" altLang="en-US" sz="2800" b="1" i="1" dirty="0">
                <a:solidFill>
                  <a:srgbClr val="FFFF00"/>
                </a:solidFill>
              </a:rPr>
              <a:t>feel good </a:t>
            </a:r>
            <a:r>
              <a:rPr lang="en-US" altLang="en-US" sz="2800" b="1" i="1" dirty="0" smtClean="0">
                <a:solidFill>
                  <a:srgbClr val="FFFF00"/>
                </a:solidFill>
              </a:rPr>
              <a:t>about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FFFF00"/>
                </a:solidFill>
              </a:rPr>
              <a:t>themselves</a:t>
            </a:r>
            <a:r>
              <a:rPr lang="en-US" altLang="en-US" sz="2800" b="1" i="1" dirty="0" smtClean="0"/>
              <a:t>.</a:t>
            </a:r>
            <a:endParaRPr lang="en-US" altLang="en-US" sz="2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2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000" y="921316"/>
            <a:ext cx="11282256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LOGOS</a:t>
            </a:r>
            <a:r>
              <a:rPr lang="en-US" altLang="en-US" sz="2800" dirty="0" smtClean="0"/>
              <a:t>: A </a:t>
            </a:r>
            <a:r>
              <a:rPr lang="en-US" altLang="en-US" sz="2800" b="1" u="sng" dirty="0">
                <a:solidFill>
                  <a:srgbClr val="FFC000"/>
                </a:solidFill>
              </a:rPr>
              <a:t>logical appeal </a:t>
            </a:r>
            <a:r>
              <a:rPr lang="en-US" altLang="en-US" sz="2800" dirty="0"/>
              <a:t>attempts to persuade </a:t>
            </a:r>
            <a:r>
              <a:rPr lang="en-US" altLang="en-US" sz="2800" dirty="0" smtClean="0"/>
              <a:t>people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through the use </a:t>
            </a:r>
            <a:r>
              <a:rPr lang="en-US" altLang="en-US" sz="2800" dirty="0"/>
              <a:t>of </a:t>
            </a:r>
            <a:r>
              <a:rPr lang="en-US" altLang="en-US" sz="2800" b="1" dirty="0">
                <a:solidFill>
                  <a:srgbClr val="FFFF00"/>
                </a:solidFill>
              </a:rPr>
              <a:t>data</a:t>
            </a:r>
            <a:r>
              <a:rPr lang="en-US" altLang="en-US" sz="2800" dirty="0"/>
              <a:t>, </a:t>
            </a:r>
            <a:r>
              <a:rPr lang="en-US" altLang="en-US" sz="2800" b="1" dirty="0">
                <a:solidFill>
                  <a:srgbClr val="FFFF00"/>
                </a:solidFill>
              </a:rPr>
              <a:t>evidence</a:t>
            </a:r>
            <a:r>
              <a:rPr lang="en-US" altLang="en-US" sz="2800" dirty="0"/>
              <a:t>, </a:t>
            </a:r>
            <a:r>
              <a:rPr lang="en-US" altLang="en-US" sz="2800" b="1" dirty="0">
                <a:solidFill>
                  <a:srgbClr val="FFFF00"/>
                </a:solidFill>
              </a:rPr>
              <a:t>experience</a:t>
            </a:r>
            <a:r>
              <a:rPr lang="en-US" altLang="en-US" sz="2800" dirty="0"/>
              <a:t>, or </a:t>
            </a:r>
            <a:r>
              <a:rPr lang="en-US" altLang="en-US" sz="2800" dirty="0" smtClean="0"/>
              <a:t>other kinds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of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support </a:t>
            </a:r>
            <a:r>
              <a:rPr lang="en-US" altLang="en-US" sz="2800" dirty="0" smtClean="0"/>
              <a:t>that </a:t>
            </a:r>
            <a:r>
              <a:rPr lang="en-US" altLang="en-US" sz="2800" dirty="0"/>
              <a:t>lead to a logical </a:t>
            </a:r>
            <a:r>
              <a:rPr lang="en-US" altLang="en-US" sz="2800" dirty="0" smtClean="0"/>
              <a:t>conclusion.  </a:t>
            </a:r>
            <a:r>
              <a:rPr lang="en-US" altLang="en-US" sz="2800" dirty="0"/>
              <a:t>T</a:t>
            </a:r>
            <a:r>
              <a:rPr lang="en-US" altLang="en-US" sz="2800" dirty="0" smtClean="0"/>
              <a:t>hink </a:t>
            </a:r>
            <a:r>
              <a:rPr lang="en-US" altLang="en-US" sz="2800" dirty="0"/>
              <a:t>of how </a:t>
            </a:r>
            <a:r>
              <a:rPr lang="en-US" altLang="en-US" sz="2800" dirty="0" smtClean="0"/>
              <a:t>courts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/>
              <a:t>of law must</a:t>
            </a:r>
            <a:r>
              <a:rPr lang="en-US" altLang="en-US" sz="2800" dirty="0"/>
              <a:t> operate in order to </a:t>
            </a:r>
            <a:r>
              <a:rPr lang="en-US" altLang="en-US" sz="2800" dirty="0" smtClean="0"/>
              <a:t>determine guilt </a:t>
            </a:r>
            <a:r>
              <a:rPr lang="en-US" altLang="en-US" sz="2800" dirty="0"/>
              <a:t>or </a:t>
            </a:r>
            <a:r>
              <a:rPr lang="en-US" altLang="en-US" sz="2800" dirty="0" smtClean="0"/>
              <a:t>innocence.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17" y="3066687"/>
            <a:ext cx="6350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34" y="417628"/>
            <a:ext cx="9514754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Ways to incorporate emotional </a:t>
            </a:r>
            <a:r>
              <a:rPr lang="en-US" sz="3600" b="1" dirty="0" smtClean="0">
                <a:solidFill>
                  <a:srgbClr val="FFC000"/>
                </a:solidFill>
              </a:rPr>
              <a:t>&amp;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ethical </a:t>
            </a:r>
            <a:r>
              <a:rPr lang="en-US" sz="3600" b="1" dirty="0">
                <a:solidFill>
                  <a:srgbClr val="FFC000"/>
                </a:solidFill>
              </a:rPr>
              <a:t>appeals:</a:t>
            </a:r>
          </a:p>
          <a:p>
            <a:endParaRPr lang="en-US" sz="3600" dirty="0" smtClean="0"/>
          </a:p>
          <a:p>
            <a:r>
              <a:rPr lang="en-US" sz="3600" b="1" dirty="0">
                <a:solidFill>
                  <a:srgbClr val="FFFF00"/>
                </a:solidFill>
              </a:rPr>
              <a:t>LOADED LANGUAGE: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dirty="0" smtClean="0"/>
              <a:t>using </a:t>
            </a:r>
            <a:r>
              <a:rPr lang="en-US" sz="3600" dirty="0"/>
              <a:t>words that have strong positive or negative connotations</a:t>
            </a:r>
          </a:p>
          <a:p>
            <a:endParaRPr lang="en-US" sz="3600" dirty="0"/>
          </a:p>
          <a:p>
            <a:r>
              <a:rPr lang="en-US" sz="3600" b="1" dirty="0" smtClean="0">
                <a:solidFill>
                  <a:srgbClr val="FFC000"/>
                </a:solidFill>
              </a:rPr>
              <a:t>Examples</a:t>
            </a:r>
            <a:r>
              <a:rPr lang="en-US" sz="3600" b="1" dirty="0">
                <a:solidFill>
                  <a:srgbClr val="FFC000"/>
                </a:solidFill>
              </a:rPr>
              <a:t>: </a:t>
            </a:r>
            <a:r>
              <a:rPr lang="en-US" sz="3600" i="1" dirty="0" smtClean="0"/>
              <a:t>suffer</a:t>
            </a:r>
            <a:r>
              <a:rPr lang="en-US" sz="3600" i="1" dirty="0"/>
              <a:t>, majestic, ruthlessness, joyous, destructive, righteous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3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5" y="699247"/>
            <a:ext cx="1159163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SIMILE: </a:t>
            </a:r>
            <a:r>
              <a:rPr lang="en-US" sz="3600" dirty="0"/>
              <a:t>comparison using “like” or “as”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Example</a:t>
            </a:r>
            <a:r>
              <a:rPr lang="en-US" sz="3600" b="1" dirty="0">
                <a:solidFill>
                  <a:srgbClr val="FFC000"/>
                </a:solidFill>
              </a:rPr>
              <a:t>: </a:t>
            </a:r>
            <a:r>
              <a:rPr lang="en-US" sz="3600" i="1" dirty="0"/>
              <a:t>“His future looks as bright as the sun.”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METAPHOR</a:t>
            </a:r>
            <a:r>
              <a:rPr lang="en-US" sz="3600" b="1" dirty="0">
                <a:solidFill>
                  <a:srgbClr val="FFFF00"/>
                </a:solidFill>
              </a:rPr>
              <a:t>: </a:t>
            </a:r>
            <a:r>
              <a:rPr lang="en-US" sz="3600" dirty="0"/>
              <a:t>comparison without using “like” or “as”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Example</a:t>
            </a:r>
            <a:r>
              <a:rPr lang="en-US" sz="3600" b="1" dirty="0">
                <a:solidFill>
                  <a:srgbClr val="FFC000"/>
                </a:solidFill>
              </a:rPr>
              <a:t>: </a:t>
            </a:r>
            <a:r>
              <a:rPr lang="en-US" sz="3600" i="1" dirty="0"/>
              <a:t>“If today we plant the seeds of </a:t>
            </a:r>
            <a:r>
              <a:rPr lang="en-US" sz="3600" i="1" dirty="0" smtClean="0"/>
              <a:t>change,</a:t>
            </a:r>
          </a:p>
          <a:p>
            <a:r>
              <a:rPr lang="en-US" sz="3600" i="1" dirty="0" smtClean="0"/>
              <a:t>tomorrow </a:t>
            </a:r>
            <a:r>
              <a:rPr lang="en-US" sz="3600" i="1" dirty="0"/>
              <a:t>we’ll see a  forest of new opportunities.”</a:t>
            </a:r>
          </a:p>
          <a:p>
            <a:endParaRPr lang="en-US" sz="3600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HYPERBOLE</a:t>
            </a:r>
            <a:r>
              <a:rPr lang="en-US" sz="3600" b="1" dirty="0">
                <a:solidFill>
                  <a:srgbClr val="FFFF00"/>
                </a:solidFill>
              </a:rPr>
              <a:t>: </a:t>
            </a:r>
            <a:r>
              <a:rPr lang="en-US" sz="3600" dirty="0"/>
              <a:t>extreme exaggeration</a:t>
            </a:r>
          </a:p>
          <a:p>
            <a:r>
              <a:rPr lang="en-US" sz="3600" b="1" dirty="0" smtClean="0">
                <a:solidFill>
                  <a:srgbClr val="FFC000"/>
                </a:solidFill>
              </a:rPr>
              <a:t>Example</a:t>
            </a:r>
            <a:r>
              <a:rPr lang="en-US" sz="3600" b="1" dirty="0">
                <a:solidFill>
                  <a:srgbClr val="FFC000"/>
                </a:solidFill>
              </a:rPr>
              <a:t>: </a:t>
            </a:r>
            <a:r>
              <a:rPr lang="en-US" sz="3600" i="1" dirty="0"/>
              <a:t>“Passing this terrible law will bring </a:t>
            </a:r>
            <a:r>
              <a:rPr lang="en-US" sz="3600" i="1" dirty="0" smtClean="0"/>
              <a:t>an</a:t>
            </a:r>
          </a:p>
          <a:p>
            <a:r>
              <a:rPr lang="en-US" sz="3600" i="1" dirty="0" smtClean="0"/>
              <a:t>end </a:t>
            </a:r>
            <a:r>
              <a:rPr lang="en-US" sz="3600" i="1" dirty="0"/>
              <a:t>to our democracy.”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71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972" y="452972"/>
            <a:ext cx="11860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ALLUSION: </a:t>
            </a:r>
            <a:r>
              <a:rPr lang="en-US" sz="3600" dirty="0"/>
              <a:t>a reference made to something </a:t>
            </a:r>
            <a:r>
              <a:rPr lang="en-US" sz="3600" dirty="0" smtClean="0"/>
              <a:t>else</a:t>
            </a:r>
          </a:p>
          <a:p>
            <a:r>
              <a:rPr lang="en-US" sz="3600" dirty="0" smtClean="0"/>
              <a:t>that </a:t>
            </a:r>
            <a:r>
              <a:rPr lang="en-US" sz="3600" dirty="0"/>
              <a:t>an audience would be familiar with in </a:t>
            </a:r>
            <a:r>
              <a:rPr lang="en-US" sz="3600" dirty="0" smtClean="0"/>
              <a:t>order</a:t>
            </a:r>
          </a:p>
          <a:p>
            <a:r>
              <a:rPr lang="en-US" sz="3600" dirty="0" smtClean="0"/>
              <a:t>to </a:t>
            </a:r>
            <a:r>
              <a:rPr lang="en-US" sz="3600" dirty="0"/>
              <a:t>make or clarify a </a:t>
            </a:r>
            <a:r>
              <a:rPr lang="en-US" sz="3600" dirty="0" smtClean="0"/>
              <a:t>point</a:t>
            </a:r>
          </a:p>
          <a:p>
            <a:r>
              <a:rPr lang="en-US" sz="3600" dirty="0" smtClean="0"/>
              <a:t>(The </a:t>
            </a:r>
            <a:r>
              <a:rPr lang="en-US" sz="3600" dirty="0"/>
              <a:t>Bible, history, </a:t>
            </a:r>
            <a:r>
              <a:rPr lang="en-US" sz="3600" dirty="0" smtClean="0"/>
              <a:t>literature, mythology</a:t>
            </a:r>
            <a:r>
              <a:rPr lang="en-US" sz="3600" dirty="0"/>
              <a:t>, and </a:t>
            </a:r>
            <a:r>
              <a:rPr lang="en-US" sz="3600" dirty="0" smtClean="0"/>
              <a:t>pop</a:t>
            </a:r>
          </a:p>
          <a:p>
            <a:r>
              <a:rPr lang="en-US" sz="3600" dirty="0" smtClean="0"/>
              <a:t>culture </a:t>
            </a:r>
            <a:r>
              <a:rPr lang="en-US" sz="3600" dirty="0"/>
              <a:t>are very common sources of allusions</a:t>
            </a:r>
            <a:r>
              <a:rPr lang="en-US" sz="3600" dirty="0" smtClean="0"/>
              <a:t>.)</a:t>
            </a:r>
          </a:p>
          <a:p>
            <a:endParaRPr lang="en-US" sz="3600" dirty="0"/>
          </a:p>
          <a:p>
            <a:r>
              <a:rPr lang="en-US" sz="3600" b="1" dirty="0">
                <a:solidFill>
                  <a:srgbClr val="FFC000"/>
                </a:solidFill>
              </a:rPr>
              <a:t>Example: </a:t>
            </a:r>
            <a:r>
              <a:rPr lang="en-US" sz="3600" i="1" dirty="0"/>
              <a:t>“With a very small budget but a </a:t>
            </a:r>
            <a:r>
              <a:rPr lang="en-US" sz="3600" i="1" dirty="0" smtClean="0"/>
              <a:t>perfectly</a:t>
            </a:r>
          </a:p>
          <a:p>
            <a:r>
              <a:rPr lang="en-US" sz="3600" i="1" dirty="0" smtClean="0"/>
              <a:t>targeted </a:t>
            </a:r>
            <a:r>
              <a:rPr lang="en-US" sz="3600" i="1" dirty="0"/>
              <a:t>message, I fought as David, and </a:t>
            </a:r>
            <a:r>
              <a:rPr lang="en-US" sz="3600" i="1" dirty="0" smtClean="0"/>
              <a:t>I</a:t>
            </a:r>
          </a:p>
          <a:p>
            <a:r>
              <a:rPr lang="en-US" sz="3600" i="1" dirty="0" smtClean="0"/>
              <a:t>defeated </a:t>
            </a:r>
            <a:r>
              <a:rPr lang="en-US" sz="3600" i="1" dirty="0"/>
              <a:t>the powerful Goliath standing in my way.”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3000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076" y="346770"/>
            <a:ext cx="1096646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PARALLELISM: </a:t>
            </a:r>
            <a:r>
              <a:rPr lang="en-US" sz="3200" b="1" dirty="0" smtClean="0"/>
              <a:t>repetition of words, phrases, clauses,</a:t>
            </a:r>
          </a:p>
          <a:p>
            <a:r>
              <a:rPr lang="en-US" sz="3200" b="1" dirty="0" smtClean="0"/>
              <a:t>or sentences with the same grammatical structure</a:t>
            </a: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sz="3200" b="1" dirty="0" smtClean="0">
                <a:solidFill>
                  <a:srgbClr val="FFC000"/>
                </a:solidFill>
              </a:rPr>
              <a:t>Example: </a:t>
            </a:r>
            <a:r>
              <a:rPr lang="en-US" sz="3200" b="1" dirty="0" smtClean="0"/>
              <a:t>With </a:t>
            </a:r>
            <a:r>
              <a:rPr lang="en-US" sz="3200" b="1" u="sng" dirty="0" smtClean="0"/>
              <a:t>assignments at school</a:t>
            </a:r>
            <a:r>
              <a:rPr lang="en-US" sz="3200" b="1" dirty="0" smtClean="0"/>
              <a:t>, </a:t>
            </a:r>
            <a:r>
              <a:rPr lang="en-US" sz="3200" b="1" u="sng" dirty="0" smtClean="0"/>
              <a:t>chores at home</a:t>
            </a:r>
            <a:r>
              <a:rPr lang="en-US" sz="3200" b="1" dirty="0" smtClean="0"/>
              <a:t>,</a:t>
            </a:r>
          </a:p>
          <a:p>
            <a:r>
              <a:rPr lang="en-US" sz="3200" b="1" dirty="0" smtClean="0"/>
              <a:t>and </a:t>
            </a:r>
            <a:r>
              <a:rPr lang="en-US" sz="3200" b="1" u="sng" dirty="0" smtClean="0"/>
              <a:t>responsibilities at work</a:t>
            </a:r>
            <a:r>
              <a:rPr lang="en-US" sz="3200" b="1" dirty="0" smtClean="0"/>
              <a:t>, Tina is always busy.</a:t>
            </a:r>
          </a:p>
          <a:p>
            <a:endParaRPr lang="en-US" sz="32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RHETORICAL QUESTION: </a:t>
            </a:r>
            <a:r>
              <a:rPr lang="en-US" sz="3200" b="1" dirty="0" smtClean="0"/>
              <a:t>asking a question not to get</a:t>
            </a:r>
          </a:p>
          <a:p>
            <a:r>
              <a:rPr lang="en-US" sz="3200" b="1" dirty="0" smtClean="0"/>
              <a:t>a response but to make a point or get people</a:t>
            </a:r>
          </a:p>
          <a:p>
            <a:r>
              <a:rPr lang="en-US" sz="3200" b="1" dirty="0" smtClean="0"/>
              <a:t>thinking about one’s point of view</a:t>
            </a:r>
          </a:p>
          <a:p>
            <a:endParaRPr lang="en-US" sz="3200" b="1" dirty="0" smtClean="0">
              <a:solidFill>
                <a:srgbClr val="FFC000"/>
              </a:solidFill>
            </a:endParaRPr>
          </a:p>
          <a:p>
            <a:r>
              <a:rPr lang="en-US" sz="3200" b="1" dirty="0" smtClean="0">
                <a:solidFill>
                  <a:srgbClr val="FFC000"/>
                </a:solidFill>
              </a:rPr>
              <a:t>Example: </a:t>
            </a:r>
            <a:r>
              <a:rPr lang="en-US" sz="3200" b="1" dirty="0" smtClean="0"/>
              <a:t>“What in the world were you thinking?”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3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12901</TotalTime>
  <Words>356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Ottie, Steven E.</dc:creator>
  <cp:lastModifiedBy>Ottie, Steven E.</cp:lastModifiedBy>
  <cp:revision>20</cp:revision>
  <cp:lastPrinted>2019-08-29T11:54:22Z</cp:lastPrinted>
  <dcterms:created xsi:type="dcterms:W3CDTF">2018-08-29T12:58:59Z</dcterms:created>
  <dcterms:modified xsi:type="dcterms:W3CDTF">2020-03-30T11:16:12Z</dcterms:modified>
</cp:coreProperties>
</file>