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8"/>
  </p:notesMasterIdLst>
  <p:handoutMasterIdLst>
    <p:handoutMasterId r:id="rId19"/>
  </p:handoutMasterIdLst>
  <p:sldIdLst>
    <p:sldId id="281" r:id="rId5"/>
    <p:sldId id="273" r:id="rId6"/>
    <p:sldId id="280" r:id="rId7"/>
    <p:sldId id="257" r:id="rId8"/>
    <p:sldId id="279" r:id="rId9"/>
    <p:sldId id="258" r:id="rId10"/>
    <p:sldId id="274" r:id="rId11"/>
    <p:sldId id="266" r:id="rId12"/>
    <p:sldId id="275" r:id="rId13"/>
    <p:sldId id="276" r:id="rId14"/>
    <p:sldId id="271" r:id="rId15"/>
    <p:sldId id="282" r:id="rId16"/>
    <p:sldId id="264" r:id="rId1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ttie, Steven E." initials="OSE" lastIdx="1" clrIdx="0">
    <p:extLst>
      <p:ext uri="{19B8F6BF-5375-455C-9EA6-DF929625EA0E}">
        <p15:presenceInfo xmlns:p15="http://schemas.microsoft.com/office/powerpoint/2012/main" userId="S-1-5-21-1712738503-1105619852-319577017-1323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8C0F56E-039D-416B-91ED-CA9F0032FB03}" type="datetimeFigureOut">
              <a:rPr lang="en-US" smtClean="0"/>
              <a:t>08/28/2020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BC9618A-03C7-47BD-8EB9-8601BC5AB96C}" type="slidenum">
              <a:rPr lang="en-US" smtClean="0"/>
              <a:t>‹#›</a:t>
            </a:fld>
            <a:endParaRPr lang="en-US"/>
          </a:p>
        </p:txBody>
      </p:sp>
    </p:spTree>
    <p:extLst>
      <p:ext uri="{BB962C8B-B14F-4D97-AF65-F5344CB8AC3E}">
        <p14:creationId xmlns:p14="http://schemas.microsoft.com/office/powerpoint/2010/main" val="3314024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12027F7-185A-45C8-B37A-17507DDED586}" type="datetimeFigureOut">
              <a:rPr lang="en-US" smtClean="0"/>
              <a:t>08/28/2020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7667C6-A932-400E-ACC1-2022436BF4F5}" type="slidenum">
              <a:rPr lang="en-US" smtClean="0"/>
              <a:t>‹#›</a:t>
            </a:fld>
            <a:endParaRPr lang="en-US"/>
          </a:p>
        </p:txBody>
      </p:sp>
    </p:spTree>
    <p:extLst>
      <p:ext uri="{BB962C8B-B14F-4D97-AF65-F5344CB8AC3E}">
        <p14:creationId xmlns:p14="http://schemas.microsoft.com/office/powerpoint/2010/main" val="1569526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08/28/2020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08/28/2020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08/28/2020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08/28/2020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08/28/2020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08/28/2020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08/28/2020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08/28/2020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08/28/2020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08/28/2020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Fe79i1mu-mc?feature=oembed"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4" name="Picture 7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6" name="Oval 7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0" name="Picture 7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2" name="Rectangle 8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465913AE-7EF1-413F-9097-3AA1E148617B}"/>
              </a:ext>
            </a:extLst>
          </p:cNvPr>
          <p:cNvSpPr txBox="1"/>
          <p:nvPr/>
        </p:nvSpPr>
        <p:spPr>
          <a:xfrm>
            <a:off x="8535026" y="4324893"/>
            <a:ext cx="3361336" cy="306650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5000" b="0" i="0" kern="1200" dirty="0">
                <a:solidFill>
                  <a:schemeClr val="bg1"/>
                </a:solidFill>
                <a:latin typeface="+mj-lt"/>
                <a:ea typeface="+mj-ea"/>
                <a:cs typeface="+mj-cs"/>
              </a:rPr>
              <a:t>WE’RE GOING TO AMERICA!</a:t>
            </a:r>
          </a:p>
          <a:p>
            <a:pPr algn="r">
              <a:lnSpc>
                <a:spcPct val="90000"/>
              </a:lnSpc>
              <a:spcBef>
                <a:spcPct val="0"/>
              </a:spcBef>
              <a:spcAft>
                <a:spcPts val="600"/>
              </a:spcAft>
            </a:pPr>
            <a:endParaRPr lang="en-US" sz="5000" b="0" i="0" kern="1200" dirty="0">
              <a:solidFill>
                <a:schemeClr val="bg1"/>
              </a:solidFill>
              <a:latin typeface="+mj-lt"/>
              <a:ea typeface="+mj-ea"/>
              <a:cs typeface="+mj-cs"/>
            </a:endParaRPr>
          </a:p>
        </p:txBody>
      </p:sp>
      <p:sp>
        <p:nvSpPr>
          <p:cNvPr id="86"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chemeClr val="bg1"/>
              </a:solidFill>
            </a:endParaRPr>
          </a:p>
        </p:txBody>
      </p:sp>
      <p:sp>
        <p:nvSpPr>
          <p:cNvPr id="88" name="Freeform: Shape 87">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90" name="Rectangle 89">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Online Media 3" title="Animated Map Shows History Of Immigration To The US">
            <a:hlinkClick r:id="" action="ppaction://media"/>
            <a:extLst>
              <a:ext uri="{FF2B5EF4-FFF2-40B4-BE49-F238E27FC236}">
                <a16:creationId xmlns:a16="http://schemas.microsoft.com/office/drawing/2014/main" id="{42F8B3B0-F9C2-463F-AEFB-93C31F6C8AA4}"/>
              </a:ext>
            </a:extLst>
          </p:cNvPr>
          <p:cNvPicPr>
            <a:picLocks noRot="1" noChangeAspect="1"/>
          </p:cNvPicPr>
          <p:nvPr>
            <a:videoFile r:link="rId1"/>
          </p:nvPr>
        </p:nvPicPr>
        <p:blipFill>
          <a:blip r:embed="rId7"/>
          <a:stretch>
            <a:fillRect/>
          </a:stretch>
        </p:blipFill>
        <p:spPr>
          <a:xfrm>
            <a:off x="82110" y="610909"/>
            <a:ext cx="9444997" cy="5312810"/>
          </a:xfrm>
          <a:prstGeom prst="rect">
            <a:avLst/>
          </a:prstGeom>
          <a:effectLst/>
        </p:spPr>
      </p:pic>
    </p:spTree>
    <p:extLst>
      <p:ext uri="{BB962C8B-B14F-4D97-AF65-F5344CB8AC3E}">
        <p14:creationId xmlns:p14="http://schemas.microsoft.com/office/powerpoint/2010/main" val="22580409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609" y="371230"/>
            <a:ext cx="10977685" cy="1138773"/>
          </a:xfrm>
          <a:prstGeom prst="rect">
            <a:avLst/>
          </a:prstGeom>
          <a:noFill/>
        </p:spPr>
        <p:txBody>
          <a:bodyPr wrap="none" rtlCol="0">
            <a:spAutoFit/>
          </a:bodyPr>
          <a:lstStyle/>
          <a:p>
            <a:r>
              <a:rPr lang="en-US" sz="2800" b="1" dirty="0"/>
              <a:t>Like them or not, what the Puritans did matters to you because</a:t>
            </a:r>
          </a:p>
          <a:p>
            <a:r>
              <a:rPr lang="en-US" sz="2800" b="1" dirty="0"/>
              <a:t>it matters to American society.  </a:t>
            </a:r>
          </a:p>
          <a:p>
            <a:endParaRPr lang="en-US" sz="1200" b="1" dirty="0"/>
          </a:p>
        </p:txBody>
      </p:sp>
      <p:pic>
        <p:nvPicPr>
          <p:cNvPr id="3080" name="Picture 8" descr="Love is Love: Andreyko, Marc, Gaydos, Sarah, S. Rich, Jamie: 9781631409394:  Amazon.com: Books">
            <a:extLst>
              <a:ext uri="{FF2B5EF4-FFF2-40B4-BE49-F238E27FC236}">
                <a16:creationId xmlns:a16="http://schemas.microsoft.com/office/drawing/2014/main" id="{6856FC2E-D3CF-42E7-9C64-169C67D15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402" y="1404561"/>
            <a:ext cx="3295200" cy="50822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Too Moving forward: International conference on combatting sexual  harassment – NIKK">
            <a:extLst>
              <a:ext uri="{FF2B5EF4-FFF2-40B4-BE49-F238E27FC236}">
                <a16:creationId xmlns:a16="http://schemas.microsoft.com/office/drawing/2014/main" id="{7B4C19E6-4BC1-4170-9500-D525B4ECF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059" y="4601037"/>
            <a:ext cx="4521434" cy="170480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everAgain MSD: From online to offline | Diggit Magazine">
            <a:extLst>
              <a:ext uri="{FF2B5EF4-FFF2-40B4-BE49-F238E27FC236}">
                <a16:creationId xmlns:a16="http://schemas.microsoft.com/office/drawing/2014/main" id="{6893D330-E700-4EA2-A408-BBEA74DB10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11"/>
          <a:stretch/>
        </p:blipFill>
        <p:spPr bwMode="auto">
          <a:xfrm>
            <a:off x="8145089" y="1404561"/>
            <a:ext cx="3710434" cy="274050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va DuVernay Joins Effort To Rename Selma Bridge After Rep. John Lewis –  Deadline">
            <a:extLst>
              <a:ext uri="{FF2B5EF4-FFF2-40B4-BE49-F238E27FC236}">
                <a16:creationId xmlns:a16="http://schemas.microsoft.com/office/drawing/2014/main" id="{F6FAA0F4-B6C6-42C3-B249-BC8D80D981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382" b="19688"/>
          <a:stretch/>
        </p:blipFill>
        <p:spPr bwMode="auto">
          <a:xfrm>
            <a:off x="140426" y="1215243"/>
            <a:ext cx="4957680" cy="292982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Why BLM could get rid of more than statues - Chinadaily.com.cn">
            <a:extLst>
              <a:ext uri="{FF2B5EF4-FFF2-40B4-BE49-F238E27FC236}">
                <a16:creationId xmlns:a16="http://schemas.microsoft.com/office/drawing/2014/main" id="{DD1985F2-A243-4567-A27C-74FF141F7F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71" y="4145070"/>
            <a:ext cx="4309269" cy="253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55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307" y="1530184"/>
            <a:ext cx="184731" cy="1138773"/>
          </a:xfrm>
          <a:prstGeom prst="rect">
            <a:avLst/>
          </a:prstGeom>
          <a:noFill/>
        </p:spPr>
        <p:txBody>
          <a:bodyPr wrap="none" rtlCol="0">
            <a:spAutoFit/>
          </a:bodyPr>
          <a:lstStyle/>
          <a:p>
            <a:endParaRPr lang="en-US" sz="2000" b="1" dirty="0"/>
          </a:p>
          <a:p>
            <a:endParaRPr lang="en-US" sz="2000" b="1" dirty="0"/>
          </a:p>
          <a:p>
            <a:endParaRPr lang="en-US" sz="2800" b="1" dirty="0"/>
          </a:p>
        </p:txBody>
      </p:sp>
      <p:sp>
        <p:nvSpPr>
          <p:cNvPr id="3" name="TextBox 2">
            <a:extLst>
              <a:ext uri="{FF2B5EF4-FFF2-40B4-BE49-F238E27FC236}">
                <a16:creationId xmlns:a16="http://schemas.microsoft.com/office/drawing/2014/main" id="{C9068068-585E-41E7-99F1-FB7F37AF78EE}"/>
              </a:ext>
            </a:extLst>
          </p:cNvPr>
          <p:cNvSpPr txBox="1"/>
          <p:nvPr/>
        </p:nvSpPr>
        <p:spPr>
          <a:xfrm>
            <a:off x="1351722" y="516835"/>
            <a:ext cx="7288695"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F35B7315-B222-4127-BE86-7F1C2F587211}"/>
              </a:ext>
            </a:extLst>
          </p:cNvPr>
          <p:cNvSpPr>
            <a:spLocks noGrp="1"/>
          </p:cNvSpPr>
          <p:nvPr>
            <p:ph type="title"/>
          </p:nvPr>
        </p:nvSpPr>
        <p:spPr>
          <a:xfrm>
            <a:off x="444672" y="162267"/>
            <a:ext cx="9287760" cy="1447800"/>
          </a:xfrm>
        </p:spPr>
        <p:txBody>
          <a:bodyPr/>
          <a:lstStyle/>
          <a:p>
            <a:r>
              <a:rPr lang="en-US" sz="2400" b="1" i="1" dirty="0">
                <a:solidFill>
                  <a:srgbClr val="FFC000"/>
                </a:solidFill>
              </a:rPr>
              <a:t>ALLUSION - a reference to a person, place, event, or other</a:t>
            </a:r>
            <a:br>
              <a:rPr lang="en-US" sz="2400" b="1" i="1" dirty="0">
                <a:solidFill>
                  <a:srgbClr val="FFC000"/>
                </a:solidFill>
              </a:rPr>
            </a:br>
            <a:r>
              <a:rPr lang="en-US" sz="2400" b="1" i="1" dirty="0">
                <a:solidFill>
                  <a:srgbClr val="FFC000"/>
                </a:solidFill>
              </a:rPr>
              <a:t>literary work that an author expects will be familiar to readers</a:t>
            </a:r>
            <a:br>
              <a:rPr lang="en-US" sz="2400" b="1" i="1" dirty="0">
                <a:solidFill>
                  <a:srgbClr val="FFC000"/>
                </a:solidFill>
              </a:rPr>
            </a:br>
            <a:endParaRPr lang="en-US" dirty="0"/>
          </a:p>
        </p:txBody>
      </p:sp>
      <p:sp>
        <p:nvSpPr>
          <p:cNvPr id="5" name="Content Placeholder 4">
            <a:extLst>
              <a:ext uri="{FF2B5EF4-FFF2-40B4-BE49-F238E27FC236}">
                <a16:creationId xmlns:a16="http://schemas.microsoft.com/office/drawing/2014/main" id="{5D09E106-B7AE-49AE-93F3-064858BB4F16}"/>
              </a:ext>
            </a:extLst>
          </p:cNvPr>
          <p:cNvSpPr>
            <a:spLocks noGrp="1"/>
          </p:cNvSpPr>
          <p:nvPr>
            <p:ph idx="1"/>
          </p:nvPr>
        </p:nvSpPr>
        <p:spPr>
          <a:xfrm>
            <a:off x="4705103" y="1530184"/>
            <a:ext cx="5195997" cy="4572000"/>
          </a:xfrm>
        </p:spPr>
        <p:txBody>
          <a:bodyPr/>
          <a:lstStyle/>
          <a:p>
            <a:pPr marL="0" indent="0">
              <a:buNone/>
            </a:pPr>
            <a:endParaRPr lang="en-US" dirty="0"/>
          </a:p>
        </p:txBody>
      </p:sp>
      <p:sp>
        <p:nvSpPr>
          <p:cNvPr id="6" name="Text Placeholder 5">
            <a:extLst>
              <a:ext uri="{FF2B5EF4-FFF2-40B4-BE49-F238E27FC236}">
                <a16:creationId xmlns:a16="http://schemas.microsoft.com/office/drawing/2014/main" id="{FC1850F9-4FC7-4798-A93D-12495D7F9D0D}"/>
              </a:ext>
            </a:extLst>
          </p:cNvPr>
          <p:cNvSpPr>
            <a:spLocks noGrp="1"/>
          </p:cNvSpPr>
          <p:nvPr>
            <p:ph type="body" sz="half" idx="2"/>
          </p:nvPr>
        </p:nvSpPr>
        <p:spPr>
          <a:xfrm>
            <a:off x="514497" y="1279923"/>
            <a:ext cx="4018978" cy="3327679"/>
          </a:xfrm>
        </p:spPr>
        <p:txBody>
          <a:bodyPr>
            <a:normAutofit/>
          </a:bodyPr>
          <a:lstStyle/>
          <a:p>
            <a:r>
              <a:rPr lang="en-US" sz="2000" b="1" dirty="0"/>
              <a:t>The author hopes to connect his/her own ideas with a </a:t>
            </a:r>
            <a:r>
              <a:rPr lang="en-US" sz="2000" b="1" dirty="0">
                <a:solidFill>
                  <a:srgbClr val="FF0000"/>
                </a:solidFill>
              </a:rPr>
              <a:t>well- known reference in order to illustrate or clarify a point. </a:t>
            </a:r>
            <a:endParaRPr lang="en-US" dirty="0"/>
          </a:p>
        </p:txBody>
      </p:sp>
      <p:pic>
        <p:nvPicPr>
          <p:cNvPr id="1026" name="Picture 2" descr="To Kill a Mockingbird (Enhanced Edition) (Harperperennial Modern Classics)  - Kindle edition by Lee, Harper. Literature &amp; Fiction Kindle eBooks @  Amazon.com.">
            <a:extLst>
              <a:ext uri="{FF2B5EF4-FFF2-40B4-BE49-F238E27FC236}">
                <a16:creationId xmlns:a16="http://schemas.microsoft.com/office/drawing/2014/main" id="{DA4EDB13-4F54-439C-9C29-248B73871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86" y="2727723"/>
            <a:ext cx="2215927" cy="3268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f Mice and Men: Teacher's Deluxe Edition by John Steinbeck | NOOK Book  Enhanced (eBook) | Barnes &amp; Noble®">
            <a:extLst>
              <a:ext uri="{FF2B5EF4-FFF2-40B4-BE49-F238E27FC236}">
                <a16:creationId xmlns:a16="http://schemas.microsoft.com/office/drawing/2014/main" id="{92B5D8C5-2265-4E7D-9AE6-2B254E10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101" y="3470676"/>
            <a:ext cx="1831873" cy="3247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tin Luther King, Jr. | Biography, Speeches, Facts, &amp; Assassination |  Britannica">
            <a:extLst>
              <a:ext uri="{FF2B5EF4-FFF2-40B4-BE49-F238E27FC236}">
                <a16:creationId xmlns:a16="http://schemas.microsoft.com/office/drawing/2014/main" id="{960C2ED4-B27E-438A-B8EB-C75D14402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549" y="1393649"/>
            <a:ext cx="5044707" cy="34115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Declaration of Independence' Created a Country for Immigrants. What  Happened? - Institute for Policy Studies">
            <a:extLst>
              <a:ext uri="{FF2B5EF4-FFF2-40B4-BE49-F238E27FC236}">
                <a16:creationId xmlns:a16="http://schemas.microsoft.com/office/drawing/2014/main" id="{C392A5B1-414E-43CA-97B7-C87072A3D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5011" y="3344419"/>
            <a:ext cx="4821938" cy="3216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D61A629-36F1-4D75-B19F-12AC3721F03A}"/>
              </a:ext>
            </a:extLst>
          </p:cNvPr>
          <p:cNvSpPr/>
          <p:nvPr/>
        </p:nvSpPr>
        <p:spPr>
          <a:xfrm rot="20778427">
            <a:off x="332530" y="4038723"/>
            <a:ext cx="242009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Literature</a:t>
            </a:r>
          </a:p>
        </p:txBody>
      </p:sp>
      <p:sp>
        <p:nvSpPr>
          <p:cNvPr id="8" name="Rectangle 7">
            <a:extLst>
              <a:ext uri="{FF2B5EF4-FFF2-40B4-BE49-F238E27FC236}">
                <a16:creationId xmlns:a16="http://schemas.microsoft.com/office/drawing/2014/main" id="{F316C4A6-8EDD-4EF2-982B-AC0AE9F6FEAC}"/>
              </a:ext>
            </a:extLst>
          </p:cNvPr>
          <p:cNvSpPr/>
          <p:nvPr/>
        </p:nvSpPr>
        <p:spPr>
          <a:xfrm rot="20778427">
            <a:off x="5297741" y="4525652"/>
            <a:ext cx="242009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History</a:t>
            </a:r>
          </a:p>
        </p:txBody>
      </p:sp>
    </p:spTree>
    <p:extLst>
      <p:ext uri="{BB962C8B-B14F-4D97-AF65-F5344CB8AC3E}">
        <p14:creationId xmlns:p14="http://schemas.microsoft.com/office/powerpoint/2010/main" val="529062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B7FE-E99C-484C-891F-695E6FE9C173}"/>
              </a:ext>
            </a:extLst>
          </p:cNvPr>
          <p:cNvSpPr>
            <a:spLocks noGrp="1"/>
          </p:cNvSpPr>
          <p:nvPr>
            <p:ph type="title"/>
          </p:nvPr>
        </p:nvSpPr>
        <p:spPr>
          <a:xfrm>
            <a:off x="231378" y="424838"/>
            <a:ext cx="4016289" cy="1948232"/>
          </a:xfrm>
        </p:spPr>
        <p:txBody>
          <a:bodyPr/>
          <a:lstStyle/>
          <a:p>
            <a:r>
              <a:rPr lang="en-US" b="1" dirty="0"/>
              <a:t>More Allusion Examples-MEMES are Allusions (if you don’t know you don’t get it)</a:t>
            </a:r>
          </a:p>
        </p:txBody>
      </p:sp>
      <p:sp>
        <p:nvSpPr>
          <p:cNvPr id="3" name="Content Placeholder 2">
            <a:extLst>
              <a:ext uri="{FF2B5EF4-FFF2-40B4-BE49-F238E27FC236}">
                <a16:creationId xmlns:a16="http://schemas.microsoft.com/office/drawing/2014/main" id="{C7451921-7166-4895-8E4B-71E706F13810}"/>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BE9DD6C7-A932-4FEE-B801-0D9A364841D9}"/>
              </a:ext>
            </a:extLst>
          </p:cNvPr>
          <p:cNvSpPr>
            <a:spLocks noGrp="1"/>
          </p:cNvSpPr>
          <p:nvPr>
            <p:ph type="body" sz="half" idx="2"/>
          </p:nvPr>
        </p:nvSpPr>
        <p:spPr/>
        <p:txBody>
          <a:bodyPr/>
          <a:lstStyle/>
          <a:p>
            <a:endParaRPr lang="en-US"/>
          </a:p>
        </p:txBody>
      </p:sp>
      <p:pic>
        <p:nvPicPr>
          <p:cNvPr id="6" name="Picture 10" descr="Noah's Ark is Not a Children's Story | by Heather Hocking | Medium">
            <a:extLst>
              <a:ext uri="{FF2B5EF4-FFF2-40B4-BE49-F238E27FC236}">
                <a16:creationId xmlns:a16="http://schemas.microsoft.com/office/drawing/2014/main" id="{ABF86F21-534D-4D93-BF73-33F23A1EE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00" y="2659881"/>
            <a:ext cx="4343399" cy="2895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A64CD3D8-5CDE-45CC-ACB7-A1F1FA32D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62" y="4776629"/>
            <a:ext cx="3912254" cy="19561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34D2079-0D25-493D-AD6C-504FAFD3B8EE}"/>
              </a:ext>
            </a:extLst>
          </p:cNvPr>
          <p:cNvSpPr/>
          <p:nvPr/>
        </p:nvSpPr>
        <p:spPr>
          <a:xfrm rot="20778427">
            <a:off x="189951" y="4288424"/>
            <a:ext cx="289880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Bible</a:t>
            </a:r>
          </a:p>
        </p:txBody>
      </p:sp>
      <p:pic>
        <p:nvPicPr>
          <p:cNvPr id="12" name="Picture 14" descr="The 12 Labours of Hercules/Heracles - Greek Mythology Stories - See U in  History - YouTube">
            <a:extLst>
              <a:ext uri="{FF2B5EF4-FFF2-40B4-BE49-F238E27FC236}">
                <a16:creationId xmlns:a16="http://schemas.microsoft.com/office/drawing/2014/main" id="{B41DCBA8-37FD-4942-AEAD-04F187899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667" y="281067"/>
            <a:ext cx="4296689" cy="241688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F699CC4-6805-450C-9EEB-54ED0DD171D0}"/>
              </a:ext>
            </a:extLst>
          </p:cNvPr>
          <p:cNvSpPr/>
          <p:nvPr/>
        </p:nvSpPr>
        <p:spPr>
          <a:xfrm rot="20778427">
            <a:off x="7000127" y="844122"/>
            <a:ext cx="294585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Mythology</a:t>
            </a:r>
          </a:p>
        </p:txBody>
      </p:sp>
      <p:pic>
        <p:nvPicPr>
          <p:cNvPr id="2050" name="Picture 2" descr="We're All in This Together: An Ode to High School Musical | News">
            <a:extLst>
              <a:ext uri="{FF2B5EF4-FFF2-40B4-BE49-F238E27FC236}">
                <a16:creationId xmlns:a16="http://schemas.microsoft.com/office/drawing/2014/main" id="{7F029C00-F05D-4687-A16C-CEA02576B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679" y="2793310"/>
            <a:ext cx="4854075" cy="32264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3D042F9-0718-4C15-93EB-088FBE911DA7}"/>
              </a:ext>
            </a:extLst>
          </p:cNvPr>
          <p:cNvSpPr txBox="1"/>
          <p:nvPr/>
        </p:nvSpPr>
        <p:spPr>
          <a:xfrm>
            <a:off x="5207570" y="3027692"/>
            <a:ext cx="3299791" cy="369332"/>
          </a:xfrm>
          <a:prstGeom prst="rect">
            <a:avLst/>
          </a:prstGeom>
          <a:noFill/>
        </p:spPr>
        <p:txBody>
          <a:bodyPr wrap="square" rtlCol="0">
            <a:spAutoFit/>
          </a:bodyPr>
          <a:lstStyle/>
          <a:p>
            <a:r>
              <a:rPr lang="en-US" b="1" dirty="0"/>
              <a:t>“We’re all in this together”</a:t>
            </a:r>
          </a:p>
        </p:txBody>
      </p:sp>
      <p:pic>
        <p:nvPicPr>
          <p:cNvPr id="2052" name="Picture 4" descr="Lady GaGa - Bad Romance Cover by GaGanthony on DeviantArt">
            <a:extLst>
              <a:ext uri="{FF2B5EF4-FFF2-40B4-BE49-F238E27FC236}">
                <a16:creationId xmlns:a16="http://schemas.microsoft.com/office/drawing/2014/main" id="{A898419D-034E-4A89-9D4E-5FBFAFEDCD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8" b="15756"/>
          <a:stretch/>
        </p:blipFill>
        <p:spPr bwMode="auto">
          <a:xfrm>
            <a:off x="8777523" y="3954510"/>
            <a:ext cx="3156539" cy="27181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7A5E7C-18E1-4282-8104-778C39CB01C6}"/>
              </a:ext>
            </a:extLst>
          </p:cNvPr>
          <p:cNvSpPr txBox="1"/>
          <p:nvPr/>
        </p:nvSpPr>
        <p:spPr>
          <a:xfrm>
            <a:off x="5717059" y="6063894"/>
            <a:ext cx="2827297" cy="646331"/>
          </a:xfrm>
          <a:prstGeom prst="rect">
            <a:avLst/>
          </a:prstGeom>
          <a:noFill/>
        </p:spPr>
        <p:txBody>
          <a:bodyPr wrap="square" rtlCol="0">
            <a:spAutoFit/>
          </a:bodyPr>
          <a:lstStyle/>
          <a:p>
            <a:pPr algn="r"/>
            <a:r>
              <a:rPr lang="en-US" b="1" dirty="0"/>
              <a:t>“She’s caught in a BAD ROMANCE”</a:t>
            </a:r>
          </a:p>
        </p:txBody>
      </p:sp>
      <p:pic>
        <p:nvPicPr>
          <p:cNvPr id="2054" name="Picture 6" descr="Beyoncé's Black Is King Seeks to Change The Way We See Ourselves | Review |  Consequence of Sound">
            <a:extLst>
              <a:ext uri="{FF2B5EF4-FFF2-40B4-BE49-F238E27FC236}">
                <a16:creationId xmlns:a16="http://schemas.microsoft.com/office/drawing/2014/main" id="{5058437B-E58E-4977-985A-CD8DFCA063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624" t="12148" r="32717" b="7359"/>
          <a:stretch/>
        </p:blipFill>
        <p:spPr bwMode="auto">
          <a:xfrm>
            <a:off x="9747561" y="1533538"/>
            <a:ext cx="2327639" cy="252983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9366EEA-001A-4C6D-9611-42272DDF9099}"/>
              </a:ext>
            </a:extLst>
          </p:cNvPr>
          <p:cNvSpPr/>
          <p:nvPr/>
        </p:nvSpPr>
        <p:spPr>
          <a:xfrm rot="20778427">
            <a:off x="7267602" y="3572411"/>
            <a:ext cx="294585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Pop Culture</a:t>
            </a:r>
          </a:p>
        </p:txBody>
      </p:sp>
    </p:spTree>
    <p:extLst>
      <p:ext uri="{BB962C8B-B14F-4D97-AF65-F5344CB8AC3E}">
        <p14:creationId xmlns:p14="http://schemas.microsoft.com/office/powerpoint/2010/main" val="4204424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1D0E8-E8CA-4A70-946D-FA9F172CECB4}"/>
              </a:ext>
            </a:extLst>
          </p:cNvPr>
          <p:cNvSpPr txBox="1"/>
          <p:nvPr/>
        </p:nvSpPr>
        <p:spPr>
          <a:xfrm>
            <a:off x="823336" y="2059990"/>
            <a:ext cx="10545327" cy="3970318"/>
          </a:xfrm>
          <a:prstGeom prst="rect">
            <a:avLst/>
          </a:prstGeom>
          <a:noFill/>
        </p:spPr>
        <p:txBody>
          <a:bodyPr wrap="square" rtlCol="0">
            <a:spAutoFit/>
          </a:bodyPr>
          <a:lstStyle/>
          <a:p>
            <a:r>
              <a:rPr lang="en-US" sz="2800" b="1" dirty="0"/>
              <a:t>For your first literature assignment, I will provide you with four topics and two questions pertaining to Chapter IX from </a:t>
            </a:r>
            <a:r>
              <a:rPr lang="en-US" sz="2800" b="1" i="1" dirty="0"/>
              <a:t>Of Plymouth Plantation </a:t>
            </a:r>
            <a:r>
              <a:rPr lang="en-US" sz="2800" b="1" dirty="0"/>
              <a:t>(pages 5-8 in the online textbook).</a:t>
            </a:r>
          </a:p>
          <a:p>
            <a:endParaRPr lang="en-US" sz="2800" b="1" dirty="0"/>
          </a:p>
          <a:p>
            <a:r>
              <a:rPr lang="en-US" sz="2800" b="1" dirty="0"/>
              <a:t>For each topic, you must provide the </a:t>
            </a:r>
            <a:r>
              <a:rPr lang="en-US" sz="2800" b="1" dirty="0">
                <a:solidFill>
                  <a:srgbClr val="FFC000"/>
                </a:solidFill>
              </a:rPr>
              <a:t>context</a:t>
            </a:r>
            <a:r>
              <a:rPr lang="en-US" sz="2800" b="1" dirty="0"/>
              <a:t> (explanation of what/who the topic is), the </a:t>
            </a:r>
            <a:r>
              <a:rPr lang="en-US" sz="2800" b="1" dirty="0">
                <a:solidFill>
                  <a:srgbClr val="FFC000"/>
                </a:solidFill>
              </a:rPr>
              <a:t>benefit or consequence</a:t>
            </a:r>
            <a:r>
              <a:rPr lang="en-US" sz="2800" b="1" dirty="0"/>
              <a:t> (the good thing or bad thing that comes about from this context), and the </a:t>
            </a:r>
            <a:r>
              <a:rPr lang="en-US" sz="2800" b="1" dirty="0">
                <a:solidFill>
                  <a:srgbClr val="FFC000"/>
                </a:solidFill>
              </a:rPr>
              <a:t>greater significance </a:t>
            </a:r>
            <a:r>
              <a:rPr lang="en-US" sz="2800" b="1" dirty="0"/>
              <a:t>(how this particular topic led to something else even bigger)</a:t>
            </a:r>
          </a:p>
        </p:txBody>
      </p:sp>
      <p:sp>
        <p:nvSpPr>
          <p:cNvPr id="3" name="TextBox 2">
            <a:extLst>
              <a:ext uri="{FF2B5EF4-FFF2-40B4-BE49-F238E27FC236}">
                <a16:creationId xmlns:a16="http://schemas.microsoft.com/office/drawing/2014/main" id="{20CB26DD-84D8-4FBE-8C14-BB8804860E62}"/>
              </a:ext>
            </a:extLst>
          </p:cNvPr>
          <p:cNvSpPr txBox="1"/>
          <p:nvPr/>
        </p:nvSpPr>
        <p:spPr>
          <a:xfrm>
            <a:off x="823336" y="490330"/>
            <a:ext cx="8918713" cy="1569660"/>
          </a:xfrm>
          <a:prstGeom prst="rect">
            <a:avLst/>
          </a:prstGeom>
          <a:noFill/>
        </p:spPr>
        <p:txBody>
          <a:bodyPr wrap="square" rtlCol="0">
            <a:spAutoFit/>
          </a:bodyPr>
          <a:lstStyle/>
          <a:p>
            <a:r>
              <a:rPr lang="en-US" sz="2400" b="1" dirty="0"/>
              <a:t>We are going to read what one of the Puritans’ leaders,</a:t>
            </a:r>
          </a:p>
          <a:p>
            <a:r>
              <a:rPr lang="en-US" sz="2400" b="1" dirty="0"/>
              <a:t>William Bradford, wrote in a few chapters of a work titled</a:t>
            </a:r>
          </a:p>
          <a:p>
            <a:r>
              <a:rPr lang="en-US" sz="2400" b="1" i="1" dirty="0"/>
              <a:t>Of Plymouth Plantation.</a:t>
            </a:r>
            <a:endParaRPr lang="en-US" sz="2400" b="1" dirty="0"/>
          </a:p>
          <a:p>
            <a:endParaRPr lang="en-US" sz="2400" dirty="0"/>
          </a:p>
        </p:txBody>
      </p:sp>
    </p:spTree>
    <p:extLst>
      <p:ext uri="{BB962C8B-B14F-4D97-AF65-F5344CB8AC3E}">
        <p14:creationId xmlns:p14="http://schemas.microsoft.com/office/powerpoint/2010/main" val="3711573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2" y="391886"/>
            <a:ext cx="9934130" cy="2123658"/>
          </a:xfrm>
          <a:prstGeom prst="rect">
            <a:avLst/>
          </a:prstGeom>
          <a:noFill/>
        </p:spPr>
        <p:txBody>
          <a:bodyPr wrap="none" rtlCol="0">
            <a:spAutoFit/>
          </a:bodyPr>
          <a:lstStyle/>
          <a:p>
            <a:r>
              <a:rPr lang="en-US" sz="3600" b="1" dirty="0">
                <a:solidFill>
                  <a:srgbClr val="FFC000"/>
                </a:solidFill>
              </a:rPr>
              <a:t>Puritans?  Why do I care about the Puritans?</a:t>
            </a:r>
          </a:p>
          <a:p>
            <a:endParaRPr lang="en-US" sz="2400" dirty="0">
              <a:solidFill>
                <a:srgbClr val="FFFF00"/>
              </a:solidFill>
            </a:endParaRPr>
          </a:p>
          <a:p>
            <a:r>
              <a:rPr lang="en-US" sz="2400" dirty="0">
                <a:solidFill>
                  <a:srgbClr val="FFFF00"/>
                </a:solidFill>
              </a:rPr>
              <a:t>								</a:t>
            </a:r>
          </a:p>
          <a:p>
            <a:endParaRPr lang="en-US" sz="2400" dirty="0">
              <a:solidFill>
                <a:srgbClr val="FFFF00"/>
              </a:solidFill>
            </a:endParaRPr>
          </a:p>
          <a:p>
            <a:endParaRPr lang="en-US" sz="2400"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 y="1291372"/>
            <a:ext cx="6662057" cy="4792980"/>
          </a:xfrm>
          <a:prstGeom prst="rect">
            <a:avLst/>
          </a:prstGeom>
        </p:spPr>
      </p:pic>
      <p:sp>
        <p:nvSpPr>
          <p:cNvPr id="4" name="TextBox 3"/>
          <p:cNvSpPr txBox="1"/>
          <p:nvPr/>
        </p:nvSpPr>
        <p:spPr>
          <a:xfrm>
            <a:off x="7158443" y="1291372"/>
            <a:ext cx="4777270" cy="4893647"/>
          </a:xfrm>
          <a:prstGeom prst="rect">
            <a:avLst/>
          </a:prstGeom>
          <a:noFill/>
        </p:spPr>
        <p:txBody>
          <a:bodyPr wrap="none" rtlCol="0">
            <a:spAutoFit/>
          </a:bodyPr>
          <a:lstStyle/>
          <a:p>
            <a:r>
              <a:rPr lang="en-US" sz="2400" b="1" dirty="0"/>
              <a:t>If you have lived in the U.S. for</a:t>
            </a:r>
          </a:p>
          <a:p>
            <a:r>
              <a:rPr lang="en-US" sz="2400" b="1" dirty="0"/>
              <a:t>a while, you probably know</a:t>
            </a:r>
          </a:p>
          <a:p>
            <a:r>
              <a:rPr lang="en-US" sz="2400" b="1" dirty="0"/>
              <a:t>something about the Puritans</a:t>
            </a:r>
          </a:p>
          <a:p>
            <a:r>
              <a:rPr lang="en-US" sz="2400" b="1" dirty="0"/>
              <a:t>(Pilgrims).  That said, you still </a:t>
            </a:r>
          </a:p>
          <a:p>
            <a:r>
              <a:rPr lang="en-US" sz="2400" b="1" dirty="0"/>
              <a:t>might not know why they</a:t>
            </a:r>
          </a:p>
          <a:p>
            <a:r>
              <a:rPr lang="en-US" sz="2400" b="1" dirty="0"/>
              <a:t>should matter to you.  After all,</a:t>
            </a:r>
          </a:p>
          <a:p>
            <a:r>
              <a:rPr lang="en-US" sz="2400" b="1" dirty="0"/>
              <a:t>maybe you have no European</a:t>
            </a:r>
          </a:p>
          <a:p>
            <a:r>
              <a:rPr lang="en-US" sz="2400" b="1" dirty="0"/>
              <a:t>ancestry.  Maybe you are not</a:t>
            </a:r>
          </a:p>
          <a:p>
            <a:r>
              <a:rPr lang="en-US" sz="2400" b="1" dirty="0"/>
              <a:t>a religious person.  Maybe you</a:t>
            </a:r>
          </a:p>
          <a:p>
            <a:r>
              <a:rPr lang="en-US" sz="2400" b="1" dirty="0"/>
              <a:t>don’t think you have anything</a:t>
            </a:r>
          </a:p>
          <a:p>
            <a:r>
              <a:rPr lang="en-US" sz="2400" b="1" dirty="0"/>
              <a:t>in common with the Puritans.</a:t>
            </a:r>
          </a:p>
          <a:p>
            <a:r>
              <a:rPr lang="en-US" sz="2400" b="1" dirty="0"/>
              <a:t>That said, the Puritans matter</a:t>
            </a:r>
          </a:p>
          <a:p>
            <a:r>
              <a:rPr lang="en-US" sz="2400" b="1" dirty="0"/>
              <a:t>to you.    </a:t>
            </a:r>
          </a:p>
        </p:txBody>
      </p:sp>
    </p:spTree>
    <p:extLst>
      <p:ext uri="{BB962C8B-B14F-4D97-AF65-F5344CB8AC3E}">
        <p14:creationId xmlns:p14="http://schemas.microsoft.com/office/powerpoint/2010/main" val="1388040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138" y="169816"/>
            <a:ext cx="5213287" cy="1815882"/>
          </a:xfrm>
          <a:prstGeom prst="rect">
            <a:avLst/>
          </a:prstGeom>
          <a:noFill/>
        </p:spPr>
        <p:txBody>
          <a:bodyPr wrap="none" rtlCol="0">
            <a:spAutoFit/>
          </a:bodyPr>
          <a:lstStyle/>
          <a:p>
            <a:r>
              <a:rPr lang="en-US" sz="2800" b="1" dirty="0">
                <a:solidFill>
                  <a:srgbClr val="FFC000"/>
                </a:solidFill>
              </a:rPr>
              <a:t>Here come the Europeans …</a:t>
            </a:r>
          </a:p>
          <a:p>
            <a:r>
              <a:rPr lang="en-US" sz="2800" b="1" dirty="0"/>
              <a:t>(a little context,</a:t>
            </a:r>
          </a:p>
          <a:p>
            <a:r>
              <a:rPr lang="en-US" sz="2800" b="1" dirty="0"/>
              <a:t>           and some local flavor)</a:t>
            </a:r>
          </a:p>
          <a:p>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16" y="1776879"/>
            <a:ext cx="3431690" cy="22877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176" y="4663930"/>
            <a:ext cx="4036512" cy="20045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8305" y="836661"/>
            <a:ext cx="4652263" cy="348919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116" y="4325859"/>
            <a:ext cx="4543309" cy="2342644"/>
          </a:xfrm>
          <a:prstGeom prst="rect">
            <a:avLst/>
          </a:prstGeom>
        </p:spPr>
      </p:pic>
    </p:spTree>
    <p:extLst>
      <p:ext uri="{BB962C8B-B14F-4D97-AF65-F5344CB8AC3E}">
        <p14:creationId xmlns:p14="http://schemas.microsoft.com/office/powerpoint/2010/main" val="3406677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6832" y="43873"/>
            <a:ext cx="2848857" cy="1631216"/>
          </a:xfrm>
          <a:prstGeom prst="rect">
            <a:avLst/>
          </a:prstGeom>
          <a:noFill/>
        </p:spPr>
        <p:txBody>
          <a:bodyPr wrap="none" rtlCol="0">
            <a:spAutoFit/>
          </a:bodyPr>
          <a:lstStyle/>
          <a:p>
            <a:pPr algn="ctr"/>
            <a:r>
              <a:rPr lang="en-US" sz="4000" dirty="0"/>
              <a:t>SPAIN </a:t>
            </a:r>
          </a:p>
          <a:p>
            <a:pPr algn="ctr"/>
            <a:r>
              <a:rPr lang="en-US" sz="2000" dirty="0"/>
              <a:t>Florida’s (1513) &amp;</a:t>
            </a:r>
          </a:p>
          <a:p>
            <a:pPr algn="ctr"/>
            <a:r>
              <a:rPr lang="en-US" sz="2000" dirty="0"/>
              <a:t>St. Augustine’s (1565)</a:t>
            </a:r>
          </a:p>
          <a:p>
            <a:pPr algn="ctr"/>
            <a:r>
              <a:rPr lang="en-US" sz="2000" dirty="0"/>
              <a:t>first European visitors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735" y="0"/>
            <a:ext cx="2825265" cy="16750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7" y="31209"/>
            <a:ext cx="2465820" cy="1643880"/>
          </a:xfrm>
          <a:prstGeom prst="rect">
            <a:avLst/>
          </a:prstGeom>
        </p:spPr>
      </p:pic>
      <p:sp>
        <p:nvSpPr>
          <p:cNvPr id="7" name="TextBox 6"/>
          <p:cNvSpPr txBox="1"/>
          <p:nvPr/>
        </p:nvSpPr>
        <p:spPr>
          <a:xfrm>
            <a:off x="4387294" y="49397"/>
            <a:ext cx="6575203" cy="1631216"/>
          </a:xfrm>
          <a:prstGeom prst="rect">
            <a:avLst/>
          </a:prstGeom>
          <a:noFill/>
        </p:spPr>
        <p:txBody>
          <a:bodyPr wrap="square" rtlCol="0">
            <a:spAutoFit/>
          </a:bodyPr>
          <a:lstStyle/>
          <a:p>
            <a:pPr algn="ctr"/>
            <a:r>
              <a:rPr lang="en-US" sz="4000" dirty="0"/>
              <a:t>FRANCE</a:t>
            </a:r>
          </a:p>
          <a:p>
            <a:pPr algn="ctr"/>
            <a:r>
              <a:rPr lang="en-US" sz="2000" dirty="0"/>
              <a:t>Jacksonville’s (1562, 1564)</a:t>
            </a:r>
          </a:p>
          <a:p>
            <a:pPr algn="ctr"/>
            <a:r>
              <a:rPr lang="en-US" sz="2000" dirty="0"/>
              <a:t>&amp; Amelia Island’s (1562)</a:t>
            </a:r>
          </a:p>
          <a:p>
            <a:pPr algn="ctr"/>
            <a:r>
              <a:rPr lang="en-US" sz="2000" dirty="0"/>
              <a:t>First European visitors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247" y="1724486"/>
            <a:ext cx="2842488" cy="211291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6735" y="1730010"/>
            <a:ext cx="2817221" cy="211291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38" y="1721135"/>
            <a:ext cx="3029391" cy="199266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4295" y="1721135"/>
            <a:ext cx="2760488" cy="2248543"/>
          </a:xfrm>
          <a:prstGeom prst="rect">
            <a:avLst/>
          </a:prstGeom>
        </p:spPr>
      </p:pic>
      <p:sp>
        <p:nvSpPr>
          <p:cNvPr id="13" name="TextBox 12"/>
          <p:cNvSpPr txBox="1"/>
          <p:nvPr/>
        </p:nvSpPr>
        <p:spPr>
          <a:xfrm>
            <a:off x="36537" y="4019075"/>
            <a:ext cx="11218651" cy="3477875"/>
          </a:xfrm>
          <a:prstGeom prst="rect">
            <a:avLst/>
          </a:prstGeom>
          <a:noFill/>
        </p:spPr>
        <p:txBody>
          <a:bodyPr wrap="square" rtlCol="0">
            <a:spAutoFit/>
          </a:bodyPr>
          <a:lstStyle/>
          <a:p>
            <a:r>
              <a:rPr lang="en-US" sz="2000" dirty="0"/>
              <a:t>1478 – start of Spanish Inquisition</a:t>
            </a:r>
          </a:p>
          <a:p>
            <a:r>
              <a:rPr lang="en-US" sz="2000" dirty="0"/>
              <a:t>1492 – Columbus (Italian) sails the ocean blue for Spain ($) and lands in the Bahamas</a:t>
            </a:r>
          </a:p>
          <a:p>
            <a:r>
              <a:rPr lang="en-US" sz="2000" dirty="0"/>
              <a:t>1513 – Ponce de Leon (Spanish) lands between </a:t>
            </a:r>
            <a:r>
              <a:rPr lang="en-US" sz="2000" dirty="0" err="1"/>
              <a:t>Jax</a:t>
            </a:r>
            <a:r>
              <a:rPr lang="en-US" sz="2000" dirty="0"/>
              <a:t> and St. Augustine (GTMNERR)</a:t>
            </a:r>
          </a:p>
          <a:p>
            <a:r>
              <a:rPr lang="en-US" sz="2000" dirty="0"/>
              <a:t>1517 – Protestant Reformation</a:t>
            </a:r>
          </a:p>
          <a:p>
            <a:r>
              <a:rPr lang="en-US" sz="2000" dirty="0"/>
              <a:t>1562 – </a:t>
            </a:r>
            <a:r>
              <a:rPr lang="en-US" sz="2000" dirty="0" err="1"/>
              <a:t>Ribault</a:t>
            </a:r>
            <a:r>
              <a:rPr lang="en-US" sz="2000" dirty="0"/>
              <a:t> (French Protestant) discovers the St. Johns River (River of Mai) </a:t>
            </a:r>
          </a:p>
          <a:p>
            <a:r>
              <a:rPr lang="en-US" sz="2000" dirty="0"/>
              <a:t>            and Amelia Island (Isle De Mai) </a:t>
            </a:r>
          </a:p>
          <a:p>
            <a:r>
              <a:rPr lang="en-US" sz="2000" dirty="0"/>
              <a:t>1564 – Fort Caroline established along the St. Johns River by French Protestants</a:t>
            </a:r>
          </a:p>
          <a:p>
            <a:r>
              <a:rPr lang="en-US" sz="2000" dirty="0"/>
              <a:t>1565 – St. Augustine established by Pedro Menendez to protect Spain’s claim; </a:t>
            </a:r>
          </a:p>
          <a:p>
            <a:r>
              <a:rPr lang="en-US" sz="2000" dirty="0"/>
              <a:t>            Spain defeats the French - “Matanzas” as in the Matanzas River, means “slaughter”</a:t>
            </a:r>
          </a:p>
          <a:p>
            <a:endParaRPr lang="en-US" sz="2000" dirty="0"/>
          </a:p>
          <a:p>
            <a:endParaRPr lang="en-US" sz="2000" dirty="0"/>
          </a:p>
        </p:txBody>
      </p:sp>
    </p:spTree>
    <p:extLst>
      <p:ext uri="{BB962C8B-B14F-4D97-AF65-F5344CB8AC3E}">
        <p14:creationId xmlns:p14="http://schemas.microsoft.com/office/powerpoint/2010/main" val="2384076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974" y="946922"/>
            <a:ext cx="3046640" cy="1827984"/>
          </a:xfrm>
          <a:prstGeom prst="rect">
            <a:avLst/>
          </a:prstGeom>
        </p:spPr>
      </p:pic>
      <p:sp>
        <p:nvSpPr>
          <p:cNvPr id="4" name="Rectangle 3"/>
          <p:cNvSpPr/>
          <p:nvPr/>
        </p:nvSpPr>
        <p:spPr>
          <a:xfrm>
            <a:off x="1092237" y="2774906"/>
            <a:ext cx="2666114" cy="707886"/>
          </a:xfrm>
          <a:prstGeom prst="rect">
            <a:avLst/>
          </a:prstGeom>
        </p:spPr>
        <p:txBody>
          <a:bodyPr wrap="none">
            <a:spAutoFit/>
          </a:bodyPr>
          <a:lstStyle/>
          <a:p>
            <a:r>
              <a:rPr lang="en-US" sz="4000" dirty="0"/>
              <a:t>ENGLAND</a:t>
            </a:r>
          </a:p>
        </p:txBody>
      </p:sp>
      <p:sp>
        <p:nvSpPr>
          <p:cNvPr id="5" name="TextBox 4"/>
          <p:cNvSpPr txBox="1"/>
          <p:nvPr/>
        </p:nvSpPr>
        <p:spPr>
          <a:xfrm>
            <a:off x="301948" y="3651912"/>
            <a:ext cx="6713697" cy="1938992"/>
          </a:xfrm>
          <a:prstGeom prst="rect">
            <a:avLst/>
          </a:prstGeom>
          <a:noFill/>
        </p:spPr>
        <p:txBody>
          <a:bodyPr wrap="none" rtlCol="0">
            <a:spAutoFit/>
          </a:bodyPr>
          <a:lstStyle/>
          <a:p>
            <a:r>
              <a:rPr lang="en-US" sz="2400" b="1" dirty="0"/>
              <a:t>Though settling well north of Florida, by the</a:t>
            </a:r>
          </a:p>
          <a:p>
            <a:r>
              <a:rPr lang="en-US" sz="2400" b="1" dirty="0"/>
              <a:t>1600s English Puritans became arguably the</a:t>
            </a:r>
          </a:p>
          <a:p>
            <a:r>
              <a:rPr lang="en-US" sz="2400" b="1" dirty="0"/>
              <a:t>most influential of the European arrivals in</a:t>
            </a:r>
          </a:p>
          <a:p>
            <a:r>
              <a:rPr lang="en-US" sz="2400" b="1" dirty="0"/>
              <a:t>the New World.  In fact, they still have an</a:t>
            </a:r>
          </a:p>
          <a:p>
            <a:r>
              <a:rPr lang="en-US" sz="2400" b="1" dirty="0"/>
              <a:t>influence on life in America a big way.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645" y="1314358"/>
            <a:ext cx="4521497" cy="4276546"/>
          </a:xfrm>
          <a:prstGeom prst="rect">
            <a:avLst/>
          </a:prstGeom>
        </p:spPr>
      </p:pic>
    </p:spTree>
    <p:extLst>
      <p:ext uri="{BB962C8B-B14F-4D97-AF65-F5344CB8AC3E}">
        <p14:creationId xmlns:p14="http://schemas.microsoft.com/office/powerpoint/2010/main" val="252471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51" y="185531"/>
            <a:ext cx="6159775" cy="6263253"/>
          </a:xfrm>
          <a:prstGeom prst="rect">
            <a:avLst/>
          </a:prstGeom>
          <a:noFill/>
        </p:spPr>
        <p:txBody>
          <a:bodyPr wrap="square" rtlCol="0">
            <a:spAutoFit/>
          </a:bodyPr>
          <a:lstStyle/>
          <a:p>
            <a:r>
              <a:rPr lang="en-US" sz="2000" b="1" dirty="0"/>
              <a:t>THE FIRST REASON YOU CARE: </a:t>
            </a:r>
          </a:p>
          <a:p>
            <a:r>
              <a:rPr lang="en-US" sz="2000" b="1" dirty="0">
                <a:solidFill>
                  <a:srgbClr val="FFC000"/>
                </a:solidFill>
              </a:rPr>
              <a:t>PURITANS STARTED THE TRADITION OF AMERICANS</a:t>
            </a:r>
          </a:p>
          <a:p>
            <a:r>
              <a:rPr lang="en-US" sz="2000" b="1" dirty="0">
                <a:solidFill>
                  <a:srgbClr val="FFC000"/>
                </a:solidFill>
              </a:rPr>
              <a:t>TAKING A STAND FOR BELIEFS AND AGAINST INJUSTICE.</a:t>
            </a:r>
          </a:p>
          <a:p>
            <a:endParaRPr lang="en-US" sz="1050" b="1" dirty="0">
              <a:solidFill>
                <a:srgbClr val="FFC000"/>
              </a:solidFill>
            </a:endParaRPr>
          </a:p>
          <a:p>
            <a:r>
              <a:rPr lang="en-US" sz="2000" b="1" dirty="0"/>
              <a:t>As literacy increased and Bibles became more accessible, many people started to read the Bible for themselves rather than just trust in church teachings.  This contributed, of course, to the Reformation, but also to the eventual rise of “Puritans.”  Puritans felt the Church of England was tolerating institutional practices that were not grounded in the Bible and sought to either “purify” the church from within, or as was the case with the Pilgrims and those who came to America, separate from it altogether.</a:t>
            </a:r>
          </a:p>
          <a:p>
            <a:endParaRPr lang="en-US" sz="1050" b="1" dirty="0"/>
          </a:p>
          <a:p>
            <a:r>
              <a:rPr lang="en-US" sz="2000" b="1" dirty="0">
                <a:solidFill>
                  <a:srgbClr val="FFC000"/>
                </a:solidFill>
              </a:rPr>
              <a:t>That same willingness to stand up for what one believes and stand against injustice has been a part of the American spirit ever since. (Revolutionary War, Civil Rights Movement, etc.)</a:t>
            </a:r>
          </a:p>
        </p:txBody>
      </p:sp>
      <p:pic>
        <p:nvPicPr>
          <p:cNvPr id="4098" name="Picture 2" descr="Revolutionary War - Timeline, Facts &amp; Battles - HISTORY">
            <a:extLst>
              <a:ext uri="{FF2B5EF4-FFF2-40B4-BE49-F238E27FC236}">
                <a16:creationId xmlns:a16="http://schemas.microsoft.com/office/drawing/2014/main" id="{2BD54869-518E-4B7E-9945-85AFCC630B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381" b="-1217"/>
          <a:stretch/>
        </p:blipFill>
        <p:spPr bwMode="auto">
          <a:xfrm>
            <a:off x="7158659" y="530086"/>
            <a:ext cx="4938090" cy="38563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oices of Civil Rights - Read All Stories">
            <a:extLst>
              <a:ext uri="{FF2B5EF4-FFF2-40B4-BE49-F238E27FC236}">
                <a16:creationId xmlns:a16="http://schemas.microsoft.com/office/drawing/2014/main" id="{90490188-577E-41B0-B7F1-CF1BACAA9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026" y="3874398"/>
            <a:ext cx="4662343" cy="267880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8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323" y="303381"/>
            <a:ext cx="6513443" cy="6340197"/>
          </a:xfrm>
          <a:prstGeom prst="rect">
            <a:avLst/>
          </a:prstGeom>
          <a:noFill/>
        </p:spPr>
        <p:txBody>
          <a:bodyPr wrap="square" rtlCol="0">
            <a:spAutoFit/>
          </a:bodyPr>
          <a:lstStyle/>
          <a:p>
            <a:r>
              <a:rPr lang="en-US" sz="2400" b="1" dirty="0"/>
              <a:t>REASON #2 </a:t>
            </a:r>
          </a:p>
          <a:p>
            <a:r>
              <a:rPr lang="en-US" sz="2400" b="1" dirty="0">
                <a:solidFill>
                  <a:srgbClr val="FFC000"/>
                </a:solidFill>
              </a:rPr>
              <a:t>AMERICANS LIKE TO BE PROSPEROUS.</a:t>
            </a:r>
          </a:p>
          <a:p>
            <a:endParaRPr lang="en-US" sz="1100" b="1" dirty="0"/>
          </a:p>
          <a:p>
            <a:r>
              <a:rPr lang="en-US" sz="2400" b="1" dirty="0"/>
              <a:t>Puritans believed that each individual was directly responsible to God, without the need of a priest or other human mediator.  Though individual expression was limited, great value was placed on each individual as a contributor to society.  The “divine right” of kings started to give way to the rights of the common man and rise of individual liberties.  A man’s work was considered a means to glorify God, so there was great dignity in working hard at whatever vocation one felt called into.</a:t>
            </a:r>
          </a:p>
          <a:p>
            <a:endParaRPr lang="en-US" sz="1100" b="1" dirty="0"/>
          </a:p>
          <a:p>
            <a:r>
              <a:rPr lang="en-US" sz="2400" b="1" dirty="0">
                <a:solidFill>
                  <a:srgbClr val="FFC000"/>
                </a:solidFill>
              </a:rPr>
              <a:t>Hard work led to personal prosperity, and capitalism was born.</a:t>
            </a:r>
          </a:p>
        </p:txBody>
      </p:sp>
      <p:pic>
        <p:nvPicPr>
          <p:cNvPr id="5122" name="Picture 2" descr="What “Capitalism” Is and How It Affects People | Teen Vogue">
            <a:extLst>
              <a:ext uri="{FF2B5EF4-FFF2-40B4-BE49-F238E27FC236}">
                <a16:creationId xmlns:a16="http://schemas.microsoft.com/office/drawing/2014/main" id="{5C7A38CC-AAE1-48B7-A850-A4A6655DA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34" y="258417"/>
            <a:ext cx="4227443" cy="634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454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3D6B78-5F43-46C6-AE19-CFB97FD9E772}"/>
              </a:ext>
            </a:extLst>
          </p:cNvPr>
          <p:cNvSpPr txBox="1"/>
          <p:nvPr/>
        </p:nvSpPr>
        <p:spPr>
          <a:xfrm>
            <a:off x="-1" y="0"/>
            <a:ext cx="7209183" cy="6709529"/>
          </a:xfrm>
          <a:prstGeom prst="rect">
            <a:avLst/>
          </a:prstGeom>
          <a:noFill/>
        </p:spPr>
        <p:txBody>
          <a:bodyPr wrap="square" rtlCol="0">
            <a:spAutoFit/>
          </a:bodyPr>
          <a:lstStyle/>
          <a:p>
            <a:r>
              <a:rPr lang="en-US" sz="2400" b="1" dirty="0"/>
              <a:t>REASON #3 </a:t>
            </a:r>
          </a:p>
          <a:p>
            <a:r>
              <a:rPr lang="en-US" sz="2400" b="1" dirty="0">
                <a:solidFill>
                  <a:srgbClr val="FFC000"/>
                </a:solidFill>
              </a:rPr>
              <a:t>YOU WANT TO BE EDUCATED (EVEN IF YOU DON’T ADMIT IT).</a:t>
            </a:r>
          </a:p>
          <a:p>
            <a:endParaRPr lang="en-US" sz="1100" b="1" dirty="0"/>
          </a:p>
          <a:p>
            <a:r>
              <a:rPr lang="en-US" sz="2400" b="1" dirty="0"/>
              <a:t>Puritans believed that the instruction and training of children was a very important responsibility.  Within 5 years, the Puritans established schools so that all children could learn to read the Bible. In 1636, they established Harvard College with the purpose of training ministers.  While in recent decades, public schools and universities have been the subject of quite a few “separation of church and state” debates, the origins of American education go back to the Puritans.   </a:t>
            </a:r>
          </a:p>
          <a:p>
            <a:endParaRPr lang="en-US" sz="1100" b="1" dirty="0"/>
          </a:p>
          <a:p>
            <a:r>
              <a:rPr lang="en-US" sz="2400" b="1" dirty="0">
                <a:solidFill>
                  <a:srgbClr val="FFC000"/>
                </a:solidFill>
              </a:rPr>
              <a:t>If you attend public school and desire to pursue a college education, then the Puritans have had an influence on you.</a:t>
            </a:r>
          </a:p>
        </p:txBody>
      </p:sp>
      <p:pic>
        <p:nvPicPr>
          <p:cNvPr id="6148" name="Picture 4" descr="114 - Cap/Gown/Tassel Unit - Balfour Grad (GP1)">
            <a:extLst>
              <a:ext uri="{FF2B5EF4-FFF2-40B4-BE49-F238E27FC236}">
                <a16:creationId xmlns:a16="http://schemas.microsoft.com/office/drawing/2014/main" id="{027AACF7-9818-4EF3-B267-FA6735A5B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182" y="1345509"/>
            <a:ext cx="4750491" cy="4750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41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0" y="94351"/>
            <a:ext cx="7818769" cy="7048083"/>
          </a:xfrm>
          <a:prstGeom prst="rect">
            <a:avLst/>
          </a:prstGeom>
          <a:noFill/>
        </p:spPr>
        <p:txBody>
          <a:bodyPr wrap="square" rtlCol="0">
            <a:spAutoFit/>
          </a:bodyPr>
          <a:lstStyle/>
          <a:p>
            <a:r>
              <a:rPr lang="en-US" sz="2800" b="1" dirty="0"/>
              <a:t>REASON #4</a:t>
            </a:r>
          </a:p>
          <a:p>
            <a:r>
              <a:rPr lang="en-US" sz="2800" b="1" dirty="0">
                <a:solidFill>
                  <a:srgbClr val="FFC000"/>
                </a:solidFill>
              </a:rPr>
              <a:t>ELECTIONS ARE OFTEN WON OR LOST BASED ON ISSUES ROOTED IN PURITAN VALUES</a:t>
            </a:r>
          </a:p>
          <a:p>
            <a:endParaRPr lang="en-US" sz="1400" b="1" dirty="0"/>
          </a:p>
          <a:p>
            <a:r>
              <a:rPr lang="en-US" sz="2800" b="1" dirty="0"/>
              <a:t>The emphasis on godly behavior and leadership in Puritan society, together with the idea that every area of life should be lived by the principles taught in the Bible, set a foundation that is still very prevalent in modern American viewpoints.</a:t>
            </a:r>
          </a:p>
          <a:p>
            <a:endParaRPr lang="en-US" sz="2800" b="1" dirty="0">
              <a:solidFill>
                <a:srgbClr val="FFC000"/>
              </a:solidFill>
            </a:endParaRPr>
          </a:p>
          <a:p>
            <a:r>
              <a:rPr lang="en-US" sz="2800" b="1" dirty="0">
                <a:solidFill>
                  <a:srgbClr val="FFC000"/>
                </a:solidFill>
              </a:rPr>
              <a:t>The political divide that exists today in  America partly hinges on how people defend or reject certain traditional moral values and religious teachings.</a:t>
            </a:r>
          </a:p>
          <a:p>
            <a:endParaRPr lang="en-US" sz="2800" b="1" dirty="0"/>
          </a:p>
          <a:p>
            <a:endParaRPr lang="en-US" dirty="0"/>
          </a:p>
        </p:txBody>
      </p:sp>
      <p:pic>
        <p:nvPicPr>
          <p:cNvPr id="7170" name="Picture 2" descr="What Are Your Family's Top 5 Moral Values? - Priceless Parenting">
            <a:extLst>
              <a:ext uri="{FF2B5EF4-FFF2-40B4-BE49-F238E27FC236}">
                <a16:creationId xmlns:a16="http://schemas.microsoft.com/office/drawing/2014/main" id="{70C9CE10-7732-4F8D-8234-E5ADC819C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84" y="304179"/>
            <a:ext cx="3888348" cy="381124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lumn: The Republican Party's California Decline Explained">
            <a:extLst>
              <a:ext uri="{FF2B5EF4-FFF2-40B4-BE49-F238E27FC236}">
                <a16:creationId xmlns:a16="http://schemas.microsoft.com/office/drawing/2014/main" id="{FB571DF5-6AE5-4563-8A97-D3818CA97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84" y="4507946"/>
            <a:ext cx="3915550" cy="204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1791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C582A78263F14DAF3962AD63FE8FA9" ma:contentTypeVersion="2" ma:contentTypeDescription="Create a new document." ma:contentTypeScope="" ma:versionID="e127e09402eb6e14bf25ed7f8c2519ce">
  <xsd:schema xmlns:xsd="http://www.w3.org/2001/XMLSchema" xmlns:xs="http://www.w3.org/2001/XMLSchema" xmlns:p="http://schemas.microsoft.com/office/2006/metadata/properties" xmlns:ns2="e11e8101-5e09-4c29-b3a6-74499bee2dcd" targetNamespace="http://schemas.microsoft.com/office/2006/metadata/properties" ma:root="true" ma:fieldsID="773ad2ba39e7d613092b7c06e89f8808" ns2:_="">
    <xsd:import namespace="e11e8101-5e09-4c29-b3a6-74499bee2dc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e8101-5e09-4c29-b3a6-74499bee2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685E1-DE5F-4B33-ACDE-3725DE05ED23}">
  <ds:schemaRefs>
    <ds:schemaRef ds:uri="http://schemas.microsoft.com/sharepoint/v3/contenttype/forms"/>
  </ds:schemaRefs>
</ds:datastoreItem>
</file>

<file path=customXml/itemProps2.xml><?xml version="1.0" encoding="utf-8"?>
<ds:datastoreItem xmlns:ds="http://schemas.openxmlformats.org/officeDocument/2006/customXml" ds:itemID="{00C593A0-DD30-42C5-BA5D-5F14BDB73F7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e11e8101-5e09-4c29-b3a6-74499bee2dcd"/>
    <ds:schemaRef ds:uri="http://www.w3.org/XML/1998/namespace"/>
    <ds:schemaRef ds:uri="http://purl.org/dc/dcmitype/"/>
  </ds:schemaRefs>
</ds:datastoreItem>
</file>

<file path=customXml/itemProps3.xml><?xml version="1.0" encoding="utf-8"?>
<ds:datastoreItem xmlns:ds="http://schemas.openxmlformats.org/officeDocument/2006/customXml" ds:itemID="{E1F8580C-E8B2-4AA5-97CB-ECC7DF5D3F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1e8101-5e09-4c29-b3a6-74499bee2d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1005</Words>
  <Application>Microsoft Office PowerPoint</Application>
  <PresentationFormat>Widescreen</PresentationFormat>
  <Paragraphs>87</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ALLUSION - a reference to a person, place, event, or other literary work that an author expects will be familiar to readers </vt:lpstr>
      <vt:lpstr>More Allusion Examples-MEMES are Allusions (if you don’t know you don’t get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Reed, Robin M.</dc:creator>
  <cp:lastModifiedBy>Reed, Robin M.</cp:lastModifiedBy>
  <cp:revision>1</cp:revision>
  <dcterms:created xsi:type="dcterms:W3CDTF">2020-08-28T20:40:54Z</dcterms:created>
  <dcterms:modified xsi:type="dcterms:W3CDTF">2020-08-28T20:44:53Z</dcterms:modified>
</cp:coreProperties>
</file>