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Lst>
  <p:notesMasterIdLst>
    <p:notesMasterId r:id="rId58"/>
  </p:notesMasterIdLst>
  <p:sldIdLst>
    <p:sldId id="257" r:id="rId2"/>
    <p:sldId id="259" r:id="rId3"/>
    <p:sldId id="296" r:id="rId4"/>
    <p:sldId id="295" r:id="rId5"/>
    <p:sldId id="260" r:id="rId6"/>
    <p:sldId id="262" r:id="rId7"/>
    <p:sldId id="264" r:id="rId8"/>
    <p:sldId id="269" r:id="rId9"/>
    <p:sldId id="282" r:id="rId10"/>
    <p:sldId id="283" r:id="rId11"/>
    <p:sldId id="285" r:id="rId12"/>
    <p:sldId id="268" r:id="rId13"/>
    <p:sldId id="286" r:id="rId14"/>
    <p:sldId id="287" r:id="rId15"/>
    <p:sldId id="270" r:id="rId16"/>
    <p:sldId id="273" r:id="rId17"/>
    <p:sldId id="288" r:id="rId18"/>
    <p:sldId id="267" r:id="rId19"/>
    <p:sldId id="304" r:id="rId20"/>
    <p:sldId id="305" r:id="rId21"/>
    <p:sldId id="308" r:id="rId22"/>
    <p:sldId id="307" r:id="rId23"/>
    <p:sldId id="306" r:id="rId24"/>
    <p:sldId id="309" r:id="rId25"/>
    <p:sldId id="310" r:id="rId26"/>
    <p:sldId id="340" r:id="rId27"/>
    <p:sldId id="297" r:id="rId28"/>
    <p:sldId id="298" r:id="rId29"/>
    <p:sldId id="299" r:id="rId30"/>
    <p:sldId id="300" r:id="rId31"/>
    <p:sldId id="302" r:id="rId32"/>
    <p:sldId id="303" r:id="rId33"/>
    <p:sldId id="312" r:id="rId34"/>
    <p:sldId id="313" r:id="rId35"/>
    <p:sldId id="314" r:id="rId36"/>
    <p:sldId id="315" r:id="rId37"/>
    <p:sldId id="316" r:id="rId38"/>
    <p:sldId id="317" r:id="rId39"/>
    <p:sldId id="318" r:id="rId40"/>
    <p:sldId id="319" r:id="rId41"/>
    <p:sldId id="321" r:id="rId42"/>
    <p:sldId id="323" r:id="rId43"/>
    <p:sldId id="324" r:id="rId44"/>
    <p:sldId id="325" r:id="rId45"/>
    <p:sldId id="326" r:id="rId46"/>
    <p:sldId id="327" r:id="rId47"/>
    <p:sldId id="329" r:id="rId48"/>
    <p:sldId id="328" r:id="rId49"/>
    <p:sldId id="331" r:id="rId50"/>
    <p:sldId id="332" r:id="rId51"/>
    <p:sldId id="333" r:id="rId52"/>
    <p:sldId id="334" r:id="rId53"/>
    <p:sldId id="335" r:id="rId54"/>
    <p:sldId id="336" r:id="rId55"/>
    <p:sldId id="338" r:id="rId56"/>
    <p:sldId id="339"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Credit" id="{8DC9342F-402F-44F4-8D5E-EBB6481F6DBA}">
          <p14:sldIdLst>
            <p14:sldId id="257"/>
            <p14:sldId id="259"/>
            <p14:sldId id="296"/>
            <p14:sldId id="295"/>
            <p14:sldId id="260"/>
            <p14:sldId id="262"/>
            <p14:sldId id="264"/>
            <p14:sldId id="269"/>
            <p14:sldId id="282"/>
            <p14:sldId id="283"/>
            <p14:sldId id="285"/>
            <p14:sldId id="268"/>
            <p14:sldId id="286"/>
            <p14:sldId id="287"/>
            <p14:sldId id="270"/>
            <p14:sldId id="273"/>
            <p14:sldId id="288"/>
            <p14:sldId id="267"/>
          </p14:sldIdLst>
        </p14:section>
        <p14:section name="Find a Career" id="{EF59FD15-A1DA-4BAA-B1F1-61D7CEFF0213}">
          <p14:sldIdLst>
            <p14:sldId id="304"/>
            <p14:sldId id="305"/>
            <p14:sldId id="308"/>
            <p14:sldId id="307"/>
            <p14:sldId id="306"/>
            <p14:sldId id="309"/>
            <p14:sldId id="310"/>
            <p14:sldId id="340"/>
          </p14:sldIdLst>
        </p14:section>
        <p14:section name="Finding a home" id="{62BE31BB-CA18-413A-8A00-559E975CC687}">
          <p14:sldIdLst>
            <p14:sldId id="297"/>
            <p14:sldId id="298"/>
            <p14:sldId id="299"/>
            <p14:sldId id="300"/>
            <p14:sldId id="302"/>
            <p14:sldId id="303"/>
          </p14:sldIdLst>
        </p14:section>
        <p14:section name="utilities and neccessities" id="{1D8E7669-55AD-43CC-BDEF-519A43EF95FD}">
          <p14:sldIdLst>
            <p14:sldId id="312"/>
            <p14:sldId id="313"/>
            <p14:sldId id="314"/>
            <p14:sldId id="315"/>
            <p14:sldId id="316"/>
          </p14:sldIdLst>
        </p14:section>
        <p14:section name="Groceries" id="{28927800-2E70-4B36-BAEA-EDC7B0FE5B82}">
          <p14:sldIdLst>
            <p14:sldId id="317"/>
            <p14:sldId id="318"/>
            <p14:sldId id="319"/>
            <p14:sldId id="321"/>
            <p14:sldId id="323"/>
          </p14:sldIdLst>
        </p14:section>
        <p14:section name="Transportation" id="{B10BF1A9-FE0C-496D-9562-F819A526EA8A}">
          <p14:sldIdLst>
            <p14:sldId id="324"/>
            <p14:sldId id="325"/>
            <p14:sldId id="326"/>
            <p14:sldId id="327"/>
            <p14:sldId id="329"/>
            <p14:sldId id="328"/>
          </p14:sldIdLst>
        </p14:section>
        <p14:section name="Insurance" id="{7228D09A-A9EA-45DE-BA3F-D4D12E05A8C9}">
          <p14:sldIdLst>
            <p14:sldId id="331"/>
            <p14:sldId id="332"/>
            <p14:sldId id="333"/>
            <p14:sldId id="334"/>
            <p14:sldId id="335"/>
            <p14:sldId id="336"/>
            <p14:sldId id="338"/>
            <p14:sldId id="3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varScale="1">
        <p:scale>
          <a:sx n="67" d="100"/>
          <a:sy n="67" d="100"/>
        </p:scale>
        <p:origin x="82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8124C-32DF-4105-B63E-D75002F88B03}" type="datetimeFigureOut">
              <a:rPr lang="en-US" smtClean="0"/>
              <a:t>05/18/2021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2E697-C986-4B97-8590-7B1D93F8325A}" type="slidenum">
              <a:rPr lang="en-US" smtClean="0"/>
              <a:t>‹#›</a:t>
            </a:fld>
            <a:endParaRPr lang="en-US"/>
          </a:p>
        </p:txBody>
      </p:sp>
    </p:spTree>
    <p:extLst>
      <p:ext uri="{BB962C8B-B14F-4D97-AF65-F5344CB8AC3E}">
        <p14:creationId xmlns:p14="http://schemas.microsoft.com/office/powerpoint/2010/main" val="332466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1</a:t>
            </a:r>
            <a:r>
              <a:rPr lang="en-US" baseline="30000" dirty="0"/>
              <a:t>st</a:t>
            </a:r>
            <a:r>
              <a:rPr lang="en-US" dirty="0"/>
              <a:t> here</a:t>
            </a:r>
          </a:p>
        </p:txBody>
      </p:sp>
      <p:sp>
        <p:nvSpPr>
          <p:cNvPr id="4" name="Slide Number Placeholder 3"/>
          <p:cNvSpPr>
            <a:spLocks noGrp="1"/>
          </p:cNvSpPr>
          <p:nvPr>
            <p:ph type="sldNum" sz="quarter" idx="5"/>
          </p:nvPr>
        </p:nvSpPr>
        <p:spPr/>
        <p:txBody>
          <a:bodyPr/>
          <a:lstStyle/>
          <a:p>
            <a:fld id="{BC42E697-C986-4B97-8590-7B1D93F8325A}" type="slidenum">
              <a:rPr lang="en-US" smtClean="0"/>
              <a:t>9</a:t>
            </a:fld>
            <a:endParaRPr lang="en-US"/>
          </a:p>
        </p:txBody>
      </p:sp>
    </p:spTree>
    <p:extLst>
      <p:ext uri="{BB962C8B-B14F-4D97-AF65-F5344CB8AC3E}">
        <p14:creationId xmlns:p14="http://schemas.microsoft.com/office/powerpoint/2010/main" val="3374567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76A1C38F-D36A-49FE-99D8-BE59C9386B81}" type="datetimeFigureOut">
              <a:rPr lang="en-US" smtClean="0"/>
              <a:t>05/18/2021</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88A57C9B-4228-4DED-8BC9-6C4EFFE5DBC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57465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408599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328557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7917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3106028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164241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237773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3270333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94490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404279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79694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196398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357003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114191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363140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717222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1C38F-D36A-49FE-99D8-BE59C9386B81}" type="datetimeFigureOut">
              <a:rPr lang="en-US" smtClean="0"/>
              <a:t>05/18/2021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A57C9B-4228-4DED-8BC9-6C4EFFE5DBC5}" type="slidenum">
              <a:rPr lang="en-US" smtClean="0"/>
              <a:t>‹#›</a:t>
            </a:fld>
            <a:endParaRPr lang="en-US" dirty="0"/>
          </a:p>
        </p:txBody>
      </p:sp>
    </p:spTree>
    <p:extLst>
      <p:ext uri="{BB962C8B-B14F-4D97-AF65-F5344CB8AC3E}">
        <p14:creationId xmlns:p14="http://schemas.microsoft.com/office/powerpoint/2010/main" val="80326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76A1C38F-D36A-49FE-99D8-BE59C9386B81}" type="datetimeFigureOut">
              <a:rPr lang="en-US" smtClean="0"/>
              <a:t>05/18/2021</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88A57C9B-4228-4DED-8BC9-6C4EFFE5DBC5}" type="slidenum">
              <a:rPr lang="en-US" smtClean="0"/>
              <a:t>‹#›</a:t>
            </a:fld>
            <a:endParaRPr lang="en-US" dirty="0"/>
          </a:p>
        </p:txBody>
      </p:sp>
    </p:spTree>
    <p:extLst>
      <p:ext uri="{BB962C8B-B14F-4D97-AF65-F5344CB8AC3E}">
        <p14:creationId xmlns:p14="http://schemas.microsoft.com/office/powerpoint/2010/main" val="174036861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experian.com/" TargetMode="External"/><Relationship Id="rId2" Type="http://schemas.openxmlformats.org/officeDocument/2006/relationships/hyperlink" Target="http://www.equifax.com/home/" TargetMode="External"/><Relationship Id="rId1" Type="http://schemas.openxmlformats.org/officeDocument/2006/relationships/slideLayout" Target="../slideLayouts/slideLayout7.xml"/><Relationship Id="rId4" Type="http://schemas.openxmlformats.org/officeDocument/2006/relationships/hyperlink" Target="http://www.transunion.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7/06/relationships/model3d" Target="../media/model3d1.glb"/><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11353800" cy="5262979"/>
          </a:xfrm>
          <a:prstGeom prst="rect">
            <a:avLst/>
          </a:prstGeom>
        </p:spPr>
        <p:txBody>
          <a:bodyPr wrap="square">
            <a:spAutoFit/>
          </a:bodyPr>
          <a:lstStyle/>
          <a:p>
            <a:pPr algn="ctr">
              <a:spcBef>
                <a:spcPct val="50000"/>
              </a:spcBef>
              <a:defRPr/>
            </a:pPr>
            <a:r>
              <a:rPr lang="en-US" sz="48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A High School Student’s </a:t>
            </a:r>
          </a:p>
          <a:p>
            <a:pPr algn="ctr">
              <a:spcBef>
                <a:spcPct val="50000"/>
              </a:spcBef>
              <a:defRPr/>
            </a:pPr>
            <a:r>
              <a:rPr lang="en-US" sz="48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Guide to (limited) </a:t>
            </a:r>
          </a:p>
          <a:p>
            <a:pPr algn="ctr">
              <a:spcBef>
                <a:spcPct val="50000"/>
              </a:spcBef>
              <a:defRPr/>
            </a:pPr>
            <a:r>
              <a:rPr lang="en-US" sz="48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Financial Literacy</a:t>
            </a:r>
          </a:p>
          <a:p>
            <a:pPr algn="ctr">
              <a:spcBef>
                <a:spcPct val="50000"/>
              </a:spcBef>
              <a:defRPr/>
            </a:pPr>
            <a:r>
              <a:rPr lang="en-US" sz="4800" b="1" dirty="0">
                <a:effectLst>
                  <a:outerShdw blurRad="38100" dist="38100" dir="2700000" algn="tl">
                    <a:srgbClr val="000000">
                      <a:alpha val="43137"/>
                    </a:srgbClr>
                  </a:outerShdw>
                </a:effectLst>
                <a:latin typeface="Vani" panose="020B0502040204020203" pitchFamily="34" charset="0"/>
                <a:cs typeface="Vani" panose="020B0502040204020203" pitchFamily="34" charset="0"/>
              </a:rPr>
              <a:t>BUDGETING FOR SUCCESS</a:t>
            </a:r>
          </a:p>
          <a:p>
            <a:pPr algn="ctr">
              <a:spcBef>
                <a:spcPct val="50000"/>
              </a:spcBef>
              <a:defRPr/>
            </a:pPr>
            <a:endParaRPr lang="en-US" sz="48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44026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409003" y="109134"/>
            <a:ext cx="3047999" cy="22492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3200" dirty="0">
              <a:solidFill>
                <a:srgbClr val="002060"/>
              </a:solidFill>
              <a:effectLst>
                <a:outerShdw blurRad="38100" dist="38100" dir="2700000" algn="tl">
                  <a:srgbClr val="C0C0C0"/>
                </a:outerShdw>
              </a:effectLst>
              <a:latin typeface="Vani" panose="020B0502040204020203" pitchFamily="34" charset="0"/>
              <a:cs typeface="Vani" panose="020B0502040204020203" pitchFamily="34" charset="0"/>
            </a:endParaRPr>
          </a:p>
          <a:p>
            <a:pPr>
              <a:defRPr/>
            </a:pPr>
            <a:r>
              <a:rPr lang="en-US" sz="3600" dirty="0">
                <a:solidFill>
                  <a:srgbClr val="002060"/>
                </a:solidFill>
                <a:effectLst>
                  <a:outerShdw blurRad="38100" dist="38100" dir="2700000" algn="tl">
                    <a:srgbClr val="C0C0C0"/>
                  </a:outerShdw>
                </a:effectLst>
                <a:latin typeface="Vani" panose="020B0502040204020203" pitchFamily="34" charset="0"/>
                <a:cs typeface="Vani" panose="020B0502040204020203" pitchFamily="34" charset="0"/>
              </a:rPr>
              <a:t>“Bad” </a:t>
            </a:r>
          </a:p>
          <a:p>
            <a:pPr>
              <a:defRPr/>
            </a:pPr>
            <a:r>
              <a:rPr lang="en-US" sz="3600" dirty="0">
                <a:solidFill>
                  <a:srgbClr val="002060"/>
                </a:solidFill>
                <a:effectLst>
                  <a:outerShdw blurRad="38100" dist="38100" dir="2700000" algn="tl">
                    <a:srgbClr val="C0C0C0"/>
                  </a:outerShdw>
                </a:effectLst>
                <a:latin typeface="Vani" panose="020B0502040204020203" pitchFamily="34" charset="0"/>
                <a:cs typeface="Vani" panose="020B0502040204020203" pitchFamily="34" charset="0"/>
              </a:rPr>
              <a:t>or </a:t>
            </a:r>
          </a:p>
          <a:p>
            <a:pPr>
              <a:defRPr/>
            </a:pPr>
            <a:r>
              <a:rPr lang="en-US" sz="3600" dirty="0">
                <a:solidFill>
                  <a:srgbClr val="002060"/>
                </a:solidFill>
                <a:effectLst>
                  <a:outerShdw blurRad="38100" dist="38100" dir="2700000" algn="tl">
                    <a:srgbClr val="C0C0C0"/>
                  </a:outerShdw>
                </a:effectLst>
                <a:latin typeface="Vani" panose="020B0502040204020203" pitchFamily="34" charset="0"/>
                <a:cs typeface="Vani" panose="020B0502040204020203" pitchFamily="34" charset="0"/>
              </a:rPr>
              <a:t>NSF Check</a:t>
            </a:r>
          </a:p>
        </p:txBody>
      </p:sp>
      <p:sp>
        <p:nvSpPr>
          <p:cNvPr id="4" name="Rectangle 3"/>
          <p:cNvSpPr txBox="1">
            <a:spLocks noChangeArrowheads="1"/>
          </p:cNvSpPr>
          <p:nvPr/>
        </p:nvSpPr>
        <p:spPr>
          <a:xfrm>
            <a:off x="4343400" y="772734"/>
            <a:ext cx="6182382" cy="15856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latin typeface="Vani" panose="020B0502040204020203" pitchFamily="34" charset="0"/>
                <a:cs typeface="Vani" panose="020B0502040204020203" pitchFamily="34" charset="0"/>
              </a:rPr>
              <a:t>A check or transaction you write/make when there isn’t enough money in your checking account to cover it.</a:t>
            </a:r>
          </a:p>
        </p:txBody>
      </p:sp>
      <p:sp>
        <p:nvSpPr>
          <p:cNvPr id="5" name="Text Box 9"/>
          <p:cNvSpPr txBox="1">
            <a:spLocks noChangeArrowheads="1"/>
          </p:cNvSpPr>
          <p:nvPr/>
        </p:nvSpPr>
        <p:spPr bwMode="auto">
          <a:xfrm>
            <a:off x="5181600" y="2921646"/>
            <a:ext cx="6019800" cy="2123658"/>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q"/>
            </a:pPr>
            <a:r>
              <a:rPr lang="en-US" sz="2200" dirty="0">
                <a:solidFill>
                  <a:schemeClr val="tx2"/>
                </a:solidFill>
                <a:latin typeface="Vani" panose="020B0502040204020203" pitchFamily="34" charset="0"/>
                <a:cs typeface="Vani" panose="020B0502040204020203" pitchFamily="34" charset="0"/>
              </a:rPr>
              <a:t>Bad check fees</a:t>
            </a:r>
          </a:p>
          <a:p>
            <a:pPr marL="342900" indent="-342900">
              <a:buFont typeface="Wingdings" panose="05000000000000000000" pitchFamily="2" charset="2"/>
              <a:buChar char="q"/>
            </a:pPr>
            <a:r>
              <a:rPr lang="en-US" sz="2200" dirty="0">
                <a:solidFill>
                  <a:schemeClr val="tx2"/>
                </a:solidFill>
                <a:latin typeface="Vani" panose="020B0502040204020203" pitchFamily="34" charset="0"/>
                <a:cs typeface="Vani" panose="020B0502040204020203" pitchFamily="34" charset="0"/>
              </a:rPr>
              <a:t>Negative activity reported </a:t>
            </a:r>
          </a:p>
          <a:p>
            <a:pPr marL="342900" indent="-342900">
              <a:buFont typeface="Wingdings" panose="05000000000000000000" pitchFamily="2" charset="2"/>
              <a:buChar char="q"/>
            </a:pPr>
            <a:r>
              <a:rPr lang="en-US" sz="2200" dirty="0">
                <a:solidFill>
                  <a:schemeClr val="tx2"/>
                </a:solidFill>
                <a:latin typeface="Vani" panose="020B0502040204020203" pitchFamily="34" charset="0"/>
                <a:cs typeface="Vani" panose="020B0502040204020203" pitchFamily="34" charset="0"/>
              </a:rPr>
              <a:t>Bank closes your account</a:t>
            </a:r>
          </a:p>
          <a:p>
            <a:pPr marL="342900" indent="-342900">
              <a:buFont typeface="Wingdings" panose="05000000000000000000" pitchFamily="2" charset="2"/>
              <a:buChar char="q"/>
            </a:pPr>
            <a:r>
              <a:rPr lang="en-US" sz="2200" dirty="0">
                <a:solidFill>
                  <a:schemeClr val="tx2"/>
                </a:solidFill>
                <a:latin typeface="Vani" panose="020B0502040204020203" pitchFamily="34" charset="0"/>
                <a:cs typeface="Vani" panose="020B0502040204020203" pitchFamily="34" charset="0"/>
              </a:rPr>
              <a:t>Civil and/or criminal   prosecution</a:t>
            </a:r>
          </a:p>
          <a:p>
            <a:pPr marL="342900" indent="-342900">
              <a:buFont typeface="Wingdings" panose="05000000000000000000" pitchFamily="2" charset="2"/>
              <a:buChar char="q"/>
            </a:pPr>
            <a:r>
              <a:rPr lang="en-US" sz="2200" dirty="0">
                <a:solidFill>
                  <a:schemeClr val="tx2"/>
                </a:solidFill>
                <a:latin typeface="Vani" panose="020B0502040204020203" pitchFamily="34" charset="0"/>
                <a:cs typeface="Vani" panose="020B0502040204020203" pitchFamily="34" charset="0"/>
              </a:rPr>
              <a:t>Merchants may not accept your checks</a:t>
            </a:r>
          </a:p>
          <a:p>
            <a:pPr marL="342900" indent="-342900">
              <a:buFont typeface="Wingdings" panose="05000000000000000000" pitchFamily="2" charset="2"/>
              <a:buChar char="q"/>
            </a:pPr>
            <a:r>
              <a:rPr lang="en-US" sz="2200" dirty="0">
                <a:solidFill>
                  <a:schemeClr val="tx2"/>
                </a:solidFill>
                <a:latin typeface="Vani" panose="020B0502040204020203" pitchFamily="34" charset="0"/>
                <a:cs typeface="Vani" panose="020B0502040204020203" pitchFamily="34" charset="0"/>
              </a:rPr>
              <a:t>Your credit may be impacted</a:t>
            </a:r>
            <a:endParaRPr lang="en-US" sz="2200" dirty="0">
              <a:latin typeface="Vani" panose="020B0502040204020203" pitchFamily="34" charset="0"/>
              <a:cs typeface="Vani" panose="020B0502040204020203" pitchFamily="34" charset="0"/>
            </a:endParaRPr>
          </a:p>
        </p:txBody>
      </p:sp>
      <p:pic>
        <p:nvPicPr>
          <p:cNvPr id="6" name="Picture 8" descr="nsf"/>
          <p:cNvPicPr>
            <a:picLocks noChangeAspect="1" noChangeArrowheads="1"/>
          </p:cNvPicPr>
          <p:nvPr/>
        </p:nvPicPr>
        <p:blipFill>
          <a:blip r:embed="rId2" cstate="print"/>
          <a:srcRect/>
          <a:stretch>
            <a:fillRect/>
          </a:stretch>
        </p:blipFill>
        <p:spPr bwMode="auto">
          <a:xfrm>
            <a:off x="1183713" y="2942762"/>
            <a:ext cx="3423774" cy="2249243"/>
          </a:xfrm>
          <a:prstGeom prst="rect">
            <a:avLst/>
          </a:prstGeom>
          <a:noFill/>
          <a:ln w="76200" cmpd="tri">
            <a:solidFill>
              <a:srgbClr val="C0C0C0"/>
            </a:solidFill>
            <a:miter lim="800000"/>
            <a:headEnd/>
            <a:tailEnd/>
          </a:ln>
        </p:spPr>
      </p:pic>
    </p:spTree>
    <p:extLst>
      <p:ext uri="{BB962C8B-B14F-4D97-AF65-F5344CB8AC3E}">
        <p14:creationId xmlns:p14="http://schemas.microsoft.com/office/powerpoint/2010/main" val="1032715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33400" y="533400"/>
            <a:ext cx="11049000" cy="48768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80000"/>
              </a:lnSpc>
              <a:buFontTx/>
              <a:buNone/>
            </a:pPr>
            <a:r>
              <a:rPr lang="en-US" sz="40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FEES</a:t>
            </a:r>
          </a:p>
          <a:p>
            <a:pPr algn="ctr">
              <a:lnSpc>
                <a:spcPct val="80000"/>
              </a:lnSpc>
              <a:buFontTx/>
              <a:buNone/>
            </a:pPr>
            <a:endParaRPr lang="en-US" sz="40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endParaRPr>
          </a:p>
          <a:p>
            <a:pPr>
              <a:lnSpc>
                <a:spcPct val="80000"/>
              </a:lnSpc>
              <a:buFontTx/>
              <a:buNone/>
            </a:pPr>
            <a:r>
              <a:rPr lang="en-US" dirty="0">
                <a:solidFill>
                  <a:srgbClr val="002060"/>
                </a:solidFill>
                <a:latin typeface="Vani" panose="020B0502040204020203" pitchFamily="34" charset="0"/>
                <a:cs typeface="Vani" panose="020B0502040204020203" pitchFamily="34" charset="0"/>
              </a:rPr>
              <a:t>Banks deduct fees from your account for:</a:t>
            </a:r>
          </a:p>
          <a:p>
            <a:pPr>
              <a:lnSpc>
                <a:spcPct val="80000"/>
              </a:lnSpc>
            </a:pPr>
            <a:endParaRPr lang="en-US" dirty="0">
              <a:solidFill>
                <a:srgbClr val="002060"/>
              </a:solidFill>
              <a:latin typeface="Vani" panose="020B0502040204020203" pitchFamily="34" charset="0"/>
              <a:cs typeface="Vani" panose="020B0502040204020203" pitchFamily="34" charset="0"/>
            </a:endParaRPr>
          </a:p>
          <a:p>
            <a:pPr>
              <a:lnSpc>
                <a:spcPct val="80000"/>
              </a:lnSpc>
              <a:buFont typeface="Wingdings" panose="05000000000000000000" pitchFamily="2" charset="2"/>
              <a:buChar char="q"/>
            </a:pPr>
            <a:r>
              <a:rPr lang="en-US" dirty="0">
                <a:solidFill>
                  <a:srgbClr val="002060"/>
                </a:solidFill>
                <a:latin typeface="Vani" panose="020B0502040204020203" pitchFamily="34" charset="0"/>
                <a:cs typeface="Vani" panose="020B0502040204020203" pitchFamily="34" charset="0"/>
              </a:rPr>
              <a:t>Monthly service fee </a:t>
            </a:r>
            <a:r>
              <a:rPr lang="en-US" sz="2400" dirty="0">
                <a:solidFill>
                  <a:srgbClr val="002060"/>
                </a:solidFill>
                <a:latin typeface="Vani" panose="020B0502040204020203" pitchFamily="34" charset="0"/>
                <a:cs typeface="Vani" panose="020B0502040204020203" pitchFamily="34" charset="0"/>
              </a:rPr>
              <a:t>(many offer free student checking)</a:t>
            </a:r>
          </a:p>
          <a:p>
            <a:pPr>
              <a:lnSpc>
                <a:spcPct val="80000"/>
              </a:lnSpc>
              <a:buFont typeface="Wingdings" panose="05000000000000000000" pitchFamily="2" charset="2"/>
              <a:buChar char="q"/>
            </a:pPr>
            <a:endParaRPr lang="en-US" sz="2400" dirty="0">
              <a:solidFill>
                <a:srgbClr val="002060"/>
              </a:solidFill>
              <a:latin typeface="Vani" panose="020B0502040204020203" pitchFamily="34" charset="0"/>
              <a:cs typeface="Vani" panose="020B0502040204020203" pitchFamily="34" charset="0"/>
            </a:endParaRPr>
          </a:p>
          <a:p>
            <a:pPr>
              <a:lnSpc>
                <a:spcPct val="80000"/>
              </a:lnSpc>
              <a:buFont typeface="Wingdings" panose="05000000000000000000" pitchFamily="2" charset="2"/>
              <a:buChar char="q"/>
            </a:pPr>
            <a:r>
              <a:rPr lang="en-US" dirty="0">
                <a:solidFill>
                  <a:srgbClr val="002060"/>
                </a:solidFill>
                <a:latin typeface="Vani" panose="020B0502040204020203" pitchFamily="34" charset="0"/>
                <a:cs typeface="Vani" panose="020B0502040204020203" pitchFamily="34" charset="0"/>
              </a:rPr>
              <a:t>Minimum balance fee</a:t>
            </a:r>
          </a:p>
          <a:p>
            <a:pPr>
              <a:lnSpc>
                <a:spcPct val="80000"/>
              </a:lnSpc>
              <a:buFont typeface="Wingdings" panose="05000000000000000000" pitchFamily="2" charset="2"/>
              <a:buChar char="q"/>
            </a:pPr>
            <a:endParaRPr lang="en-US" dirty="0">
              <a:solidFill>
                <a:srgbClr val="002060"/>
              </a:solidFill>
              <a:latin typeface="Vani" panose="020B0502040204020203" pitchFamily="34" charset="0"/>
              <a:cs typeface="Vani" panose="020B0502040204020203" pitchFamily="34" charset="0"/>
            </a:endParaRPr>
          </a:p>
          <a:p>
            <a:pPr>
              <a:lnSpc>
                <a:spcPct val="80000"/>
              </a:lnSpc>
              <a:buFont typeface="Wingdings" panose="05000000000000000000" pitchFamily="2" charset="2"/>
              <a:buChar char="q"/>
            </a:pPr>
            <a:r>
              <a:rPr lang="en-US" dirty="0">
                <a:solidFill>
                  <a:srgbClr val="002060"/>
                </a:solidFill>
                <a:latin typeface="Vani" panose="020B0502040204020203" pitchFamily="34" charset="0"/>
                <a:cs typeface="Vani" panose="020B0502040204020203" pitchFamily="34" charset="0"/>
              </a:rPr>
              <a:t>Automated Teller Machine (ATM) user fee</a:t>
            </a:r>
          </a:p>
          <a:p>
            <a:pPr>
              <a:lnSpc>
                <a:spcPct val="80000"/>
              </a:lnSpc>
              <a:buFont typeface="Wingdings" panose="05000000000000000000" pitchFamily="2" charset="2"/>
              <a:buChar char="q"/>
            </a:pPr>
            <a:endParaRPr lang="en-US" dirty="0">
              <a:solidFill>
                <a:srgbClr val="002060"/>
              </a:solidFill>
              <a:latin typeface="Vani" panose="020B0502040204020203" pitchFamily="34" charset="0"/>
              <a:cs typeface="Vani" panose="020B0502040204020203" pitchFamily="34" charset="0"/>
            </a:endParaRPr>
          </a:p>
          <a:p>
            <a:pPr>
              <a:lnSpc>
                <a:spcPct val="80000"/>
              </a:lnSpc>
              <a:buFont typeface="Wingdings" panose="05000000000000000000" pitchFamily="2" charset="2"/>
              <a:buChar char="q"/>
            </a:pPr>
            <a:r>
              <a:rPr lang="en-US" dirty="0">
                <a:solidFill>
                  <a:srgbClr val="002060"/>
                </a:solidFill>
                <a:latin typeface="Vani" panose="020B0502040204020203" pitchFamily="34" charset="0"/>
                <a:cs typeface="Vani" panose="020B0502040204020203" pitchFamily="34" charset="0"/>
              </a:rPr>
              <a:t>Overdraft fee</a:t>
            </a:r>
          </a:p>
          <a:p>
            <a:pPr>
              <a:lnSpc>
                <a:spcPct val="80000"/>
              </a:lnSpc>
              <a:buFont typeface="Wingdings" panose="05000000000000000000" pitchFamily="2" charset="2"/>
              <a:buChar char="q"/>
            </a:pPr>
            <a:endParaRPr lang="en-US" dirty="0">
              <a:solidFill>
                <a:srgbClr val="002060"/>
              </a:solidFill>
              <a:latin typeface="Vani" panose="020B0502040204020203" pitchFamily="34" charset="0"/>
              <a:cs typeface="Vani" panose="020B0502040204020203" pitchFamily="34" charset="0"/>
            </a:endParaRPr>
          </a:p>
          <a:p>
            <a:pPr>
              <a:lnSpc>
                <a:spcPct val="80000"/>
              </a:lnSpc>
              <a:buFont typeface="Wingdings" panose="05000000000000000000" pitchFamily="2" charset="2"/>
              <a:buChar char="q"/>
            </a:pPr>
            <a:r>
              <a:rPr lang="en-US" dirty="0">
                <a:solidFill>
                  <a:srgbClr val="002060"/>
                </a:solidFill>
                <a:latin typeface="Vani" panose="020B0502040204020203" pitchFamily="34" charset="0"/>
                <a:cs typeface="Vani" panose="020B0502040204020203" pitchFamily="34" charset="0"/>
              </a:rPr>
              <a:t>Stop-payment fee</a:t>
            </a:r>
          </a:p>
          <a:p>
            <a:pPr>
              <a:lnSpc>
                <a:spcPct val="80000"/>
              </a:lnSpc>
              <a:buFontTx/>
              <a:buNone/>
            </a:pPr>
            <a:endParaRPr lang="en-US" dirty="0"/>
          </a:p>
        </p:txBody>
      </p:sp>
    </p:spTree>
    <p:extLst>
      <p:ext uri="{BB962C8B-B14F-4D97-AF65-F5344CB8AC3E}">
        <p14:creationId xmlns:p14="http://schemas.microsoft.com/office/powerpoint/2010/main" val="258813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666999" y="156053"/>
            <a:ext cx="5486401" cy="1054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Credit</a:t>
            </a:r>
          </a:p>
        </p:txBody>
      </p:sp>
      <p:sp>
        <p:nvSpPr>
          <p:cNvPr id="4" name="Rectangle 3"/>
          <p:cNvSpPr txBox="1">
            <a:spLocks noChangeArrowheads="1"/>
          </p:cNvSpPr>
          <p:nvPr/>
        </p:nvSpPr>
        <p:spPr>
          <a:xfrm>
            <a:off x="543154" y="838200"/>
            <a:ext cx="10696805" cy="1905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002060"/>
                </a:solidFill>
                <a:latin typeface="Vani" panose="020B0502040204020203" pitchFamily="34" charset="0"/>
                <a:cs typeface="Vani" panose="020B0502040204020203" pitchFamily="34" charset="0"/>
              </a:rPr>
              <a:t>Credit is money you borrow to pay for things.</a:t>
            </a:r>
          </a:p>
          <a:p>
            <a:r>
              <a:rPr lang="en-US" sz="2400" dirty="0">
                <a:solidFill>
                  <a:srgbClr val="002060"/>
                </a:solidFill>
                <a:latin typeface="Vani" panose="020B0502040204020203" pitchFamily="34" charset="0"/>
                <a:cs typeface="Vani" panose="020B0502040204020203" pitchFamily="34" charset="0"/>
              </a:rPr>
              <a:t>“Good” credit - making payments on time.</a:t>
            </a:r>
          </a:p>
          <a:p>
            <a:r>
              <a:rPr lang="en-US" sz="2400" dirty="0">
                <a:solidFill>
                  <a:srgbClr val="002060"/>
                </a:solidFill>
                <a:latin typeface="Vani" panose="020B0502040204020203" pitchFamily="34" charset="0"/>
                <a:cs typeface="Vani" panose="020B0502040204020203" pitchFamily="34" charset="0"/>
              </a:rPr>
              <a:t>“Bad” credit - harder to borrow in the future.</a:t>
            </a:r>
          </a:p>
        </p:txBody>
      </p:sp>
      <p:pic>
        <p:nvPicPr>
          <p:cNvPr id="8" name="Picture 2" descr="Sticky Notepad Clipart">
            <a:extLst>
              <a:ext uri="{FF2B5EF4-FFF2-40B4-BE49-F238E27FC236}">
                <a16:creationId xmlns:a16="http://schemas.microsoft.com/office/drawing/2014/main" id="{3F9DBF9A-B385-4444-9951-22BC9A1B20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57909">
            <a:off x="1066800" y="2386352"/>
            <a:ext cx="6349335" cy="33180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905000" y="2551035"/>
            <a:ext cx="5257800" cy="3345522"/>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Font typeface="Arial" pitchFamily="34" charset="0"/>
              <a:buChar char="•"/>
            </a:pPr>
            <a:endParaRPr lang="en-US" dirty="0">
              <a:solidFill>
                <a:srgbClr val="996633"/>
              </a:solidFill>
              <a:latin typeface="Tahoma" pitchFamily="34" charset="0"/>
              <a:ea typeface="Tahoma" pitchFamily="34" charset="0"/>
              <a:cs typeface="Tahoma" pitchFamily="34" charset="0"/>
            </a:endParaRPr>
          </a:p>
          <a:p>
            <a:pPr marL="0" indent="0">
              <a:buNone/>
            </a:pPr>
            <a:r>
              <a:rPr lang="en-US" dirty="0">
                <a:solidFill>
                  <a:srgbClr val="895D1D"/>
                </a:solidFill>
                <a:effectLst>
                  <a:outerShdw blurRad="38100" dist="38100" dir="2700000" algn="tl">
                    <a:srgbClr val="C0C0C0"/>
                  </a:outerShdw>
                </a:effectLst>
                <a:latin typeface="Tahoma" pitchFamily="34" charset="0"/>
                <a:ea typeface="Tahoma" pitchFamily="34" charset="0"/>
                <a:cs typeface="Tahoma" pitchFamily="34" charset="0"/>
              </a:rPr>
              <a:t>	</a:t>
            </a:r>
            <a:r>
              <a:rPr lang="en-US" dirty="0">
                <a:solidFill>
                  <a:schemeClr val="tx1"/>
                </a:solidFill>
                <a:effectLst>
                  <a:outerShdw blurRad="38100" dist="38100" dir="2700000" algn="tl">
                    <a:srgbClr val="C0C0C0"/>
                  </a:outerShdw>
                </a:effectLst>
                <a:latin typeface="Vani" panose="020B0502040204020203" pitchFamily="34" charset="0"/>
                <a:ea typeface="Tahoma" pitchFamily="34" charset="0"/>
                <a:cs typeface="Vani" panose="020B0502040204020203" pitchFamily="34" charset="0"/>
              </a:rPr>
              <a:t>Types of Loans:</a:t>
            </a:r>
            <a:endParaRPr lang="en-US" dirty="0">
              <a:solidFill>
                <a:schemeClr val="tx1"/>
              </a:solidFill>
              <a:latin typeface="Vani" panose="020B0502040204020203" pitchFamily="34" charset="0"/>
              <a:ea typeface="Tahoma" pitchFamily="34" charset="0"/>
              <a:cs typeface="Vani" panose="020B0502040204020203" pitchFamily="34" charset="0"/>
            </a:endParaRPr>
          </a:p>
          <a:p>
            <a:pPr>
              <a:buFont typeface="Arial" pitchFamily="34" charset="0"/>
              <a:buChar char="•"/>
            </a:pPr>
            <a:r>
              <a:rPr lang="en-US" dirty="0">
                <a:solidFill>
                  <a:srgbClr val="002060"/>
                </a:solidFill>
                <a:latin typeface="Vani" panose="020B0502040204020203" pitchFamily="34" charset="0"/>
                <a:ea typeface="Tahoma" pitchFamily="34" charset="0"/>
                <a:cs typeface="Vani" panose="020B0502040204020203" pitchFamily="34" charset="0"/>
              </a:rPr>
              <a:t>Consumer installment loans</a:t>
            </a:r>
          </a:p>
          <a:p>
            <a:pPr marL="0" indent="0">
              <a:buNone/>
            </a:pPr>
            <a:r>
              <a:rPr lang="en-US" dirty="0">
                <a:solidFill>
                  <a:srgbClr val="002060"/>
                </a:solidFill>
                <a:latin typeface="Vani" panose="020B0502040204020203" pitchFamily="34" charset="0"/>
                <a:ea typeface="Tahoma" pitchFamily="34" charset="0"/>
                <a:cs typeface="Vani" panose="020B0502040204020203" pitchFamily="34" charset="0"/>
              </a:rPr>
              <a:t>      (Cars, furniture, electronics)</a:t>
            </a:r>
          </a:p>
          <a:p>
            <a:pPr>
              <a:buFont typeface="Arial" pitchFamily="34" charset="0"/>
              <a:buChar char="•"/>
            </a:pPr>
            <a:r>
              <a:rPr lang="en-US" dirty="0">
                <a:solidFill>
                  <a:srgbClr val="002060"/>
                </a:solidFill>
                <a:latin typeface="Vani" panose="020B0502040204020203" pitchFamily="34" charset="0"/>
                <a:ea typeface="Tahoma" pitchFamily="34" charset="0"/>
                <a:cs typeface="Vani" panose="020B0502040204020203" pitchFamily="34" charset="0"/>
              </a:rPr>
              <a:t>Credit cards</a:t>
            </a:r>
          </a:p>
          <a:p>
            <a:pPr>
              <a:buFont typeface="Arial" pitchFamily="34" charset="0"/>
              <a:buChar char="•"/>
            </a:pPr>
            <a:r>
              <a:rPr lang="en-US" dirty="0">
                <a:solidFill>
                  <a:srgbClr val="002060"/>
                </a:solidFill>
                <a:latin typeface="Vani" panose="020B0502040204020203" pitchFamily="34" charset="0"/>
                <a:ea typeface="Tahoma" pitchFamily="34" charset="0"/>
                <a:cs typeface="Vani" panose="020B0502040204020203" pitchFamily="34" charset="0"/>
              </a:rPr>
              <a:t>Student loans</a:t>
            </a:r>
          </a:p>
        </p:txBody>
      </p:sp>
      <p:sp>
        <p:nvSpPr>
          <p:cNvPr id="6" name="Rectangle 6"/>
          <p:cNvSpPr>
            <a:spLocks noChangeArrowheads="1"/>
          </p:cNvSpPr>
          <p:nvPr/>
        </p:nvSpPr>
        <p:spPr bwMode="auto">
          <a:xfrm>
            <a:off x="7315200" y="1447800"/>
            <a:ext cx="4533900" cy="4572000"/>
          </a:xfrm>
          <a:prstGeom prst="rect">
            <a:avLst/>
          </a:prstGeom>
          <a:noFill/>
          <a:ln w="9525">
            <a:noFill/>
            <a:miter lim="800000"/>
            <a:headEnd/>
            <a:tailEnd/>
          </a:ln>
        </p:spPr>
        <p:txBody>
          <a:bodyPr/>
          <a:lstStyle/>
          <a:p>
            <a:pPr marL="342900" indent="-342900" algn="ctr">
              <a:spcBef>
                <a:spcPct val="20000"/>
              </a:spcBef>
            </a:pPr>
            <a:r>
              <a:rPr lang="en-US" sz="2400" dirty="0">
                <a:solidFill>
                  <a:srgbClr val="FFC000"/>
                </a:solidFill>
              </a:rPr>
              <a:t>Why credit is important:</a:t>
            </a:r>
          </a:p>
          <a:p>
            <a:pPr marL="342900" indent="-342900">
              <a:spcBef>
                <a:spcPct val="20000"/>
              </a:spcBef>
              <a:buFontTx/>
              <a:buChar char="•"/>
            </a:pPr>
            <a:r>
              <a:rPr lang="en-US" sz="2400" dirty="0">
                <a:solidFill>
                  <a:srgbClr val="002060"/>
                </a:solidFill>
                <a:latin typeface="Vani" panose="020B0502040204020203" pitchFamily="34" charset="0"/>
                <a:cs typeface="Vani" panose="020B0502040204020203" pitchFamily="34" charset="0"/>
              </a:rPr>
              <a:t>It can be useful in emergencies.</a:t>
            </a:r>
          </a:p>
          <a:p>
            <a:pPr marL="342900" indent="-342900">
              <a:spcBef>
                <a:spcPct val="20000"/>
              </a:spcBef>
              <a:buFontTx/>
              <a:buChar char="•"/>
            </a:pPr>
            <a:r>
              <a:rPr lang="en-US" sz="2400" dirty="0">
                <a:solidFill>
                  <a:srgbClr val="002060"/>
                </a:solidFill>
                <a:latin typeface="Vani" panose="020B0502040204020203" pitchFamily="34" charset="0"/>
                <a:cs typeface="Vani" panose="020B0502040204020203" pitchFamily="34" charset="0"/>
              </a:rPr>
              <a:t>It’s more convenient than carrying cash.</a:t>
            </a:r>
          </a:p>
          <a:p>
            <a:pPr marL="342900" indent="-342900">
              <a:spcBef>
                <a:spcPct val="20000"/>
              </a:spcBef>
              <a:buFontTx/>
              <a:buChar char="•"/>
            </a:pPr>
            <a:r>
              <a:rPr lang="en-US" sz="2400" dirty="0">
                <a:solidFill>
                  <a:srgbClr val="002060"/>
                </a:solidFill>
                <a:latin typeface="Vani" panose="020B0502040204020203" pitchFamily="34" charset="0"/>
                <a:cs typeface="Vani" panose="020B0502040204020203" pitchFamily="34" charset="0"/>
              </a:rPr>
              <a:t>It lets you make large purchases.</a:t>
            </a:r>
          </a:p>
          <a:p>
            <a:pPr marL="342900" indent="-342900">
              <a:spcBef>
                <a:spcPct val="20000"/>
              </a:spcBef>
              <a:buFontTx/>
              <a:buChar char="•"/>
            </a:pPr>
            <a:r>
              <a:rPr lang="en-US" sz="2400" dirty="0">
                <a:solidFill>
                  <a:srgbClr val="002060"/>
                </a:solidFill>
                <a:latin typeface="Vani" panose="020B0502040204020203" pitchFamily="34" charset="0"/>
                <a:cs typeface="Vani" panose="020B0502040204020203" pitchFamily="34" charset="0"/>
              </a:rPr>
              <a:t>It can affect your ability to get employment, housing, and insurance.</a:t>
            </a:r>
          </a:p>
          <a:p>
            <a:pPr marL="342900" indent="-342900">
              <a:spcBef>
                <a:spcPct val="20000"/>
              </a:spcBef>
            </a:pPr>
            <a:endParaRPr lang="en-US" sz="2400" dirty="0">
              <a:solidFill>
                <a:srgbClr val="002060"/>
              </a:solidFill>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297010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314699" y="228600"/>
            <a:ext cx="5562601" cy="5271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The Cost of Credit</a:t>
            </a:r>
          </a:p>
        </p:txBody>
      </p:sp>
      <p:sp>
        <p:nvSpPr>
          <p:cNvPr id="4" name="Rectangle 3"/>
          <p:cNvSpPr txBox="1">
            <a:spLocks noChangeArrowheads="1"/>
          </p:cNvSpPr>
          <p:nvPr/>
        </p:nvSpPr>
        <p:spPr>
          <a:xfrm>
            <a:off x="762000" y="981670"/>
            <a:ext cx="6019800" cy="48095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Tx/>
              <a:buNone/>
            </a:pPr>
            <a:r>
              <a:rPr lang="en-US" sz="2800" dirty="0">
                <a:solidFill>
                  <a:srgbClr val="FFC000"/>
                </a:solidFill>
                <a:latin typeface="Vani" panose="020B0502040204020203" pitchFamily="34" charset="0"/>
                <a:cs typeface="Vani" panose="020B0502040204020203" pitchFamily="34" charset="0"/>
              </a:rPr>
              <a:t>Fees</a:t>
            </a:r>
          </a:p>
          <a:p>
            <a:pPr lvl="1">
              <a:lnSpc>
                <a:spcPct val="80000"/>
              </a:lnSpc>
            </a:pPr>
            <a:r>
              <a:rPr lang="en-US" dirty="0">
                <a:solidFill>
                  <a:srgbClr val="002060"/>
                </a:solidFill>
                <a:latin typeface="Vani" panose="020B0502040204020203" pitchFamily="34" charset="0"/>
                <a:cs typeface="Vani" panose="020B0502040204020203" pitchFamily="34" charset="0"/>
              </a:rPr>
              <a:t>Annual maintenance fees</a:t>
            </a:r>
          </a:p>
          <a:p>
            <a:pPr lvl="1">
              <a:lnSpc>
                <a:spcPct val="80000"/>
              </a:lnSpc>
            </a:pPr>
            <a:r>
              <a:rPr lang="en-US" dirty="0">
                <a:solidFill>
                  <a:srgbClr val="002060"/>
                </a:solidFill>
                <a:latin typeface="Vani" panose="020B0502040204020203" pitchFamily="34" charset="0"/>
                <a:cs typeface="Vani" panose="020B0502040204020203" pitchFamily="34" charset="0"/>
              </a:rPr>
              <a:t>Service charges</a:t>
            </a:r>
          </a:p>
          <a:p>
            <a:pPr lvl="1">
              <a:lnSpc>
                <a:spcPct val="80000"/>
              </a:lnSpc>
            </a:pPr>
            <a:r>
              <a:rPr lang="en-US" dirty="0">
                <a:solidFill>
                  <a:srgbClr val="002060"/>
                </a:solidFill>
                <a:latin typeface="Vani" panose="020B0502040204020203" pitchFamily="34" charset="0"/>
                <a:cs typeface="Vani" panose="020B0502040204020203" pitchFamily="34" charset="0"/>
              </a:rPr>
              <a:t>Late fees</a:t>
            </a:r>
          </a:p>
          <a:p>
            <a:pPr>
              <a:lnSpc>
                <a:spcPct val="80000"/>
              </a:lnSpc>
              <a:buFontTx/>
              <a:buNone/>
            </a:pPr>
            <a:endParaRPr lang="en-US" sz="2800" dirty="0"/>
          </a:p>
          <a:p>
            <a:pPr>
              <a:lnSpc>
                <a:spcPct val="80000"/>
              </a:lnSpc>
              <a:buFontTx/>
              <a:buNone/>
            </a:pPr>
            <a:r>
              <a:rPr lang="en-US" sz="2800" dirty="0">
                <a:solidFill>
                  <a:srgbClr val="FFC000"/>
                </a:solidFill>
                <a:latin typeface="Vani" panose="020B0502040204020203" pitchFamily="34" charset="0"/>
                <a:cs typeface="Vani" panose="020B0502040204020203" pitchFamily="34" charset="0"/>
              </a:rPr>
              <a:t>Interest</a:t>
            </a:r>
          </a:p>
          <a:p>
            <a:pPr lvl="1">
              <a:lnSpc>
                <a:spcPct val="80000"/>
              </a:lnSpc>
            </a:pPr>
            <a:r>
              <a:rPr lang="en-US" dirty="0">
                <a:solidFill>
                  <a:srgbClr val="002060"/>
                </a:solidFill>
                <a:latin typeface="Vani" panose="020B0502040204020203" pitchFamily="34" charset="0"/>
                <a:cs typeface="Vani" panose="020B0502040204020203" pitchFamily="34" charset="0"/>
              </a:rPr>
              <a:t>Interest on credit is a fee you pay on top of the money you already owe. It’s the price paid for borrowing money.</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569138"/>
            <a:ext cx="3904865" cy="2342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F:\SOS\Presentations\new 2014 template\GRAPHICS FOR ALL\yellowpushpin_0410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84091">
            <a:off x="8077949" y="3920904"/>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0832" y="4263805"/>
            <a:ext cx="2848168" cy="1200329"/>
          </a:xfrm>
          <a:prstGeom prst="rect">
            <a:avLst/>
          </a:prstGeom>
          <a:noFill/>
        </p:spPr>
        <p:txBody>
          <a:bodyPr wrap="square" rtlCol="0">
            <a:spAutoFit/>
          </a:bodyPr>
          <a:lstStyle/>
          <a:p>
            <a:pPr algn="ctr"/>
            <a:r>
              <a:rPr lang="en-US" sz="2400" dirty="0">
                <a:solidFill>
                  <a:schemeClr val="tx2">
                    <a:lumMod val="75000"/>
                  </a:schemeClr>
                </a:solidFill>
                <a:latin typeface="Vani" panose="020B0502040204020203" pitchFamily="34" charset="0"/>
                <a:cs typeface="Vani" panose="020B0502040204020203" pitchFamily="34" charset="0"/>
              </a:rPr>
              <a:t>Total U.S.</a:t>
            </a:r>
          </a:p>
          <a:p>
            <a:pPr algn="ctr"/>
            <a:r>
              <a:rPr lang="en-US" sz="2400" dirty="0">
                <a:solidFill>
                  <a:schemeClr val="tx2">
                    <a:lumMod val="75000"/>
                  </a:schemeClr>
                </a:solidFill>
                <a:latin typeface="Vani" panose="020B0502040204020203" pitchFamily="34" charset="0"/>
                <a:cs typeface="Vani" panose="020B0502040204020203" pitchFamily="34" charset="0"/>
              </a:rPr>
              <a:t>Credit Card Debt </a:t>
            </a:r>
          </a:p>
          <a:p>
            <a:pPr algn="ctr"/>
            <a:r>
              <a:rPr lang="en-US" sz="2400" dirty="0">
                <a:solidFill>
                  <a:schemeClr val="tx2">
                    <a:lumMod val="75000"/>
                  </a:schemeClr>
                </a:solidFill>
                <a:latin typeface="Vani" panose="020B0502040204020203" pitchFamily="34" charset="0"/>
                <a:cs typeface="Vani" panose="020B0502040204020203" pitchFamily="34" charset="0"/>
              </a:rPr>
              <a:t>$757 billion</a:t>
            </a:r>
          </a:p>
        </p:txBody>
      </p:sp>
    </p:spTree>
    <p:extLst>
      <p:ext uri="{BB962C8B-B14F-4D97-AF65-F5344CB8AC3E}">
        <p14:creationId xmlns:p14="http://schemas.microsoft.com/office/powerpoint/2010/main" val="236191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1"/>
          <p:cNvSpPr>
            <a:spLocks noChangeArrowheads="1"/>
          </p:cNvSpPr>
          <p:nvPr/>
        </p:nvSpPr>
        <p:spPr bwMode="auto">
          <a:xfrm>
            <a:off x="1790700" y="152400"/>
            <a:ext cx="8610600" cy="1077913"/>
          </a:xfrm>
          <a:prstGeom prst="rect">
            <a:avLst/>
          </a:prstGeom>
          <a:solidFill>
            <a:srgbClr val="002060">
              <a:alpha val="90000"/>
            </a:srgbClr>
          </a:solidFill>
          <a:ln w="76200" cmpd="tri">
            <a:solidFill>
              <a:srgbClr val="C0C0C0"/>
            </a:solidFill>
            <a:miter lim="800000"/>
            <a:headEnd/>
            <a:tailEnd/>
          </a:ln>
        </p:spPr>
        <p:txBody>
          <a:bodyPr anchor="ctr">
            <a:spAutoFit/>
          </a:bodyPr>
          <a:lstStyle/>
          <a:p>
            <a:pPr algn="ctr"/>
            <a:r>
              <a:rPr lang="en-US" sz="3200" b="1" dirty="0">
                <a:solidFill>
                  <a:srgbClr val="EE8B3A"/>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Benefit of Making More Than the Minimum Payment</a:t>
            </a:r>
          </a:p>
        </p:txBody>
      </p:sp>
      <p:graphicFrame>
        <p:nvGraphicFramePr>
          <p:cNvPr id="4" name="Group 45"/>
          <p:cNvGraphicFramePr>
            <a:graphicFrameLocks noGrp="1"/>
          </p:cNvGraphicFramePr>
          <p:nvPr>
            <p:extLst>
              <p:ext uri="{D42A27DB-BD31-4B8C-83A1-F6EECF244321}">
                <p14:modId xmlns:p14="http://schemas.microsoft.com/office/powerpoint/2010/main" val="4187539803"/>
              </p:ext>
            </p:extLst>
          </p:nvPr>
        </p:nvGraphicFramePr>
        <p:xfrm>
          <a:off x="2133600" y="1310640"/>
          <a:ext cx="7924800" cy="4236720"/>
        </p:xfrm>
        <a:graphic>
          <a:graphicData uri="http://schemas.openxmlformats.org/drawingml/2006/table">
            <a:tbl>
              <a:tblPr/>
              <a:tblGrid>
                <a:gridCol w="1296988">
                  <a:extLst>
                    <a:ext uri="{9D8B030D-6E8A-4147-A177-3AD203B41FA5}">
                      <a16:colId xmlns:a16="http://schemas.microsoft.com/office/drawing/2014/main" val="20000"/>
                    </a:ext>
                  </a:extLst>
                </a:gridCol>
                <a:gridCol w="957262">
                  <a:extLst>
                    <a:ext uri="{9D8B030D-6E8A-4147-A177-3AD203B41FA5}">
                      <a16:colId xmlns:a16="http://schemas.microsoft.com/office/drawing/2014/main" val="20001"/>
                    </a:ext>
                  </a:extLst>
                </a:gridCol>
                <a:gridCol w="1503363">
                  <a:extLst>
                    <a:ext uri="{9D8B030D-6E8A-4147-A177-3AD203B41FA5}">
                      <a16:colId xmlns:a16="http://schemas.microsoft.com/office/drawing/2014/main" val="20002"/>
                    </a:ext>
                  </a:extLst>
                </a:gridCol>
                <a:gridCol w="1501775">
                  <a:extLst>
                    <a:ext uri="{9D8B030D-6E8A-4147-A177-3AD203B41FA5}">
                      <a16:colId xmlns:a16="http://schemas.microsoft.com/office/drawing/2014/main" val="20003"/>
                    </a:ext>
                  </a:extLst>
                </a:gridCol>
                <a:gridCol w="957262">
                  <a:extLst>
                    <a:ext uri="{9D8B030D-6E8A-4147-A177-3AD203B41FA5}">
                      <a16:colId xmlns:a16="http://schemas.microsoft.com/office/drawing/2014/main" val="20004"/>
                    </a:ext>
                  </a:extLst>
                </a:gridCol>
                <a:gridCol w="1708150">
                  <a:extLst>
                    <a:ext uri="{9D8B030D-6E8A-4147-A177-3AD203B41FA5}">
                      <a16:colId xmlns:a16="http://schemas.microsoft.com/office/drawing/2014/main" val="20005"/>
                    </a:ext>
                  </a:extLst>
                </a:gridCol>
              </a:tblGrid>
              <a:tr h="1597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Original Balance</a:t>
                      </a:r>
                      <a:endParaRPr kumimoji="0" lang="en-US" sz="2200" b="0" i="0" u="none" strike="noStrike" cap="none" normalizeH="0" baseline="0" dirty="0">
                        <a:ln>
                          <a:noFill/>
                        </a:ln>
                        <a:solidFill>
                          <a:schemeClr val="tx2"/>
                        </a:solidFill>
                        <a:effectLst/>
                        <a:latin typeface="Tahoma" pitchFamily="34"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APR</a:t>
                      </a:r>
                      <a:endParaRPr kumimoji="0" lang="en-US" sz="2200" b="0"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2"/>
                          </a:solidFill>
                          <a:effectLst/>
                          <a:latin typeface="Tahoma" pitchFamily="34" charset="0"/>
                          <a:cs typeface="Times New Roman" pitchFamily="18" charset="0"/>
                        </a:rPr>
                        <a:t>Monthly Payments</a:t>
                      </a:r>
                      <a:endParaRPr kumimoji="0" lang="en-US" sz="2000" b="0"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2"/>
                          </a:solidFill>
                          <a:effectLst/>
                          <a:latin typeface="Tahoma" pitchFamily="34" charset="0"/>
                          <a:cs typeface="Times New Roman" pitchFamily="18" charset="0"/>
                        </a:rPr>
                        <a:t>Total # of Monthly Payments</a:t>
                      </a:r>
                      <a:endParaRPr kumimoji="0" lang="en-US" sz="2000" b="0"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2"/>
                          </a:solidFill>
                          <a:effectLst/>
                          <a:latin typeface="Tahoma" pitchFamily="34" charset="0"/>
                          <a:cs typeface="Times New Roman" pitchFamily="18" charset="0"/>
                        </a:rPr>
                        <a:t>Total Years to Pay Off</a:t>
                      </a:r>
                      <a:endParaRPr kumimoji="0" lang="en-US" sz="2000" b="0"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Total of Payments</a:t>
                      </a:r>
                      <a:endParaRPr kumimoji="0" lang="en-US" sz="2200" b="0"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87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$2,500</a:t>
                      </a:r>
                      <a:endParaRPr kumimoji="0" lang="en-US" sz="2200" b="0" i="0" u="none" strike="noStrike" cap="none" normalizeH="0" baseline="0" dirty="0">
                        <a:ln>
                          <a:noFill/>
                        </a:ln>
                        <a:solidFill>
                          <a:schemeClr val="tx2"/>
                        </a:solidFill>
                        <a:effectLst/>
                        <a:latin typeface="Tahoma" pitchFamily="34"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18%</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Minimum Payment (MP)</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123</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10</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$3,915</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8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$2,500</a:t>
                      </a:r>
                      <a:endParaRPr kumimoji="0" lang="en-US" sz="2200" b="0" i="0" u="none" strike="noStrike" cap="none" normalizeH="0" baseline="0" dirty="0">
                        <a:ln>
                          <a:noFill/>
                        </a:ln>
                        <a:solidFill>
                          <a:schemeClr val="tx2"/>
                        </a:solidFill>
                        <a:effectLst/>
                        <a:latin typeface="Tahoma" pitchFamily="34"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18%</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MP + $25</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50</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4</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$3,258</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$2,500</a:t>
                      </a:r>
                      <a:endParaRPr kumimoji="0" lang="en-US" sz="2200" b="0" i="0" u="none" strike="noStrike" cap="none" normalizeH="0" baseline="0" dirty="0">
                        <a:ln>
                          <a:noFill/>
                        </a:ln>
                        <a:solidFill>
                          <a:schemeClr val="tx2"/>
                        </a:solidFill>
                        <a:effectLst/>
                        <a:latin typeface="Tahoma" pitchFamily="34"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18%</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MP + $50</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33</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3</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2"/>
                          </a:solidFill>
                          <a:effectLst/>
                          <a:latin typeface="Tahoma" pitchFamily="34" charset="0"/>
                          <a:cs typeface="Times New Roman" pitchFamily="18" charset="0"/>
                        </a:rPr>
                        <a:t>$2,839</a:t>
                      </a:r>
                      <a:endParaRPr kumimoji="0" lang="en-US" sz="2200" b="1" i="0" u="none" strike="noStrike" cap="none" normalizeH="0" baseline="0" dirty="0">
                        <a:ln>
                          <a:noFill/>
                        </a:ln>
                        <a:solidFill>
                          <a:schemeClr val="tx2"/>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7932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0" y="381000"/>
            <a:ext cx="9144000" cy="1054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Understand the gimmicks!</a:t>
            </a:r>
          </a:p>
        </p:txBody>
      </p:sp>
      <p:sp>
        <p:nvSpPr>
          <p:cNvPr id="4" name="Rectangle 6"/>
          <p:cNvSpPr txBox="1">
            <a:spLocks noChangeArrowheads="1"/>
          </p:cNvSpPr>
          <p:nvPr/>
        </p:nvSpPr>
        <p:spPr>
          <a:xfrm>
            <a:off x="3886200" y="1023608"/>
            <a:ext cx="7615614" cy="2438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a:solidFill>
                  <a:srgbClr val="002060"/>
                </a:solidFill>
                <a:latin typeface="Vani" panose="020B0502040204020203" pitchFamily="34" charset="0"/>
                <a:cs typeface="Vani" panose="020B0502040204020203" pitchFamily="34" charset="0"/>
              </a:rPr>
              <a:t>Rewards (miles, cash-back, points, donations)</a:t>
            </a:r>
          </a:p>
          <a:p>
            <a:pPr>
              <a:buFont typeface="Wingdings" panose="05000000000000000000" pitchFamily="2" charset="2"/>
              <a:buChar char="§"/>
            </a:pPr>
            <a:r>
              <a:rPr lang="en-US" sz="2400" dirty="0">
                <a:solidFill>
                  <a:srgbClr val="002060"/>
                </a:solidFill>
                <a:latin typeface="Vani" panose="020B0502040204020203" pitchFamily="34" charset="0"/>
                <a:cs typeface="Vani" panose="020B0502040204020203" pitchFamily="34" charset="0"/>
              </a:rPr>
              <a:t>Freebies (t-shirts, music, gift cards)</a:t>
            </a:r>
          </a:p>
          <a:p>
            <a:pPr>
              <a:buFont typeface="Wingdings" panose="05000000000000000000" pitchFamily="2" charset="2"/>
              <a:buChar char="§"/>
            </a:pPr>
            <a:r>
              <a:rPr lang="en-US" sz="2400" dirty="0">
                <a:solidFill>
                  <a:srgbClr val="002060"/>
                </a:solidFill>
                <a:latin typeface="Vani" panose="020B0502040204020203" pitchFamily="34" charset="0"/>
                <a:cs typeface="Vani" panose="020B0502040204020203" pitchFamily="34" charset="0"/>
              </a:rPr>
              <a:t>Store cards: 20%+ interest rates</a:t>
            </a:r>
          </a:p>
          <a:p>
            <a:pPr>
              <a:buFont typeface="Wingdings" panose="05000000000000000000" pitchFamily="2" charset="2"/>
              <a:buChar char="§"/>
            </a:pPr>
            <a:r>
              <a:rPr lang="en-US" sz="2400" dirty="0">
                <a:solidFill>
                  <a:srgbClr val="002060"/>
                </a:solidFill>
                <a:latin typeface="Vani" panose="020B0502040204020203" pitchFamily="34" charset="0"/>
                <a:cs typeface="Vani" panose="020B0502040204020203" pitchFamily="34" charset="0"/>
              </a:rPr>
              <a:t>Pre-approved offers</a:t>
            </a:r>
          </a:p>
          <a:p>
            <a:pPr>
              <a:buFont typeface="Wingdings" panose="05000000000000000000" pitchFamily="2" charset="2"/>
              <a:buChar char="§"/>
            </a:pPr>
            <a:r>
              <a:rPr lang="en-US" sz="2400" dirty="0">
                <a:solidFill>
                  <a:srgbClr val="002060"/>
                </a:solidFill>
                <a:latin typeface="Vani" panose="020B0502040204020203" pitchFamily="34" charset="0"/>
                <a:cs typeface="Vani" panose="020B0502040204020203" pitchFamily="34" charset="0"/>
              </a:rPr>
              <a:t>Cash advances</a:t>
            </a:r>
          </a:p>
          <a:p>
            <a:pPr>
              <a:buFont typeface="Wingdings" panose="05000000000000000000" pitchFamily="2" charset="2"/>
              <a:buChar char="§"/>
            </a:pPr>
            <a:r>
              <a:rPr lang="en-US" sz="2400" dirty="0">
                <a:solidFill>
                  <a:srgbClr val="002060"/>
                </a:solidFill>
                <a:latin typeface="Vani" panose="020B0502040204020203" pitchFamily="34" charset="0"/>
                <a:cs typeface="Vani" panose="020B0502040204020203" pitchFamily="34" charset="0"/>
              </a:rPr>
              <a:t>Promotional interest rates</a:t>
            </a:r>
          </a:p>
        </p:txBody>
      </p:sp>
      <p:pic>
        <p:nvPicPr>
          <p:cNvPr id="5" name="Picture 9"/>
          <p:cNvPicPr>
            <a:picLocks noChangeAspect="1" noChangeArrowheads="1"/>
          </p:cNvPicPr>
          <p:nvPr/>
        </p:nvPicPr>
        <p:blipFill>
          <a:blip r:embed="rId2" cstate="print"/>
          <a:srcRect/>
          <a:stretch>
            <a:fillRect/>
          </a:stretch>
        </p:blipFill>
        <p:spPr bwMode="auto">
          <a:xfrm rot="20969209">
            <a:off x="814874" y="1623674"/>
            <a:ext cx="2209800" cy="1570038"/>
          </a:xfrm>
          <a:prstGeom prst="rect">
            <a:avLst/>
          </a:prstGeom>
          <a:ln>
            <a:noFill/>
          </a:ln>
          <a:effectLst>
            <a:outerShdw blurRad="292100" dist="139700" dir="2700000" algn="tl" rotWithShape="0">
              <a:srgbClr val="333333">
                <a:alpha val="65000"/>
              </a:srgbClr>
            </a:outerShdw>
          </a:effectLst>
        </p:spPr>
      </p:pic>
      <p:sp>
        <p:nvSpPr>
          <p:cNvPr id="6" name="AutoShape 9"/>
          <p:cNvSpPr>
            <a:spLocks noChangeArrowheads="1"/>
          </p:cNvSpPr>
          <p:nvPr/>
        </p:nvSpPr>
        <p:spPr bwMode="auto">
          <a:xfrm>
            <a:off x="3429000" y="3429000"/>
            <a:ext cx="7162800" cy="2133600"/>
          </a:xfrm>
          <a:prstGeom prst="horizontalScroll">
            <a:avLst>
              <a:gd name="adj" fmla="val 12500"/>
            </a:avLst>
          </a:prstGeom>
          <a:solidFill>
            <a:srgbClr val="002060"/>
          </a:solidFill>
          <a:ln w="9525">
            <a:solidFill>
              <a:schemeClr val="tx1"/>
            </a:solidFill>
            <a:round/>
            <a:headEnd/>
            <a:tailEnd/>
          </a:ln>
        </p:spPr>
        <p:txBody>
          <a:bodyPr wrap="none" anchor="ctr"/>
          <a:lstStyle/>
          <a:p>
            <a:endParaRPr lang="en-US" dirty="0"/>
          </a:p>
        </p:txBody>
      </p:sp>
      <p:sp>
        <p:nvSpPr>
          <p:cNvPr id="7" name="Rectangle 7"/>
          <p:cNvSpPr>
            <a:spLocks noChangeArrowheads="1"/>
          </p:cNvSpPr>
          <p:nvPr/>
        </p:nvSpPr>
        <p:spPr bwMode="auto">
          <a:xfrm>
            <a:off x="3886200" y="3877949"/>
            <a:ext cx="6603521" cy="1323439"/>
          </a:xfrm>
          <a:prstGeom prst="rect">
            <a:avLst/>
          </a:prstGeom>
          <a:noFill/>
          <a:ln w="9525">
            <a:noFill/>
            <a:miter lim="800000"/>
            <a:headEnd/>
            <a:tailEnd/>
          </a:ln>
        </p:spPr>
        <p:txBody>
          <a:bodyPr wrap="square" anchor="ctr">
            <a:spAutoFit/>
          </a:bodyPr>
          <a:lstStyle/>
          <a:p>
            <a:pPr algn="ctr"/>
            <a:r>
              <a:rPr lang="en-US" sz="2000" b="1" dirty="0">
                <a:solidFill>
                  <a:srgbClr val="FFC000"/>
                </a:solidFill>
                <a:latin typeface="Vani" panose="020B0502040204020203" pitchFamily="34" charset="0"/>
                <a:cs typeface="Vani" panose="020B0502040204020203" pitchFamily="34" charset="0"/>
              </a:rPr>
              <a:t>Seniors graduating from college acquire an average of $4,000 in credit card debt spread across at least two cards by the time they’re out of school.</a:t>
            </a:r>
            <a:r>
              <a:rPr lang="en-US" sz="2000" dirty="0">
                <a:solidFill>
                  <a:srgbClr val="FFC000"/>
                </a:solidFill>
                <a:latin typeface="Vani" panose="020B0502040204020203" pitchFamily="34" charset="0"/>
                <a:cs typeface="Vani" panose="020B0502040204020203" pitchFamily="34" charset="0"/>
              </a:rPr>
              <a:t> </a:t>
            </a:r>
          </a:p>
        </p:txBody>
      </p:sp>
    </p:spTree>
    <p:extLst>
      <p:ext uri="{BB962C8B-B14F-4D97-AF65-F5344CB8AC3E}">
        <p14:creationId xmlns:p14="http://schemas.microsoft.com/office/powerpoint/2010/main" val="3340744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09601" y="457200"/>
            <a:ext cx="9966064" cy="1054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6 Ways to </a:t>
            </a:r>
          </a:p>
          <a:p>
            <a:pPr algn="r">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Use Credit Cards Wisely</a:t>
            </a:r>
          </a:p>
        </p:txBody>
      </p:sp>
      <p:sp>
        <p:nvSpPr>
          <p:cNvPr id="4" name="Rectangle 3"/>
          <p:cNvSpPr txBox="1">
            <a:spLocks noChangeArrowheads="1"/>
          </p:cNvSpPr>
          <p:nvPr/>
        </p:nvSpPr>
        <p:spPr>
          <a:xfrm>
            <a:off x="1409700" y="1143000"/>
            <a:ext cx="9372600" cy="36992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Wingdings" panose="05000000000000000000" pitchFamily="2" charset="2"/>
              <a:buChar char="q"/>
            </a:pPr>
            <a:endParaRPr lang="en-US" sz="2400" dirty="0">
              <a:latin typeface="Vani" panose="020B0502040204020203" pitchFamily="34" charset="0"/>
              <a:cs typeface="Vani" panose="020B0502040204020203" pitchFamily="34" charset="0"/>
            </a:endParaRPr>
          </a:p>
          <a:p>
            <a:pPr marL="457200" indent="-457200" algn="ctr">
              <a:buFont typeface="+mj-lt"/>
              <a:buAutoNum type="arabicPeriod"/>
            </a:pPr>
            <a:r>
              <a:rPr lang="en-US" sz="2400" dirty="0">
                <a:solidFill>
                  <a:srgbClr val="002060"/>
                </a:solidFill>
                <a:latin typeface="Vani" panose="020B0502040204020203" pitchFamily="34" charset="0"/>
                <a:cs typeface="Vani" panose="020B0502040204020203" pitchFamily="34" charset="0"/>
              </a:rPr>
              <a:t>Charge small amounts and pay off entire balance each month</a:t>
            </a:r>
          </a:p>
          <a:p>
            <a:pPr marL="228600" indent="-228600" algn="ctr">
              <a:buFont typeface="+mj-lt"/>
              <a:buAutoNum type="arabicPeriod"/>
            </a:pPr>
            <a:endParaRPr lang="en-US" sz="1200" dirty="0">
              <a:solidFill>
                <a:srgbClr val="002060"/>
              </a:solidFill>
              <a:latin typeface="Vani" panose="020B0502040204020203" pitchFamily="34" charset="0"/>
              <a:cs typeface="Vani" panose="020B0502040204020203" pitchFamily="34" charset="0"/>
            </a:endParaRPr>
          </a:p>
          <a:p>
            <a:pPr marL="457200" indent="-457200" algn="ctr">
              <a:buFont typeface="+mj-lt"/>
              <a:buAutoNum type="arabicPeriod"/>
            </a:pPr>
            <a:r>
              <a:rPr lang="en-US" sz="2400" dirty="0">
                <a:solidFill>
                  <a:srgbClr val="002060"/>
                </a:solidFill>
                <a:latin typeface="Vani" panose="020B0502040204020203" pitchFamily="34" charset="0"/>
                <a:cs typeface="Vani" panose="020B0502040204020203" pitchFamily="34" charset="0"/>
              </a:rPr>
              <a:t>Don’t make late payments</a:t>
            </a:r>
          </a:p>
          <a:p>
            <a:pPr marL="228600" indent="-228600" algn="ctr">
              <a:buFont typeface="+mj-lt"/>
              <a:buAutoNum type="arabicPeriod"/>
            </a:pPr>
            <a:endParaRPr lang="en-US" sz="1200" dirty="0">
              <a:solidFill>
                <a:srgbClr val="002060"/>
              </a:solidFill>
              <a:latin typeface="Vani" panose="020B0502040204020203" pitchFamily="34" charset="0"/>
              <a:cs typeface="Vani" panose="020B0502040204020203" pitchFamily="34" charset="0"/>
            </a:endParaRPr>
          </a:p>
          <a:p>
            <a:pPr marL="457200" indent="-457200" algn="ctr">
              <a:buFont typeface="+mj-lt"/>
              <a:buAutoNum type="arabicPeriod"/>
            </a:pPr>
            <a:r>
              <a:rPr lang="en-US" sz="2400" dirty="0">
                <a:solidFill>
                  <a:srgbClr val="002060"/>
                </a:solidFill>
                <a:latin typeface="Vani" panose="020B0502040204020203" pitchFamily="34" charset="0"/>
                <a:cs typeface="Vani" panose="020B0502040204020203" pitchFamily="34" charset="0"/>
              </a:rPr>
              <a:t>Request lower credit limits </a:t>
            </a:r>
          </a:p>
          <a:p>
            <a:pPr marL="0" indent="0" algn="ctr">
              <a:buNone/>
            </a:pPr>
            <a:endParaRPr lang="en-US" sz="2400" dirty="0">
              <a:solidFill>
                <a:srgbClr val="002060"/>
              </a:solidFill>
              <a:latin typeface="Vani" panose="020B0502040204020203" pitchFamily="34" charset="0"/>
              <a:cs typeface="Vani" panose="020B0502040204020203" pitchFamily="34" charset="0"/>
            </a:endParaRPr>
          </a:p>
          <a:p>
            <a:pPr marL="457200" indent="-457200" algn="ctr">
              <a:buFont typeface="+mj-lt"/>
              <a:buAutoNum type="arabicPeriod" startAt="4"/>
            </a:pPr>
            <a:r>
              <a:rPr lang="en-US" sz="2400" dirty="0">
                <a:solidFill>
                  <a:srgbClr val="002060"/>
                </a:solidFill>
                <a:latin typeface="Vani" panose="020B0502040204020203" pitchFamily="34" charset="0"/>
                <a:cs typeface="Vani" panose="020B0502040204020203" pitchFamily="34" charset="0"/>
              </a:rPr>
              <a:t>Don’t MAX out!</a:t>
            </a:r>
          </a:p>
          <a:p>
            <a:pPr marL="228600" indent="-228600" algn="ctr">
              <a:buFont typeface="+mj-lt"/>
              <a:buAutoNum type="arabicPeriod" startAt="4"/>
            </a:pPr>
            <a:endParaRPr lang="en-US" sz="1200" dirty="0">
              <a:solidFill>
                <a:srgbClr val="002060"/>
              </a:solidFill>
              <a:latin typeface="Vani" panose="020B0502040204020203" pitchFamily="34" charset="0"/>
              <a:cs typeface="Vani" panose="020B0502040204020203" pitchFamily="34" charset="0"/>
            </a:endParaRPr>
          </a:p>
          <a:p>
            <a:pPr marL="457200" indent="-457200" algn="ctr">
              <a:buFont typeface="+mj-lt"/>
              <a:buAutoNum type="arabicPeriod" startAt="4"/>
            </a:pPr>
            <a:r>
              <a:rPr lang="en-US" sz="2400" dirty="0">
                <a:solidFill>
                  <a:srgbClr val="002060"/>
                </a:solidFill>
                <a:latin typeface="Vani" panose="020B0502040204020203" pitchFamily="34" charset="0"/>
                <a:cs typeface="Vani" panose="020B0502040204020203" pitchFamily="34" charset="0"/>
              </a:rPr>
              <a:t>Choose ONE card</a:t>
            </a:r>
          </a:p>
          <a:p>
            <a:pPr marL="228600" indent="-228600" algn="ctr">
              <a:buFont typeface="+mj-lt"/>
              <a:buAutoNum type="arabicPeriod" startAt="4"/>
            </a:pPr>
            <a:endParaRPr lang="en-US" sz="1200" dirty="0">
              <a:solidFill>
                <a:srgbClr val="002060"/>
              </a:solidFill>
              <a:latin typeface="Vani" panose="020B0502040204020203" pitchFamily="34" charset="0"/>
              <a:cs typeface="Vani" panose="020B0502040204020203" pitchFamily="34" charset="0"/>
            </a:endParaRPr>
          </a:p>
          <a:p>
            <a:pPr marL="457200" indent="-457200" algn="ctr">
              <a:buFont typeface="+mj-lt"/>
              <a:buAutoNum type="arabicPeriod" startAt="4"/>
            </a:pPr>
            <a:r>
              <a:rPr lang="en-US" sz="2400" dirty="0">
                <a:solidFill>
                  <a:srgbClr val="002060"/>
                </a:solidFill>
                <a:latin typeface="Vani" panose="020B0502040204020203" pitchFamily="34" charset="0"/>
                <a:cs typeface="Vani" panose="020B0502040204020203" pitchFamily="34" charset="0"/>
              </a:rPr>
              <a:t>NEVER accept cash advances</a:t>
            </a:r>
          </a:p>
          <a:p>
            <a:pPr algn="ctr">
              <a:buFontTx/>
              <a:buNone/>
            </a:pPr>
            <a:endParaRPr lang="en-US" dirty="0"/>
          </a:p>
          <a:p>
            <a:pPr algn="ctr"/>
            <a:endParaRPr lang="en-US" dirty="0"/>
          </a:p>
        </p:txBody>
      </p:sp>
    </p:spTree>
    <p:extLst>
      <p:ext uri="{BB962C8B-B14F-4D97-AF65-F5344CB8AC3E}">
        <p14:creationId xmlns:p14="http://schemas.microsoft.com/office/powerpoint/2010/main" val="125914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269293" y="292826"/>
            <a:ext cx="5653414" cy="9383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Information in a </a:t>
            </a:r>
          </a:p>
          <a:p>
            <a:r>
              <a:rPr lang="en-US" sz="30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Credit Report</a:t>
            </a:r>
          </a:p>
        </p:txBody>
      </p:sp>
      <p:sp>
        <p:nvSpPr>
          <p:cNvPr id="4" name="Rectangle 3"/>
          <p:cNvSpPr txBox="1">
            <a:spLocks noChangeArrowheads="1"/>
          </p:cNvSpPr>
          <p:nvPr/>
        </p:nvSpPr>
        <p:spPr>
          <a:xfrm>
            <a:off x="304800" y="1371600"/>
            <a:ext cx="11125200" cy="388620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80000"/>
              </a:lnSpc>
              <a:buFontTx/>
              <a:buNone/>
            </a:pPr>
            <a:r>
              <a:rPr lang="en-US" b="1" dirty="0">
                <a:solidFill>
                  <a:srgbClr val="002060"/>
                </a:solidFill>
                <a:latin typeface="Vani" panose="020B0502040204020203" pitchFamily="34" charset="0"/>
                <a:cs typeface="Vani" panose="020B0502040204020203" pitchFamily="34" charset="0"/>
              </a:rPr>
              <a:t>A credit report is a record of how you have paid your debts.</a:t>
            </a:r>
            <a:br>
              <a:rPr lang="en-US" b="1" dirty="0">
                <a:solidFill>
                  <a:srgbClr val="002060"/>
                </a:solidFill>
                <a:latin typeface="Vani" panose="020B0502040204020203" pitchFamily="34" charset="0"/>
                <a:cs typeface="Vani" panose="020B0502040204020203" pitchFamily="34" charset="0"/>
              </a:rPr>
            </a:br>
            <a:endParaRPr lang="en-US" b="1" dirty="0">
              <a:solidFill>
                <a:srgbClr val="002060"/>
              </a:solidFill>
              <a:latin typeface="Vani" panose="020B0502040204020203" pitchFamily="34" charset="0"/>
              <a:cs typeface="Vani" panose="020B0502040204020203" pitchFamily="34" charset="0"/>
            </a:endParaRPr>
          </a:p>
          <a:p>
            <a:pPr algn="ctr">
              <a:lnSpc>
                <a:spcPct val="80000"/>
              </a:lnSpc>
              <a:buFontTx/>
              <a:buNone/>
            </a:pPr>
            <a:r>
              <a:rPr lang="en-US" b="1" dirty="0">
                <a:solidFill>
                  <a:srgbClr val="002060"/>
                </a:solidFill>
                <a:latin typeface="Vani" panose="020B0502040204020203" pitchFamily="34" charset="0"/>
                <a:cs typeface="Vani" panose="020B0502040204020203" pitchFamily="34" charset="0"/>
              </a:rPr>
              <a:t>It tells lenders:</a:t>
            </a:r>
          </a:p>
          <a:p>
            <a:pPr>
              <a:lnSpc>
                <a:spcPct val="80000"/>
              </a:lnSpc>
            </a:pPr>
            <a:r>
              <a:rPr lang="en-US" dirty="0">
                <a:solidFill>
                  <a:srgbClr val="002060"/>
                </a:solidFill>
                <a:latin typeface="Vani" panose="020B0502040204020203" pitchFamily="34" charset="0"/>
                <a:cs typeface="Vani" panose="020B0502040204020203" pitchFamily="34" charset="0"/>
              </a:rPr>
              <a:t>Who you are</a:t>
            </a:r>
          </a:p>
          <a:p>
            <a:pPr>
              <a:lnSpc>
                <a:spcPct val="80000"/>
              </a:lnSpc>
            </a:pPr>
            <a:r>
              <a:rPr lang="en-US" dirty="0">
                <a:solidFill>
                  <a:srgbClr val="002060"/>
                </a:solidFill>
                <a:latin typeface="Vani" panose="020B0502040204020203" pitchFamily="34" charset="0"/>
                <a:cs typeface="Vani" panose="020B0502040204020203" pitchFamily="34" charset="0"/>
              </a:rPr>
              <a:t>How much debt you have (value of the card goes against you)</a:t>
            </a:r>
          </a:p>
          <a:p>
            <a:pPr>
              <a:lnSpc>
                <a:spcPct val="80000"/>
              </a:lnSpc>
            </a:pPr>
            <a:r>
              <a:rPr lang="en-US" dirty="0">
                <a:solidFill>
                  <a:srgbClr val="002060"/>
                </a:solidFill>
                <a:latin typeface="Vani" panose="020B0502040204020203" pitchFamily="34" charset="0"/>
                <a:cs typeface="Vani" panose="020B0502040204020203" pitchFamily="34" charset="0"/>
              </a:rPr>
              <a:t>Whether you have made payments on time</a:t>
            </a:r>
          </a:p>
          <a:p>
            <a:pPr>
              <a:lnSpc>
                <a:spcPct val="80000"/>
              </a:lnSpc>
            </a:pPr>
            <a:r>
              <a:rPr lang="en-US" dirty="0">
                <a:solidFill>
                  <a:srgbClr val="002060"/>
                </a:solidFill>
                <a:latin typeface="Vani" panose="020B0502040204020203" pitchFamily="34" charset="0"/>
                <a:cs typeface="Vani" panose="020B0502040204020203" pitchFamily="34" charset="0"/>
              </a:rPr>
              <a:t>Whether there is negative information about you in public records</a:t>
            </a:r>
          </a:p>
        </p:txBody>
      </p:sp>
      <p:pic>
        <p:nvPicPr>
          <p:cNvPr id="5" name="Picture 6" descr="credit-score-breakdown-745382"/>
          <p:cNvPicPr>
            <a:picLocks noChangeAspect="1" noChangeArrowheads="1"/>
          </p:cNvPicPr>
          <p:nvPr/>
        </p:nvPicPr>
        <p:blipFill rotWithShape="1">
          <a:blip r:embed="rId2" cstate="print"/>
          <a:srcRect l="40852" t="52250" r="5764" b="11418"/>
          <a:stretch/>
        </p:blipFill>
        <p:spPr bwMode="auto">
          <a:xfrm>
            <a:off x="5081587" y="4986337"/>
            <a:ext cx="2028825" cy="1000125"/>
          </a:xfrm>
          <a:prstGeom prst="rect">
            <a:avLst/>
          </a:prstGeom>
          <a:noFill/>
          <a:ln w="76200" cmpd="tri">
            <a:solidFill>
              <a:srgbClr val="C0C0C0"/>
            </a:solidFill>
            <a:miter lim="800000"/>
            <a:headEnd/>
            <a:tailEnd/>
          </a:ln>
        </p:spPr>
      </p:pic>
    </p:spTree>
    <p:extLst>
      <p:ext uri="{BB962C8B-B14F-4D97-AF65-F5344CB8AC3E}">
        <p14:creationId xmlns:p14="http://schemas.microsoft.com/office/powerpoint/2010/main" val="227297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314866"/>
            <a:ext cx="10515600" cy="75193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Inquiries and Your Credit Score</a:t>
            </a:r>
          </a:p>
        </p:txBody>
      </p:sp>
      <p:sp>
        <p:nvSpPr>
          <p:cNvPr id="4" name="Rectangle 3"/>
          <p:cNvSpPr txBox="1">
            <a:spLocks noChangeArrowheads="1"/>
          </p:cNvSpPr>
          <p:nvPr/>
        </p:nvSpPr>
        <p:spPr>
          <a:xfrm>
            <a:off x="228600" y="990600"/>
            <a:ext cx="6324600" cy="23622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Wingdings" panose="05000000000000000000" pitchFamily="2" charset="2"/>
              <a:buChar char="q"/>
            </a:pPr>
            <a:r>
              <a:rPr lang="en-US" sz="2400" dirty="0">
                <a:solidFill>
                  <a:srgbClr val="002060"/>
                </a:solidFill>
                <a:latin typeface="Vani" panose="020B0502040204020203" pitchFamily="34" charset="0"/>
                <a:cs typeface="Vani" panose="020B0502040204020203" pitchFamily="34" charset="0"/>
              </a:rPr>
              <a:t>Three national credit bureaus are authorized to review credit reports:  </a:t>
            </a:r>
            <a:r>
              <a:rPr lang="en-US" sz="2400" dirty="0">
                <a:solidFill>
                  <a:srgbClr val="002060"/>
                </a:solidFill>
                <a:latin typeface="Vani" panose="020B0502040204020203" pitchFamily="34" charset="0"/>
                <a:cs typeface="Vani" panose="020B0502040204020203" pitchFamily="34" charset="0"/>
                <a:hlinkClick r:id="rId2" tooltip="http://www.equifax.com/home/"/>
              </a:rPr>
              <a:t>Equifax</a:t>
            </a:r>
            <a:r>
              <a:rPr lang="en-US" sz="2400" dirty="0">
                <a:solidFill>
                  <a:srgbClr val="002060"/>
                </a:solidFill>
                <a:latin typeface="Vani" panose="020B0502040204020203" pitchFamily="34" charset="0"/>
                <a:cs typeface="Vani" panose="020B0502040204020203" pitchFamily="34" charset="0"/>
              </a:rPr>
              <a:t>, </a:t>
            </a:r>
            <a:r>
              <a:rPr lang="en-US" sz="2400" dirty="0">
                <a:solidFill>
                  <a:srgbClr val="002060"/>
                </a:solidFill>
                <a:latin typeface="Vani" panose="020B0502040204020203" pitchFamily="34" charset="0"/>
                <a:cs typeface="Vani" panose="020B0502040204020203" pitchFamily="34" charset="0"/>
                <a:hlinkClick r:id="rId3" tooltip="http://www.experian.com/"/>
              </a:rPr>
              <a:t>Experian</a:t>
            </a:r>
            <a:r>
              <a:rPr lang="en-US" sz="2400" dirty="0">
                <a:solidFill>
                  <a:srgbClr val="002060"/>
                </a:solidFill>
                <a:latin typeface="Vani" panose="020B0502040204020203" pitchFamily="34" charset="0"/>
                <a:cs typeface="Vani" panose="020B0502040204020203" pitchFamily="34" charset="0"/>
              </a:rPr>
              <a:t> and </a:t>
            </a:r>
            <a:r>
              <a:rPr lang="en-US" sz="2400" dirty="0">
                <a:solidFill>
                  <a:srgbClr val="002060"/>
                </a:solidFill>
                <a:latin typeface="Vani" panose="020B0502040204020203" pitchFamily="34" charset="0"/>
                <a:cs typeface="Vani" panose="020B0502040204020203" pitchFamily="34" charset="0"/>
                <a:hlinkClick r:id="rId4" tooltip="http://www.transunion.com/"/>
              </a:rPr>
              <a:t>TransUnion</a:t>
            </a:r>
            <a:r>
              <a:rPr lang="en-US" sz="2400" dirty="0">
                <a:solidFill>
                  <a:srgbClr val="002060"/>
                </a:solidFill>
                <a:latin typeface="Vani" panose="020B0502040204020203" pitchFamily="34" charset="0"/>
                <a:cs typeface="Vani" panose="020B0502040204020203" pitchFamily="34" charset="0"/>
              </a:rPr>
              <a:t>. </a:t>
            </a:r>
            <a:r>
              <a:rPr lang="en-US" sz="2800" dirty="0">
                <a:solidFill>
                  <a:srgbClr val="002060"/>
                </a:solidFill>
                <a:latin typeface="Vani" panose="020B0502040204020203" pitchFamily="34" charset="0"/>
                <a:cs typeface="Vani" panose="020B0502040204020203" pitchFamily="34" charset="0"/>
              </a:rPr>
              <a:t> </a:t>
            </a:r>
          </a:p>
          <a:p>
            <a:pPr>
              <a:lnSpc>
                <a:spcPct val="80000"/>
              </a:lnSpc>
              <a:buFont typeface="Wingdings" panose="05000000000000000000" pitchFamily="2" charset="2"/>
              <a:buChar char="q"/>
            </a:pPr>
            <a:endParaRPr lang="en-US" sz="2800" dirty="0">
              <a:solidFill>
                <a:srgbClr val="002060"/>
              </a:solidFill>
              <a:latin typeface="Vani" panose="020B0502040204020203" pitchFamily="34" charset="0"/>
              <a:cs typeface="Vani" panose="020B0502040204020203" pitchFamily="34" charset="0"/>
            </a:endParaRPr>
          </a:p>
          <a:p>
            <a:pPr>
              <a:lnSpc>
                <a:spcPct val="80000"/>
              </a:lnSpc>
              <a:buFont typeface="Wingdings" panose="05000000000000000000" pitchFamily="2" charset="2"/>
              <a:buChar char="q"/>
            </a:pPr>
            <a:r>
              <a:rPr lang="en-US" sz="2400" dirty="0">
                <a:solidFill>
                  <a:srgbClr val="002060"/>
                </a:solidFill>
                <a:latin typeface="Vani" panose="020B0502040204020203" pitchFamily="34" charset="0"/>
                <a:cs typeface="Vani" panose="020B0502040204020203" pitchFamily="34" charset="0"/>
              </a:rPr>
              <a:t>Check credit report annually for free at www.annualcreditreport.com</a:t>
            </a:r>
          </a:p>
          <a:p>
            <a:pPr>
              <a:lnSpc>
                <a:spcPct val="80000"/>
              </a:lnSpc>
            </a:pPr>
            <a:endParaRPr lang="en-US" sz="2800" dirty="0"/>
          </a:p>
          <a:p>
            <a:pPr marL="0" indent="0">
              <a:lnSpc>
                <a:spcPct val="80000"/>
              </a:lnSpc>
              <a:buNone/>
            </a:pP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2068368364"/>
              </p:ext>
            </p:extLst>
          </p:nvPr>
        </p:nvGraphicFramePr>
        <p:xfrm>
          <a:off x="838200" y="3276600"/>
          <a:ext cx="4800600" cy="312420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520700">
                <a:tc>
                  <a:txBody>
                    <a:bodyPr/>
                    <a:lstStyle/>
                    <a:p>
                      <a:r>
                        <a:rPr lang="en-US" sz="2800" b="0" dirty="0"/>
                        <a:t>Credit Score Range</a:t>
                      </a:r>
                    </a:p>
                  </a:txBody>
                  <a:tcPr/>
                </a:tc>
                <a:tc>
                  <a:txBody>
                    <a:bodyPr/>
                    <a:lstStyle/>
                    <a:p>
                      <a:endParaRPr lang="en-US" sz="2800" b="0" dirty="0"/>
                    </a:p>
                  </a:txBody>
                  <a:tcPr/>
                </a:tc>
                <a:extLst>
                  <a:ext uri="{0D108BD9-81ED-4DB2-BD59-A6C34878D82A}">
                    <a16:rowId xmlns:a16="http://schemas.microsoft.com/office/drawing/2014/main" val="10000"/>
                  </a:ext>
                </a:extLst>
              </a:tr>
              <a:tr h="520700">
                <a:tc>
                  <a:txBody>
                    <a:bodyPr/>
                    <a:lstStyle/>
                    <a:p>
                      <a:r>
                        <a:rPr lang="en-US" sz="2800" b="0" dirty="0"/>
                        <a:t>Higher</a:t>
                      </a:r>
                      <a:r>
                        <a:rPr lang="en-US" sz="2800" b="0" baseline="0" dirty="0"/>
                        <a:t> than 760</a:t>
                      </a:r>
                      <a:endParaRPr lang="en-US" sz="2800" b="0" dirty="0"/>
                    </a:p>
                  </a:txBody>
                  <a:tcPr/>
                </a:tc>
                <a:tc>
                  <a:txBody>
                    <a:bodyPr/>
                    <a:lstStyle/>
                    <a:p>
                      <a:r>
                        <a:rPr lang="en-US" sz="2800" b="0" dirty="0"/>
                        <a:t>GREAT!!</a:t>
                      </a:r>
                    </a:p>
                  </a:txBody>
                  <a:tcPr/>
                </a:tc>
                <a:extLst>
                  <a:ext uri="{0D108BD9-81ED-4DB2-BD59-A6C34878D82A}">
                    <a16:rowId xmlns:a16="http://schemas.microsoft.com/office/drawing/2014/main" val="10001"/>
                  </a:ext>
                </a:extLst>
              </a:tr>
              <a:tr h="520700">
                <a:tc>
                  <a:txBody>
                    <a:bodyPr/>
                    <a:lstStyle/>
                    <a:p>
                      <a:r>
                        <a:rPr lang="en-US" sz="2800" b="0" dirty="0"/>
                        <a:t>725-760</a:t>
                      </a:r>
                    </a:p>
                  </a:txBody>
                  <a:tcPr/>
                </a:tc>
                <a:tc>
                  <a:txBody>
                    <a:bodyPr/>
                    <a:lstStyle/>
                    <a:p>
                      <a:r>
                        <a:rPr lang="en-US" sz="2800" b="0" dirty="0"/>
                        <a:t>Very Good</a:t>
                      </a:r>
                    </a:p>
                  </a:txBody>
                  <a:tcPr/>
                </a:tc>
                <a:extLst>
                  <a:ext uri="{0D108BD9-81ED-4DB2-BD59-A6C34878D82A}">
                    <a16:rowId xmlns:a16="http://schemas.microsoft.com/office/drawing/2014/main" val="10002"/>
                  </a:ext>
                </a:extLst>
              </a:tr>
              <a:tr h="520700">
                <a:tc>
                  <a:txBody>
                    <a:bodyPr/>
                    <a:lstStyle/>
                    <a:p>
                      <a:r>
                        <a:rPr lang="en-US" sz="2800" b="0" dirty="0"/>
                        <a:t>660-724</a:t>
                      </a:r>
                    </a:p>
                  </a:txBody>
                  <a:tcPr/>
                </a:tc>
                <a:tc>
                  <a:txBody>
                    <a:bodyPr/>
                    <a:lstStyle/>
                    <a:p>
                      <a:r>
                        <a:rPr lang="en-US" sz="2800" b="0" dirty="0"/>
                        <a:t>Good</a:t>
                      </a:r>
                    </a:p>
                  </a:txBody>
                  <a:tcPr/>
                </a:tc>
                <a:extLst>
                  <a:ext uri="{0D108BD9-81ED-4DB2-BD59-A6C34878D82A}">
                    <a16:rowId xmlns:a16="http://schemas.microsoft.com/office/drawing/2014/main" val="10003"/>
                  </a:ext>
                </a:extLst>
              </a:tr>
              <a:tr h="520700">
                <a:tc>
                  <a:txBody>
                    <a:bodyPr/>
                    <a:lstStyle/>
                    <a:p>
                      <a:r>
                        <a:rPr lang="en-US" sz="2800" b="0" dirty="0"/>
                        <a:t>560-659</a:t>
                      </a:r>
                    </a:p>
                  </a:txBody>
                  <a:tcPr/>
                </a:tc>
                <a:tc>
                  <a:txBody>
                    <a:bodyPr/>
                    <a:lstStyle/>
                    <a:p>
                      <a:r>
                        <a:rPr lang="en-US" sz="2800" b="0" dirty="0"/>
                        <a:t>Not Good</a:t>
                      </a:r>
                    </a:p>
                  </a:txBody>
                  <a:tcPr/>
                </a:tc>
                <a:extLst>
                  <a:ext uri="{0D108BD9-81ED-4DB2-BD59-A6C34878D82A}">
                    <a16:rowId xmlns:a16="http://schemas.microsoft.com/office/drawing/2014/main" val="10004"/>
                  </a:ext>
                </a:extLst>
              </a:tr>
              <a:tr h="520700">
                <a:tc>
                  <a:txBody>
                    <a:bodyPr/>
                    <a:lstStyle/>
                    <a:p>
                      <a:r>
                        <a:rPr lang="en-US" sz="2800" b="0" dirty="0"/>
                        <a:t>Lower than 560</a:t>
                      </a:r>
                    </a:p>
                  </a:txBody>
                  <a:tcPr/>
                </a:tc>
                <a:tc>
                  <a:txBody>
                    <a:bodyPr/>
                    <a:lstStyle/>
                    <a:p>
                      <a:r>
                        <a:rPr lang="en-US" sz="2800" b="0" dirty="0"/>
                        <a:t>Bad</a:t>
                      </a:r>
                    </a:p>
                  </a:txBody>
                  <a:tcPr/>
                </a:tc>
                <a:extLst>
                  <a:ext uri="{0D108BD9-81ED-4DB2-BD59-A6C34878D82A}">
                    <a16:rowId xmlns:a16="http://schemas.microsoft.com/office/drawing/2014/main" val="10005"/>
                  </a:ext>
                </a:extLst>
              </a:tr>
            </a:tbl>
          </a:graphicData>
        </a:graphic>
      </p:graphicFrame>
      <p:sp>
        <p:nvSpPr>
          <p:cNvPr id="6" name="Rectangle 3">
            <a:extLst>
              <a:ext uri="{FF2B5EF4-FFF2-40B4-BE49-F238E27FC236}">
                <a16:creationId xmlns:a16="http://schemas.microsoft.com/office/drawing/2014/main" id="{2ABA91CB-107A-473E-9173-2EDBACDCB01E}"/>
              </a:ext>
            </a:extLst>
          </p:cNvPr>
          <p:cNvSpPr txBox="1">
            <a:spLocks noChangeArrowheads="1"/>
          </p:cNvSpPr>
          <p:nvPr/>
        </p:nvSpPr>
        <p:spPr>
          <a:xfrm>
            <a:off x="6086819" y="1351878"/>
            <a:ext cx="5715000" cy="4154244"/>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solidFill>
                  <a:srgbClr val="002060"/>
                </a:solidFill>
                <a:latin typeface="Vani" panose="020B0502040204020203" pitchFamily="34" charset="0"/>
                <a:cs typeface="Vani" panose="020B0502040204020203" pitchFamily="34" charset="0"/>
              </a:rPr>
              <a:t>Information in your credit report may determine whether you will:</a:t>
            </a:r>
          </a:p>
          <a:p>
            <a:pPr marL="0" indent="0">
              <a:buNone/>
              <a:tabLst>
                <a:tab pos="346075" algn="l"/>
              </a:tabLst>
            </a:pPr>
            <a:endParaRPr lang="en-US" sz="2800" dirty="0">
              <a:solidFill>
                <a:srgbClr val="002060"/>
              </a:solidFill>
              <a:latin typeface="Vani" panose="020B0502040204020203" pitchFamily="34" charset="0"/>
              <a:cs typeface="Vani" panose="020B0502040204020203" pitchFamily="34" charset="0"/>
            </a:endParaRPr>
          </a:p>
          <a:p>
            <a:pPr>
              <a:buFont typeface="Wingdings" panose="05000000000000000000" pitchFamily="2" charset="2"/>
              <a:buChar char="§"/>
              <a:tabLst>
                <a:tab pos="346075" algn="l"/>
              </a:tabLst>
            </a:pPr>
            <a:r>
              <a:rPr lang="en-US" sz="2800" dirty="0">
                <a:solidFill>
                  <a:srgbClr val="002060"/>
                </a:solidFill>
                <a:latin typeface="Vani" panose="020B0502040204020203" pitchFamily="34" charset="0"/>
                <a:cs typeface="Vani" panose="020B0502040204020203" pitchFamily="34" charset="0"/>
              </a:rPr>
              <a:t>Get a loan or other form of credit</a:t>
            </a:r>
          </a:p>
          <a:p>
            <a:pPr>
              <a:buFont typeface="Wingdings" panose="05000000000000000000" pitchFamily="2" charset="2"/>
              <a:buChar char="§"/>
              <a:tabLst>
                <a:tab pos="346075" algn="l"/>
              </a:tabLst>
            </a:pPr>
            <a:r>
              <a:rPr lang="en-US" sz="2800" dirty="0">
                <a:solidFill>
                  <a:srgbClr val="002060"/>
                </a:solidFill>
                <a:latin typeface="Vani" panose="020B0502040204020203" pitchFamily="34" charset="0"/>
                <a:cs typeface="Vani" panose="020B0502040204020203" pitchFamily="34" charset="0"/>
              </a:rPr>
              <a:t>Get a job</a:t>
            </a:r>
          </a:p>
          <a:p>
            <a:pPr>
              <a:buFont typeface="Wingdings" panose="05000000000000000000" pitchFamily="2" charset="2"/>
              <a:buChar char="§"/>
              <a:tabLst>
                <a:tab pos="346075" algn="l"/>
              </a:tabLst>
            </a:pPr>
            <a:r>
              <a:rPr lang="en-US" sz="2800" dirty="0">
                <a:solidFill>
                  <a:srgbClr val="002060"/>
                </a:solidFill>
                <a:latin typeface="Vani" panose="020B0502040204020203" pitchFamily="34" charset="0"/>
                <a:cs typeface="Vani" panose="020B0502040204020203" pitchFamily="34" charset="0"/>
              </a:rPr>
              <a:t>Rent an apartment</a:t>
            </a:r>
          </a:p>
          <a:p>
            <a:pPr>
              <a:buFont typeface="Wingdings" panose="05000000000000000000" pitchFamily="2" charset="2"/>
              <a:buChar char="§"/>
              <a:tabLst>
                <a:tab pos="346075" algn="l"/>
              </a:tabLst>
            </a:pPr>
            <a:r>
              <a:rPr lang="en-US" sz="2800" dirty="0">
                <a:solidFill>
                  <a:srgbClr val="002060"/>
                </a:solidFill>
                <a:latin typeface="Vani" panose="020B0502040204020203" pitchFamily="34" charset="0"/>
                <a:cs typeface="Vani" panose="020B0502040204020203" pitchFamily="34" charset="0"/>
              </a:rPr>
              <a:t>Get insurance </a:t>
            </a:r>
          </a:p>
          <a:p>
            <a:pPr>
              <a:buFont typeface="Wingdings" panose="05000000000000000000" pitchFamily="2" charset="2"/>
              <a:buChar char="§"/>
              <a:tabLst>
                <a:tab pos="346075" algn="l"/>
              </a:tabLst>
            </a:pPr>
            <a:r>
              <a:rPr lang="en-US" sz="2800" dirty="0">
                <a:solidFill>
                  <a:srgbClr val="002060"/>
                </a:solidFill>
                <a:latin typeface="Vani" panose="020B0502040204020203" pitchFamily="34" charset="0"/>
                <a:cs typeface="Vani" panose="020B0502040204020203" pitchFamily="34" charset="0"/>
              </a:rPr>
              <a:t>Get utilities</a:t>
            </a:r>
          </a:p>
          <a:p>
            <a:pPr>
              <a:buFont typeface="Wingdings" panose="05000000000000000000" pitchFamily="2" charset="2"/>
              <a:buChar char="§"/>
              <a:tabLst>
                <a:tab pos="346075" algn="l"/>
              </a:tabLst>
            </a:pPr>
            <a:r>
              <a:rPr lang="en-US" sz="2800" dirty="0">
                <a:solidFill>
                  <a:srgbClr val="002060"/>
                </a:solidFill>
                <a:latin typeface="Vani" panose="020B0502040204020203" pitchFamily="34" charset="0"/>
                <a:cs typeface="Vani" panose="020B0502040204020203" pitchFamily="34" charset="0"/>
              </a:rPr>
              <a:t>Get cell phone service</a:t>
            </a:r>
          </a:p>
        </p:txBody>
      </p:sp>
    </p:spTree>
    <p:extLst>
      <p:ext uri="{BB962C8B-B14F-4D97-AF65-F5344CB8AC3E}">
        <p14:creationId xmlns:p14="http://schemas.microsoft.com/office/powerpoint/2010/main" val="1204820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Now its time to make that minor choice of </a:t>
            </a:r>
          </a:p>
          <a:p>
            <a:pPr marL="0" indent="0">
              <a:buNone/>
              <a:tabLst>
                <a:tab pos="346075" algn="l"/>
              </a:tabLst>
            </a:pPr>
            <a:r>
              <a:rPr lang="en-US" sz="2800" dirty="0">
                <a:latin typeface="Vani" panose="020B0502040204020203" pitchFamily="34" charset="0"/>
                <a:cs typeface="Vani" panose="020B0502040204020203" pitchFamily="34" charset="0"/>
              </a:rPr>
              <a:t>WHAT AM I GOING TO DO FOR THE REST OF MY EXISTENCE ?!</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800" dirty="0">
                <a:latin typeface="Vani" panose="020B0502040204020203" pitchFamily="34" charset="0"/>
                <a:cs typeface="Vani" panose="020B0502040204020203" pitchFamily="34" charset="0"/>
              </a:rPr>
              <a:t>So what should you consider before this life altering decision?</a:t>
            </a:r>
          </a:p>
        </p:txBody>
      </p:sp>
    </p:spTree>
    <p:extLst>
      <p:ext uri="{BB962C8B-B14F-4D97-AF65-F5344CB8AC3E}">
        <p14:creationId xmlns:p14="http://schemas.microsoft.com/office/powerpoint/2010/main" val="36440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3810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Financial literacy is…</a:t>
            </a:r>
          </a:p>
        </p:txBody>
      </p:sp>
      <p:sp>
        <p:nvSpPr>
          <p:cNvPr id="7" name="TextBox 6"/>
          <p:cNvSpPr txBox="1"/>
          <p:nvPr/>
        </p:nvSpPr>
        <p:spPr>
          <a:xfrm>
            <a:off x="2362200" y="1089898"/>
            <a:ext cx="7467600" cy="4678204"/>
          </a:xfrm>
          <a:prstGeom prst="rect">
            <a:avLst/>
          </a:prstGeom>
          <a:noFill/>
        </p:spPr>
        <p:txBody>
          <a:bodyPr wrap="square" rtlCol="0">
            <a:spAutoFit/>
          </a:bodyPr>
          <a:lstStyle/>
          <a:p>
            <a:pPr marL="457200" indent="-457200">
              <a:buClr>
                <a:srgbClr val="FFC000"/>
              </a:buClr>
              <a:buFont typeface="Wingdings" panose="05000000000000000000" pitchFamily="2" charset="2"/>
              <a:buChar char="Ø"/>
            </a:pPr>
            <a:r>
              <a:rPr lang="en-US" sz="2800" dirty="0">
                <a:latin typeface="Vani" panose="020B0502040204020203" pitchFamily="18" charset="0"/>
                <a:cs typeface="Vani" panose="020B0502040204020203" pitchFamily="18" charset="0"/>
              </a:rPr>
              <a:t>the knowledge that is necessary to make   financially responsible decisions that are integral to our everyday lives</a:t>
            </a:r>
          </a:p>
          <a:p>
            <a:pPr marL="457200" indent="-457200">
              <a:buClr>
                <a:srgbClr val="FFC000"/>
              </a:buClr>
              <a:buFont typeface="Wingdings" panose="05000000000000000000" pitchFamily="2" charset="2"/>
              <a:buChar char="Ø"/>
            </a:pPr>
            <a:endParaRPr lang="en-US" sz="2800" dirty="0">
              <a:latin typeface="Vani" panose="020B0502040204020203" pitchFamily="18" charset="0"/>
              <a:cs typeface="Vani" panose="020B0502040204020203" pitchFamily="18" charset="0"/>
            </a:endParaRPr>
          </a:p>
          <a:p>
            <a:pPr marL="457200" indent="-457200">
              <a:buClr>
                <a:srgbClr val="FFC000"/>
              </a:buClr>
              <a:buFont typeface="Wingdings" panose="05000000000000000000" pitchFamily="2" charset="2"/>
              <a:buChar char="Ø"/>
            </a:pPr>
            <a:r>
              <a:rPr lang="en-US" sz="2800" dirty="0">
                <a:latin typeface="Vani" panose="020B0502040204020203" pitchFamily="18" charset="0"/>
                <a:cs typeface="Vani" panose="020B0502040204020203" pitchFamily="18" charset="0"/>
              </a:rPr>
              <a:t>the ability to understand how money works in the world: how someone manages to earn or make it, how that person manages it, how he/she invests it (turn it into more) and how that person donates it to help others</a:t>
            </a:r>
          </a:p>
          <a:p>
            <a:endParaRPr lang="en-US" dirty="0">
              <a:latin typeface="Vani" panose="020B0502040204020203" pitchFamily="18" charset="0"/>
              <a:cs typeface="Vani" panose="020B0502040204020203" pitchFamily="18" charset="0"/>
            </a:endParaRPr>
          </a:p>
        </p:txBody>
      </p:sp>
    </p:spTree>
    <p:extLst>
      <p:ext uri="{BB962C8B-B14F-4D97-AF65-F5344CB8AC3E}">
        <p14:creationId xmlns:p14="http://schemas.microsoft.com/office/powerpoint/2010/main" val="1014363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685800" y="1504278"/>
            <a:ext cx="10058399" cy="415424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B0502040204020203" pitchFamily="34" charset="0"/>
                <a:cs typeface="Vani" panose="020B0502040204020203" pitchFamily="34" charset="0"/>
              </a:rPr>
              <a:t>Your Work Style</a:t>
            </a:r>
          </a:p>
          <a:p>
            <a:pPr marL="0" indent="0">
              <a:buNone/>
              <a:tabLst>
                <a:tab pos="346075" algn="l"/>
              </a:tabLst>
            </a:pPr>
            <a:r>
              <a:rPr lang="en-US" sz="2800" dirty="0">
                <a:latin typeface="Vani" panose="020B0502040204020203" pitchFamily="34" charset="0"/>
                <a:cs typeface="Vani" panose="020B0502040204020203" pitchFamily="34" charset="0"/>
              </a:rPr>
              <a:t>Are you a self starter?  Do you accomplish goals on your own?</a:t>
            </a:r>
          </a:p>
          <a:p>
            <a:pPr marL="0" indent="0">
              <a:buNone/>
              <a:tabLst>
                <a:tab pos="346075" algn="l"/>
              </a:tabLst>
            </a:pPr>
            <a:r>
              <a:rPr lang="en-US" sz="2800" dirty="0">
                <a:latin typeface="Vani" panose="020B0502040204020203" pitchFamily="34" charset="0"/>
                <a:cs typeface="Vani" panose="020B0502040204020203" pitchFamily="34" charset="0"/>
              </a:rPr>
              <a:t>Do you need structure and discipline to achieve your best?</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800" dirty="0">
                <a:latin typeface="Vani" panose="020B0502040204020203" pitchFamily="34" charset="0"/>
                <a:cs typeface="Vani" panose="020B0502040204020203" pitchFamily="34" charset="0"/>
              </a:rPr>
              <a:t>An honest evaluation of your work style will help you decide on a career path. </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800" dirty="0">
                <a:latin typeface="Vani" panose="020B0502040204020203" pitchFamily="34" charset="0"/>
                <a:cs typeface="Vani" panose="020B0502040204020203" pitchFamily="34" charset="0"/>
              </a:rPr>
              <a:t>If you are a day dreamer or procrastinator, you may want to choose a career with supervision to help you stay on task. </a:t>
            </a:r>
          </a:p>
        </p:txBody>
      </p:sp>
    </p:spTree>
    <p:extLst>
      <p:ext uri="{BB962C8B-B14F-4D97-AF65-F5344CB8AC3E}">
        <p14:creationId xmlns:p14="http://schemas.microsoft.com/office/powerpoint/2010/main" val="2053196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1017375" y="1504278"/>
            <a:ext cx="9605931"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B0502040204020203" pitchFamily="34" charset="0"/>
                <a:cs typeface="Vani" panose="020B0502040204020203" pitchFamily="34" charset="0"/>
              </a:rPr>
              <a:t>Your Talents</a:t>
            </a:r>
          </a:p>
          <a:p>
            <a:pPr marL="0" indent="0" algn="ctr">
              <a:buNone/>
              <a:tabLst>
                <a:tab pos="346075" algn="l"/>
              </a:tabLst>
            </a:pPr>
            <a:endParaRPr lang="en-US" sz="2800" dirty="0">
              <a:latin typeface="Vani" panose="020B0502040204020203" pitchFamily="34" charset="0"/>
              <a:cs typeface="Vani" panose="020B0502040204020203" pitchFamily="34" charset="0"/>
            </a:endParaRPr>
          </a:p>
          <a:p>
            <a:pPr marL="0" indent="0" algn="ctr">
              <a:buNone/>
              <a:tabLst>
                <a:tab pos="346075" algn="l"/>
              </a:tabLst>
            </a:pPr>
            <a:r>
              <a:rPr lang="en-US" sz="2800" dirty="0">
                <a:latin typeface="Vani" panose="020B0502040204020203" pitchFamily="34" charset="0"/>
                <a:cs typeface="Vani" panose="020B0502040204020203" pitchFamily="34" charset="0"/>
              </a:rPr>
              <a:t>Choose a career that aligns with a hobby or talent that you love or achieve at. </a:t>
            </a:r>
          </a:p>
          <a:p>
            <a:pPr marL="0" indent="0" algn="ctr">
              <a:buNone/>
              <a:tabLst>
                <a:tab pos="346075" algn="l"/>
              </a:tabLst>
            </a:pPr>
            <a:r>
              <a:rPr lang="en-US" sz="2800" dirty="0">
                <a:latin typeface="Vani" panose="020B0502040204020203" pitchFamily="34" charset="0"/>
                <a:cs typeface="Vani" panose="020B0502040204020203" pitchFamily="34" charset="0"/>
              </a:rPr>
              <a:t> </a:t>
            </a:r>
          </a:p>
          <a:p>
            <a:pPr marL="0" indent="0" algn="ctr">
              <a:buNone/>
              <a:tabLst>
                <a:tab pos="346075" algn="l"/>
              </a:tabLst>
            </a:pPr>
            <a:r>
              <a:rPr lang="en-US" sz="2800" dirty="0">
                <a:latin typeface="Vani" panose="020B0502040204020203" pitchFamily="34" charset="0"/>
                <a:cs typeface="Vani" panose="020B0502040204020203" pitchFamily="34" charset="0"/>
              </a:rPr>
              <a:t>Transform your activities into a career that will come more naturally.</a:t>
            </a:r>
          </a:p>
          <a:p>
            <a:pPr marL="0" indent="0" algn="ctr">
              <a:buNone/>
              <a:tabLst>
                <a:tab pos="346075" algn="l"/>
              </a:tabLst>
            </a:pPr>
            <a:endParaRPr lang="en-US" sz="2800" dirty="0">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337203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1017376" y="1393254"/>
            <a:ext cx="9605931"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B0502040204020203" pitchFamily="34" charset="0"/>
                <a:cs typeface="Vani" panose="020B0502040204020203" pitchFamily="34" charset="0"/>
              </a:rPr>
              <a:t>Your Financial Goals</a:t>
            </a:r>
          </a:p>
          <a:p>
            <a:pPr marL="0" indent="0" algn="ctr">
              <a:buNone/>
              <a:tabLst>
                <a:tab pos="346075" algn="l"/>
              </a:tabLst>
            </a:pPr>
            <a:endParaRPr lang="en-US" sz="2800" dirty="0">
              <a:latin typeface="Vani" panose="020B0502040204020203" pitchFamily="34" charset="0"/>
              <a:cs typeface="Vani" panose="020B0502040204020203" pitchFamily="34" charset="0"/>
            </a:endParaRPr>
          </a:p>
          <a:p>
            <a:pPr marL="0" indent="0" algn="ctr">
              <a:buNone/>
              <a:tabLst>
                <a:tab pos="346075" algn="l"/>
              </a:tabLst>
            </a:pPr>
            <a:r>
              <a:rPr lang="en-US" sz="2800" dirty="0">
                <a:latin typeface="Vani" panose="020B0502040204020203" pitchFamily="34" charset="0"/>
                <a:cs typeface="Vani" panose="020B0502040204020203" pitchFamily="34" charset="0"/>
              </a:rPr>
              <a:t>ONE aspect of choosing a career is making </a:t>
            </a:r>
            <a:r>
              <a:rPr lang="en-US" sz="2800" b="0" i="0" dirty="0">
                <a:solidFill>
                  <a:srgbClr val="222222"/>
                </a:solidFill>
                <a:effectLst/>
                <a:latin typeface="Vani" panose="02040502050405020303" pitchFamily="18" charset="0"/>
                <a:cs typeface="Vani" panose="02040502050405020303" pitchFamily="18" charset="0"/>
              </a:rPr>
              <a:t>enough money to meet your financial goals. </a:t>
            </a:r>
          </a:p>
          <a:p>
            <a:pPr marL="0" indent="0" algn="ctr">
              <a:buNone/>
              <a:tabLst>
                <a:tab pos="346075" algn="l"/>
              </a:tabLst>
            </a:pPr>
            <a:endParaRPr lang="en-US" sz="2800" b="0" i="0" dirty="0">
              <a:solidFill>
                <a:srgbClr val="222222"/>
              </a:solidFill>
              <a:effectLst/>
              <a:latin typeface="Vani" panose="02040502050405020303" pitchFamily="18" charset="0"/>
              <a:cs typeface="Vani" panose="02040502050405020303" pitchFamily="18" charset="0"/>
            </a:endParaRP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If you want to own a vacation home on every continent and fly to these homes on your private jet, a job as a retail clerk will probably not help you achieve your goals. </a:t>
            </a:r>
          </a:p>
          <a:p>
            <a:pPr marL="0" indent="0" algn="ctr">
              <a:buNone/>
              <a:tabLst>
                <a:tab pos="346075" algn="l"/>
              </a:tabLst>
            </a:pPr>
            <a:endParaRPr lang="en-US" sz="2800" b="0" i="0" dirty="0">
              <a:solidFill>
                <a:srgbClr val="222222"/>
              </a:solidFill>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1319569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1017375" y="1504278"/>
            <a:ext cx="9605931"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40502050405020303" pitchFamily="18" charset="0"/>
                <a:cs typeface="Vani" panose="02040502050405020303" pitchFamily="18" charset="0"/>
              </a:rPr>
              <a:t>Your Social Needs</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You'll spend one-third of your life with the people you work with, so choose a </a:t>
            </a:r>
            <a:r>
              <a:rPr lang="en-US" sz="2800" b="0" i="0" dirty="0">
                <a:solidFill>
                  <a:srgbClr val="000000"/>
                </a:solidFill>
                <a:effectLst/>
                <a:latin typeface="Vani" panose="02040502050405020303" pitchFamily="18" charset="0"/>
                <a:cs typeface="Vani" panose="02040502050405020303" pitchFamily="18" charset="0"/>
              </a:rPr>
              <a:t>career</a:t>
            </a:r>
            <a:r>
              <a:rPr lang="en-US" sz="2800" b="0" i="0" dirty="0">
                <a:solidFill>
                  <a:srgbClr val="222222"/>
                </a:solidFill>
                <a:effectLst/>
                <a:latin typeface="Vani" panose="02040502050405020303" pitchFamily="18" charset="0"/>
                <a:cs typeface="Vani" panose="02040502050405020303" pitchFamily="18" charset="0"/>
              </a:rPr>
              <a:t> that's a good social fit. </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If you're a loner who doesn't enjoy social interaction, you may be well-suited to a career where you work independently or work from home. </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If you love to meet new people, you may find a </a:t>
            </a:r>
            <a:r>
              <a:rPr lang="en-US" sz="2800" b="0" i="0" dirty="0">
                <a:solidFill>
                  <a:srgbClr val="000000"/>
                </a:solidFill>
                <a:effectLst/>
                <a:latin typeface="Vani" panose="02040502050405020303" pitchFamily="18" charset="0"/>
                <a:cs typeface="Vani" panose="02040502050405020303" pitchFamily="18" charset="0"/>
              </a:rPr>
              <a:t>career</a:t>
            </a:r>
            <a:r>
              <a:rPr lang="en-US" sz="2800" b="0" i="0" dirty="0">
                <a:solidFill>
                  <a:srgbClr val="222222"/>
                </a:solidFill>
                <a:effectLst/>
                <a:latin typeface="Vani" panose="02040502050405020303" pitchFamily="18" charset="0"/>
                <a:cs typeface="Vani" panose="02040502050405020303" pitchFamily="18" charset="0"/>
              </a:rPr>
              <a:t> in sales fulfilling, where you work with the public.</a:t>
            </a:r>
            <a:endParaRPr lang="en-US" sz="2800" dirty="0">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251435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1017376" y="1600200"/>
            <a:ext cx="9605931"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B0502040204020203" pitchFamily="34" charset="0"/>
                <a:cs typeface="Vani" panose="020B0502040204020203" pitchFamily="34" charset="0"/>
              </a:rPr>
              <a:t>Get Real-Life Experience</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Follow the example of companies that use interns and temps to evaluate an individual before they extend a </a:t>
            </a:r>
            <a:r>
              <a:rPr lang="en-US" sz="2800" b="0" i="0" dirty="0">
                <a:solidFill>
                  <a:srgbClr val="000000"/>
                </a:solidFill>
                <a:effectLst/>
                <a:latin typeface="Vani" panose="02040502050405020303" pitchFamily="18" charset="0"/>
                <a:cs typeface="Vani" panose="02040502050405020303" pitchFamily="18" charset="0"/>
              </a:rPr>
              <a:t>job</a:t>
            </a:r>
            <a:r>
              <a:rPr lang="en-US" sz="2800" b="0" i="0" dirty="0">
                <a:solidFill>
                  <a:srgbClr val="222222"/>
                </a:solidFill>
                <a:effectLst/>
                <a:latin typeface="Vani" panose="02040502050405020303" pitchFamily="18" charset="0"/>
                <a:cs typeface="Vani" panose="02040502050405020303" pitchFamily="18" charset="0"/>
              </a:rPr>
              <a:t> offer. Real-life experience in the work environment where you think you want to work can help you make up your mind for certain. Job shadows, internships and temporary assignments give you a realistic view of a day in the life of a profession.</a:t>
            </a:r>
            <a:endParaRPr lang="en-US" sz="2800" dirty="0">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3389422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1017375" y="1504278"/>
            <a:ext cx="9605931"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B0502040204020203" pitchFamily="34" charset="0"/>
                <a:cs typeface="Vani" panose="020B0502040204020203" pitchFamily="34" charset="0"/>
              </a:rPr>
              <a:t>Be Patient</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Finding the right </a:t>
            </a:r>
            <a:r>
              <a:rPr lang="en-US" sz="2800" b="0" i="0" dirty="0">
                <a:solidFill>
                  <a:srgbClr val="000000"/>
                </a:solidFill>
                <a:effectLst/>
                <a:latin typeface="Vani" panose="02040502050405020303" pitchFamily="18" charset="0"/>
                <a:cs typeface="Vani" panose="02040502050405020303" pitchFamily="18" charset="0"/>
              </a:rPr>
              <a:t>career</a:t>
            </a:r>
            <a:r>
              <a:rPr lang="en-US" sz="2800" b="0" i="0" dirty="0">
                <a:solidFill>
                  <a:srgbClr val="222222"/>
                </a:solidFill>
                <a:effectLst/>
                <a:latin typeface="Vani" panose="02040502050405020303" pitchFamily="18" charset="0"/>
                <a:cs typeface="Vani" panose="02040502050405020303" pitchFamily="18" charset="0"/>
              </a:rPr>
              <a:t> is a process, not an event. </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An entry level position in your field may not be your dream </a:t>
            </a:r>
            <a:r>
              <a:rPr lang="en-US" sz="2800" b="0" i="0" dirty="0">
                <a:solidFill>
                  <a:srgbClr val="000000"/>
                </a:solidFill>
                <a:effectLst/>
                <a:latin typeface="Vani" panose="02040502050405020303" pitchFamily="18" charset="0"/>
                <a:cs typeface="Vani" panose="02040502050405020303" pitchFamily="18" charset="0"/>
              </a:rPr>
              <a:t>job</a:t>
            </a:r>
            <a:r>
              <a:rPr lang="en-US" sz="2800" b="0" i="0" dirty="0">
                <a:solidFill>
                  <a:srgbClr val="222222"/>
                </a:solidFill>
                <a:effectLst/>
                <a:latin typeface="Vani" panose="02040502050405020303" pitchFamily="18" charset="0"/>
                <a:cs typeface="Vani" panose="02040502050405020303" pitchFamily="18" charset="0"/>
              </a:rPr>
              <a:t>, but it can give you a foothold on the career ladder you want to climb. </a:t>
            </a:r>
          </a:p>
          <a:p>
            <a:pPr marL="0" indent="0" algn="ctr">
              <a:buNone/>
              <a:tabLst>
                <a:tab pos="346075" algn="l"/>
              </a:tabLst>
            </a:pPr>
            <a:r>
              <a:rPr lang="en-US" sz="2800" b="0" i="0" dirty="0">
                <a:solidFill>
                  <a:srgbClr val="222222"/>
                </a:solidFill>
                <a:effectLst/>
                <a:latin typeface="Vani" panose="02040502050405020303" pitchFamily="18" charset="0"/>
                <a:cs typeface="Vani" panose="02040502050405020303" pitchFamily="18" charset="0"/>
              </a:rPr>
              <a:t>It takes time to develop your </a:t>
            </a:r>
            <a:r>
              <a:rPr lang="en-US" sz="2800" b="0" i="0" dirty="0">
                <a:solidFill>
                  <a:srgbClr val="000000"/>
                </a:solidFill>
                <a:effectLst/>
                <a:latin typeface="Vani" panose="02040502050405020303" pitchFamily="18" charset="0"/>
                <a:cs typeface="Vani" panose="02040502050405020303" pitchFamily="18" charset="0"/>
              </a:rPr>
              <a:t>career but</a:t>
            </a:r>
            <a:r>
              <a:rPr lang="en-US" sz="2800" b="0" i="0" dirty="0">
                <a:solidFill>
                  <a:srgbClr val="222222"/>
                </a:solidFill>
                <a:effectLst/>
                <a:latin typeface="Vani" panose="02040502050405020303" pitchFamily="18" charset="0"/>
                <a:cs typeface="Vani" panose="02040502050405020303" pitchFamily="18" charset="0"/>
              </a:rPr>
              <a:t> setting goals and following a plan to achieve them can help you fulfill your </a:t>
            </a:r>
            <a:r>
              <a:rPr lang="en-US" sz="2800" b="0" i="0" dirty="0">
                <a:solidFill>
                  <a:srgbClr val="000000"/>
                </a:solidFill>
                <a:effectLst/>
                <a:latin typeface="Vani" panose="02040502050405020303" pitchFamily="18" charset="0"/>
                <a:cs typeface="Vani" panose="02040502050405020303" pitchFamily="18" charset="0"/>
              </a:rPr>
              <a:t>career</a:t>
            </a:r>
            <a:r>
              <a:rPr lang="en-US" sz="2800" b="0" i="0" dirty="0">
                <a:solidFill>
                  <a:srgbClr val="222222"/>
                </a:solidFill>
                <a:effectLst/>
                <a:latin typeface="Vani" panose="02040502050405020303" pitchFamily="18" charset="0"/>
                <a:cs typeface="Vani" panose="02040502050405020303" pitchFamily="18" charset="0"/>
              </a:rPr>
              <a:t> aspirations.</a:t>
            </a:r>
            <a:endParaRPr lang="en-US" sz="2800" dirty="0">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3085187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When I grow up</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4" name="Rectangle 3">
            <a:extLst>
              <a:ext uri="{FF2B5EF4-FFF2-40B4-BE49-F238E27FC236}">
                <a16:creationId xmlns:a16="http://schemas.microsoft.com/office/drawing/2014/main" id="{FEBD6F8D-A498-492B-94B1-0939952264CD}"/>
              </a:ext>
            </a:extLst>
          </p:cNvPr>
          <p:cNvSpPr txBox="1">
            <a:spLocks noChangeArrowheads="1"/>
          </p:cNvSpPr>
          <p:nvPr/>
        </p:nvSpPr>
        <p:spPr>
          <a:xfrm>
            <a:off x="1017375" y="1504278"/>
            <a:ext cx="9605931"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346075" algn="l"/>
              </a:tabLst>
            </a:pPr>
            <a:r>
              <a:rPr lang="en-US" sz="2800" dirty="0">
                <a:latin typeface="Vani" panose="020B0502040204020203" pitchFamily="34" charset="0"/>
                <a:cs typeface="Vani" panose="020B0502040204020203" pitchFamily="34" charset="0"/>
              </a:rPr>
              <a:t>Go to your Packet and find the “When I Grow Up” worksheet</a:t>
            </a:r>
          </a:p>
          <a:p>
            <a:pPr marL="0" indent="0" algn="ctr">
              <a:buNone/>
              <a:tabLst>
                <a:tab pos="346075" algn="l"/>
              </a:tabLst>
            </a:pPr>
            <a:endParaRPr lang="en-US" sz="2800" dirty="0">
              <a:latin typeface="Vani" panose="020B0502040204020203" pitchFamily="34" charset="0"/>
              <a:cs typeface="Vani" panose="020B0502040204020203" pitchFamily="34" charset="0"/>
            </a:endParaRPr>
          </a:p>
          <a:p>
            <a:pPr marL="0" indent="0" algn="ctr">
              <a:buNone/>
              <a:tabLst>
                <a:tab pos="346075" algn="l"/>
              </a:tabLst>
            </a:pPr>
            <a:r>
              <a:rPr lang="en-US" sz="2800" dirty="0">
                <a:latin typeface="Vani" panose="020B0502040204020203" pitchFamily="34" charset="0"/>
                <a:cs typeface="Vani" panose="020B0502040204020203" pitchFamily="34" charset="0"/>
              </a:rPr>
              <a:t>Find the EXCEL file on Teams entitled ‘Income by Occupation”.  Use this file </a:t>
            </a:r>
            <a:r>
              <a:rPr lang="en-US" sz="2800">
                <a:latin typeface="Vani" panose="020B0502040204020203" pitchFamily="34" charset="0"/>
                <a:cs typeface="Vani" panose="020B0502040204020203" pitchFamily="34" charset="0"/>
              </a:rPr>
              <a:t>to guide your search. </a:t>
            </a:r>
            <a:endParaRPr lang="en-US" sz="2800" dirty="0">
              <a:latin typeface="Vani" panose="020B0502040204020203" pitchFamily="34" charset="0"/>
              <a:cs typeface="Vani" panose="020B0502040204020203" pitchFamily="34" charset="0"/>
            </a:endParaRPr>
          </a:p>
          <a:p>
            <a:pPr marL="0" indent="0" algn="ctr">
              <a:buNone/>
              <a:tabLst>
                <a:tab pos="346075" algn="l"/>
              </a:tabLst>
            </a:pPr>
            <a:endParaRPr lang="en-US" sz="2800" dirty="0">
              <a:latin typeface="Vani" panose="020B0502040204020203" pitchFamily="34" charset="0"/>
              <a:cs typeface="Vani" panose="020B0502040204020203" pitchFamily="34" charset="0"/>
            </a:endParaRPr>
          </a:p>
          <a:p>
            <a:pPr marL="0" indent="0" algn="ctr">
              <a:buNone/>
              <a:tabLst>
                <a:tab pos="346075" algn="l"/>
              </a:tabLst>
            </a:pPr>
            <a:r>
              <a:rPr lang="en-US" sz="2800" dirty="0">
                <a:latin typeface="Vani" panose="020B0502040204020203" pitchFamily="34" charset="0"/>
                <a:cs typeface="Vani" panose="020B0502040204020203" pitchFamily="34" charset="0"/>
              </a:rPr>
              <a:t>Choose your future!!!</a:t>
            </a:r>
          </a:p>
          <a:p>
            <a:pPr marL="0" indent="0" algn="ctr">
              <a:buNone/>
              <a:tabLst>
                <a:tab pos="346075" algn="l"/>
              </a:tabLst>
            </a:pPr>
            <a:r>
              <a:rPr lang="en-US" sz="2800" dirty="0">
                <a:latin typeface="Vani" panose="020B0502040204020203" pitchFamily="34" charset="0"/>
                <a:cs typeface="Vani" panose="020B0502040204020203" pitchFamily="34" charset="0"/>
              </a:rPr>
              <a:t>No Pressure.</a:t>
            </a:r>
            <a:endParaRPr lang="en-US" sz="2800" dirty="0">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370588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There’s No Place Like Home</a:t>
            </a:r>
          </a:p>
        </p:txBody>
      </p:sp>
      <p:pic>
        <p:nvPicPr>
          <p:cNvPr id="3074" name="Picture 2" descr="Ruby Slippers The Wonderful Wizard Of Oz Carry-all Pouch for Sale by Irina  Sztukowski">
            <a:extLst>
              <a:ext uri="{FF2B5EF4-FFF2-40B4-BE49-F238E27FC236}">
                <a16:creationId xmlns:a16="http://schemas.microsoft.com/office/drawing/2014/main" id="{F2C0ED05-BE66-47E0-9A48-10F92F34A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373930"/>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Now that you have selected a rewarding career,</a:t>
            </a:r>
          </a:p>
          <a:p>
            <a:pPr marL="0" indent="0">
              <a:buNone/>
              <a:tabLst>
                <a:tab pos="346075" algn="l"/>
              </a:tabLst>
            </a:pPr>
            <a:r>
              <a:rPr lang="en-US" sz="2800" dirty="0">
                <a:latin typeface="Vani" panose="020B0502040204020203" pitchFamily="34" charset="0"/>
                <a:cs typeface="Vani" panose="020B0502040204020203" pitchFamily="34" charset="0"/>
              </a:rPr>
              <a:t>You can start to find a place to live.</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400" dirty="0">
                <a:latin typeface="Vani" panose="020B0502040204020203" pitchFamily="34" charset="0"/>
                <a:cs typeface="Vani" panose="020B0502040204020203" pitchFamily="34" charset="0"/>
              </a:rPr>
              <a:t>For the purposes of this project, we will assume that you are going to move out and get your own place to live.  </a:t>
            </a:r>
          </a:p>
          <a:p>
            <a:pPr marL="0" indent="0">
              <a:buNone/>
              <a:tabLst>
                <a:tab pos="346075" algn="l"/>
              </a:tabLst>
            </a:pPr>
            <a:endParaRPr lang="en-US" sz="2400" dirty="0">
              <a:latin typeface="Vani" panose="020B0502040204020203" pitchFamily="34" charset="0"/>
              <a:cs typeface="Vani" panose="020B0502040204020203" pitchFamily="34" charset="0"/>
            </a:endParaRPr>
          </a:p>
          <a:p>
            <a:pPr marL="0" indent="0">
              <a:buNone/>
              <a:tabLst>
                <a:tab pos="346075" algn="l"/>
              </a:tabLst>
            </a:pPr>
            <a:r>
              <a:rPr lang="en-US" sz="2400" dirty="0">
                <a:latin typeface="Vani" panose="020B0502040204020203" pitchFamily="34" charset="0"/>
                <a:cs typeface="Vani" panose="020B0502040204020203" pitchFamily="34" charset="0"/>
              </a:rPr>
              <a:t>You will more than likely need to rent before you have built up enough savings and credit to buy a home. </a:t>
            </a:r>
          </a:p>
          <a:p>
            <a:pPr marL="0" indent="0">
              <a:buNone/>
              <a:tabLst>
                <a:tab pos="346075" algn="l"/>
              </a:tabLst>
            </a:pPr>
            <a:endParaRPr lang="en-US" sz="2800" dirty="0">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1195518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Tips to find the right place</a:t>
            </a:r>
          </a:p>
        </p:txBody>
      </p:sp>
      <p:sp>
        <p:nvSpPr>
          <p:cNvPr id="5" name="Rectangle 3">
            <a:extLst>
              <a:ext uri="{FF2B5EF4-FFF2-40B4-BE49-F238E27FC236}">
                <a16:creationId xmlns:a16="http://schemas.microsoft.com/office/drawing/2014/main" id="{CA62130B-AFF5-4A4E-8048-D1E5839CBC18}"/>
              </a:ext>
            </a:extLst>
          </p:cNvPr>
          <p:cNvSpPr txBox="1">
            <a:spLocks noChangeArrowheads="1"/>
          </p:cNvSpPr>
          <p:nvPr/>
        </p:nvSpPr>
        <p:spPr>
          <a:xfrm>
            <a:off x="1956488"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Know Your Deal Breakers and Limitations</a:t>
            </a:r>
          </a:p>
          <a:p>
            <a:pPr lvl="1">
              <a:tabLst>
                <a:tab pos="346075" algn="l"/>
              </a:tabLst>
            </a:pPr>
            <a:r>
              <a:rPr lang="en-US" sz="2400" dirty="0">
                <a:latin typeface="Vani" panose="020B0502040204020203" pitchFamily="34" charset="0"/>
                <a:cs typeface="Vani" panose="020B0502040204020203" pitchFamily="34" charset="0"/>
              </a:rPr>
              <a:t>Your commute time to work</a:t>
            </a:r>
          </a:p>
          <a:p>
            <a:pPr lvl="1">
              <a:tabLst>
                <a:tab pos="346075" algn="l"/>
              </a:tabLst>
            </a:pPr>
            <a:r>
              <a:rPr lang="en-US" sz="2400" dirty="0">
                <a:latin typeface="Vani" panose="020B0502040204020203" pitchFamily="34" charset="0"/>
                <a:cs typeface="Vani" panose="020B0502040204020203" pitchFamily="34" charset="0"/>
              </a:rPr>
              <a:t>How do you feel about pets?</a:t>
            </a:r>
          </a:p>
          <a:p>
            <a:pPr lvl="1">
              <a:tabLst>
                <a:tab pos="346075" algn="l"/>
              </a:tabLst>
            </a:pPr>
            <a:r>
              <a:rPr lang="en-US" sz="2400" dirty="0">
                <a:latin typeface="Vani" panose="020B0502040204020203" pitchFamily="34" charset="0"/>
                <a:cs typeface="Vani" panose="020B0502040204020203" pitchFamily="34" charset="0"/>
              </a:rPr>
              <a:t>Distance to mass transit</a:t>
            </a:r>
          </a:p>
          <a:p>
            <a:pPr lvl="1">
              <a:tabLst>
                <a:tab pos="346075" algn="l"/>
              </a:tabLst>
            </a:pPr>
            <a:r>
              <a:rPr lang="en-US" sz="2400" dirty="0">
                <a:latin typeface="Vani" panose="020B0502040204020203" pitchFamily="34" charset="0"/>
                <a:cs typeface="Vani" panose="020B0502040204020203" pitchFamily="34" charset="0"/>
              </a:rPr>
              <a:t>If you want a quiet place to live</a:t>
            </a:r>
          </a:p>
          <a:p>
            <a:pPr lvl="1">
              <a:tabLst>
                <a:tab pos="346075" algn="l"/>
              </a:tabLst>
            </a:pPr>
            <a:r>
              <a:rPr lang="en-US" sz="2400" dirty="0">
                <a:latin typeface="Vani" panose="020B0502040204020203" pitchFamily="34" charset="0"/>
                <a:cs typeface="Vani" panose="020B0502040204020203" pitchFamily="34" charset="0"/>
              </a:rPr>
              <a:t>What type of amenities do you want?</a:t>
            </a:r>
          </a:p>
          <a:p>
            <a:pPr lvl="1">
              <a:tabLst>
                <a:tab pos="346075" algn="l"/>
              </a:tabLst>
            </a:pPr>
            <a:r>
              <a:rPr lang="en-US" sz="2400" dirty="0">
                <a:latin typeface="Vani" panose="020B0502040204020203" pitchFamily="34" charset="0"/>
                <a:cs typeface="Vani" panose="020B0502040204020203" pitchFamily="34" charset="0"/>
              </a:rPr>
              <a:t>Roommates</a:t>
            </a:r>
          </a:p>
          <a:p>
            <a:pPr lvl="1">
              <a:tabLst>
                <a:tab pos="346075" algn="l"/>
              </a:tabLst>
            </a:pPr>
            <a:r>
              <a:rPr lang="en-US" sz="2400" dirty="0">
                <a:latin typeface="Vani" panose="020B0502040204020203" pitchFamily="34" charset="0"/>
                <a:cs typeface="Vani" panose="020B0502040204020203" pitchFamily="34" charset="0"/>
              </a:rPr>
              <a:t>Parking and storage</a:t>
            </a:r>
          </a:p>
        </p:txBody>
      </p:sp>
    </p:spTree>
    <p:extLst>
      <p:ext uri="{BB962C8B-B14F-4D97-AF65-F5344CB8AC3E}">
        <p14:creationId xmlns:p14="http://schemas.microsoft.com/office/powerpoint/2010/main" val="20794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Tips to find the right place</a:t>
            </a:r>
          </a:p>
        </p:txBody>
      </p:sp>
      <p:sp>
        <p:nvSpPr>
          <p:cNvPr id="5" name="Rectangle 3">
            <a:extLst>
              <a:ext uri="{FF2B5EF4-FFF2-40B4-BE49-F238E27FC236}">
                <a16:creationId xmlns:a16="http://schemas.microsoft.com/office/drawing/2014/main" id="{CA62130B-AFF5-4A4E-8048-D1E5839CBC18}"/>
              </a:ext>
            </a:extLst>
          </p:cNvPr>
          <p:cNvSpPr txBox="1">
            <a:spLocks noChangeArrowheads="1"/>
          </p:cNvSpPr>
          <p:nvPr/>
        </p:nvSpPr>
        <p:spPr>
          <a:xfrm>
            <a:off x="1956488"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Check out apps</a:t>
            </a:r>
            <a:endParaRPr lang="en-US" sz="2400" dirty="0">
              <a:latin typeface="Vani" panose="020B0502040204020203" pitchFamily="34" charset="0"/>
              <a:cs typeface="Vani" panose="020B0502040204020203" pitchFamily="34" charset="0"/>
            </a:endParaRPr>
          </a:p>
          <a:p>
            <a:pPr lvl="1">
              <a:tabLst>
                <a:tab pos="346075" algn="l"/>
              </a:tabLst>
            </a:pPr>
            <a:r>
              <a:rPr lang="en-US" sz="2400" dirty="0">
                <a:latin typeface="Vani" panose="020B0502040204020203" pitchFamily="34" charset="0"/>
                <a:cs typeface="Vani" panose="020B0502040204020203" pitchFamily="34" charset="0"/>
              </a:rPr>
              <a:t>Zillow, Trulia, Realtor,  Apartments.com</a:t>
            </a:r>
          </a:p>
          <a:p>
            <a:pPr marL="457200" lvl="1" indent="0">
              <a:buNone/>
              <a:tabLst>
                <a:tab pos="346075" algn="l"/>
              </a:tabLst>
            </a:pPr>
            <a:endParaRPr lang="en-US" sz="2400" dirty="0">
              <a:latin typeface="Vani" panose="020B0502040204020203" pitchFamily="34" charset="0"/>
              <a:cs typeface="Vani" panose="020B0502040204020203" pitchFamily="34" charset="0"/>
            </a:endParaRPr>
          </a:p>
          <a:p>
            <a:pPr marL="457200" lvl="1" indent="0">
              <a:buNone/>
              <a:tabLst>
                <a:tab pos="346075" algn="l"/>
              </a:tabLst>
            </a:pPr>
            <a:r>
              <a:rPr lang="en-US" sz="2400" dirty="0">
                <a:latin typeface="Vani" panose="020B0502040204020203" pitchFamily="34" charset="0"/>
                <a:cs typeface="Vani" panose="020B0502040204020203" pitchFamily="34" charset="0"/>
              </a:rPr>
              <a:t>Don’t limit your self to just renting at an apartment complex.  You may find a room for rent or a condo that is similar in price to an apartment. </a:t>
            </a:r>
          </a:p>
          <a:p>
            <a:pPr marL="457200" lvl="1" indent="0">
              <a:buNone/>
              <a:tabLst>
                <a:tab pos="346075" algn="l"/>
              </a:tabLst>
            </a:pPr>
            <a:endParaRPr lang="en-US" sz="2400" dirty="0">
              <a:latin typeface="Vani" panose="020B0502040204020203" pitchFamily="34" charset="0"/>
              <a:cs typeface="Vani" panose="020B0502040204020203" pitchFamily="34" charset="0"/>
            </a:endParaRPr>
          </a:p>
          <a:p>
            <a:pPr marL="457200" lvl="1" indent="0">
              <a:buNone/>
              <a:tabLst>
                <a:tab pos="346075" algn="l"/>
              </a:tabLst>
            </a:pPr>
            <a:r>
              <a:rPr lang="en-US" sz="2400" dirty="0">
                <a:latin typeface="Vani" panose="020B0502040204020203" pitchFamily="34" charset="0"/>
                <a:cs typeface="Vani" panose="020B0502040204020203" pitchFamily="34" charset="0"/>
              </a:rPr>
              <a:t>Check out housing groups or ads on social media.  </a:t>
            </a:r>
          </a:p>
          <a:p>
            <a:pPr marL="457200" lvl="1" indent="0">
              <a:buNone/>
              <a:tabLst>
                <a:tab pos="346075" algn="l"/>
              </a:tabLst>
            </a:pPr>
            <a:r>
              <a:rPr lang="en-US" sz="2400" dirty="0">
                <a:latin typeface="Vani" panose="020B0502040204020203" pitchFamily="34" charset="0"/>
                <a:cs typeface="Vani" panose="020B0502040204020203" pitchFamily="34" charset="0"/>
              </a:rPr>
              <a:t>(BE CAREFUL! People are weird!!)</a:t>
            </a:r>
          </a:p>
        </p:txBody>
      </p:sp>
    </p:spTree>
    <p:extLst>
      <p:ext uri="{BB962C8B-B14F-4D97-AF65-F5344CB8AC3E}">
        <p14:creationId xmlns:p14="http://schemas.microsoft.com/office/powerpoint/2010/main" val="21920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3810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Why is financial literacy important</a:t>
            </a: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a:t>
            </a:r>
          </a:p>
        </p:txBody>
      </p:sp>
      <p:sp>
        <p:nvSpPr>
          <p:cNvPr id="2" name="TextBox 1"/>
          <p:cNvSpPr txBox="1"/>
          <p:nvPr/>
        </p:nvSpPr>
        <p:spPr>
          <a:xfrm>
            <a:off x="304800" y="952500"/>
            <a:ext cx="11125200" cy="4616648"/>
          </a:xfrm>
          <a:prstGeom prst="rect">
            <a:avLst/>
          </a:prstGeom>
          <a:noFill/>
        </p:spPr>
        <p:txBody>
          <a:bodyPr wrap="square" rtlCol="0">
            <a:spAutoFit/>
          </a:bodyPr>
          <a:lstStyle/>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Top reason students give for dropping out of college is financial constraints</a:t>
            </a:r>
          </a:p>
          <a:p>
            <a:endParaRPr lang="en-US" sz="2100" dirty="0">
              <a:latin typeface="Vani" panose="020B0502040204020203" pitchFamily="18" charset="0"/>
              <a:cs typeface="Vani" panose="020B0502040204020203" pitchFamily="18" charset="0"/>
            </a:endParaRPr>
          </a:p>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Young adults underestimate the length of time it would take to pay off a credit card balance</a:t>
            </a:r>
          </a:p>
          <a:p>
            <a:pPr marL="285750" indent="-285750">
              <a:buFont typeface="Wingdings" panose="05000000000000000000" pitchFamily="2" charset="2"/>
              <a:buChar char="§"/>
            </a:pPr>
            <a:endParaRPr lang="en-US" sz="2100" dirty="0">
              <a:latin typeface="Vani" panose="020B0502040204020203" pitchFamily="18" charset="0"/>
              <a:cs typeface="Vani" panose="020B0502040204020203" pitchFamily="18" charset="0"/>
            </a:endParaRPr>
          </a:p>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One in 10 students leave college with over $10,000 in credit card debt.</a:t>
            </a:r>
          </a:p>
          <a:p>
            <a:pPr marL="285750" indent="-285750">
              <a:buFont typeface="Wingdings" panose="05000000000000000000" pitchFamily="2" charset="2"/>
              <a:buChar char="§"/>
            </a:pPr>
            <a:endParaRPr lang="en-US" sz="2100" dirty="0">
              <a:latin typeface="Vani" panose="020B0502040204020203" pitchFamily="18" charset="0"/>
              <a:cs typeface="Vani" panose="020B0502040204020203" pitchFamily="18" charset="0"/>
            </a:endParaRPr>
          </a:p>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Regardless of income, 78% of US citizens are living “paycheck to paycheck”</a:t>
            </a:r>
          </a:p>
          <a:p>
            <a:pPr marL="285750" indent="-285750">
              <a:buFont typeface="Wingdings" panose="05000000000000000000" pitchFamily="2" charset="2"/>
              <a:buChar char="§"/>
            </a:pPr>
            <a:endParaRPr lang="en-US" sz="2100" dirty="0">
              <a:latin typeface="Vani" panose="020B0502040204020203" pitchFamily="18" charset="0"/>
              <a:cs typeface="Vani" panose="020B0502040204020203" pitchFamily="18" charset="0"/>
            </a:endParaRPr>
          </a:p>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A Gallup poll found only about 1/3 of Americans (32%) maintain a household budget</a:t>
            </a:r>
          </a:p>
          <a:p>
            <a:endParaRPr lang="en-US" sz="2100" dirty="0">
              <a:latin typeface="Vani" panose="020B0502040204020203" pitchFamily="18" charset="0"/>
              <a:cs typeface="Vani" panose="020B0502040204020203" pitchFamily="18" charset="0"/>
            </a:endParaRPr>
          </a:p>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Nearly 19% of Americans have nothing set aside to cover an unexpected emergency</a:t>
            </a:r>
          </a:p>
          <a:p>
            <a:pPr marL="285750" indent="-285750">
              <a:buFont typeface="Wingdings" panose="05000000000000000000" pitchFamily="2" charset="2"/>
              <a:buChar char="§"/>
            </a:pPr>
            <a:endParaRPr lang="en-US" sz="2100" dirty="0">
              <a:latin typeface="Vani" panose="020B0502040204020203" pitchFamily="18" charset="0"/>
              <a:cs typeface="Vani" panose="020B0502040204020203" pitchFamily="18" charset="0"/>
            </a:endParaRPr>
          </a:p>
          <a:p>
            <a:pPr marL="285750" indent="-285750">
              <a:buFont typeface="Wingdings" panose="05000000000000000000" pitchFamily="2" charset="2"/>
              <a:buChar char="§"/>
            </a:pPr>
            <a:r>
              <a:rPr lang="en-US" sz="2100" dirty="0">
                <a:latin typeface="Vani" panose="020B0502040204020203" pitchFamily="18" charset="0"/>
                <a:cs typeface="Vani" panose="020B0502040204020203" pitchFamily="18" charset="0"/>
              </a:rPr>
              <a:t>The average 2016 graduate left school with over $37,000 in total debt</a:t>
            </a:r>
          </a:p>
        </p:txBody>
      </p:sp>
    </p:spTree>
    <p:extLst>
      <p:ext uri="{BB962C8B-B14F-4D97-AF65-F5344CB8AC3E}">
        <p14:creationId xmlns:p14="http://schemas.microsoft.com/office/powerpoint/2010/main" val="45132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1000"/>
                                        <p:tgtEl>
                                          <p:spTgt spid="2">
                                            <p:txEl>
                                              <p:pRg st="10" end="10"/>
                                            </p:txEl>
                                          </p:spTgt>
                                        </p:tgtEl>
                                      </p:cBhvr>
                                    </p:animEffect>
                                    <p:anim calcmode="lin" valueType="num">
                                      <p:cBhvr>
                                        <p:cTn id="4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Effect transition="in" filter="fade">
                                      <p:cBhvr>
                                        <p:cTn id="49" dur="1000"/>
                                        <p:tgtEl>
                                          <p:spTgt spid="2">
                                            <p:txEl>
                                              <p:pRg st="12" end="12"/>
                                            </p:txEl>
                                          </p:spTgt>
                                        </p:tgtEl>
                                      </p:cBhvr>
                                    </p:animEffect>
                                    <p:anim calcmode="lin" valueType="num">
                                      <p:cBhvr>
                                        <p:cTn id="5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Tips to find the right place</a:t>
            </a:r>
          </a:p>
        </p:txBody>
      </p:sp>
      <p:sp>
        <p:nvSpPr>
          <p:cNvPr id="5" name="Rectangle 3">
            <a:extLst>
              <a:ext uri="{FF2B5EF4-FFF2-40B4-BE49-F238E27FC236}">
                <a16:creationId xmlns:a16="http://schemas.microsoft.com/office/drawing/2014/main" id="{CA62130B-AFF5-4A4E-8048-D1E5839CBC18}"/>
              </a:ext>
            </a:extLst>
          </p:cNvPr>
          <p:cNvSpPr txBox="1">
            <a:spLocks noChangeArrowheads="1"/>
          </p:cNvSpPr>
          <p:nvPr/>
        </p:nvSpPr>
        <p:spPr>
          <a:xfrm>
            <a:off x="1956488" y="1351878"/>
            <a:ext cx="8279024" cy="41542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Look for a Roommate</a:t>
            </a:r>
          </a:p>
          <a:p>
            <a:pPr marL="0" indent="0">
              <a:buNone/>
              <a:tabLst>
                <a:tab pos="346075" algn="l"/>
              </a:tabLst>
            </a:pPr>
            <a:r>
              <a:rPr lang="en-US" sz="2800" dirty="0">
                <a:latin typeface="Vani" panose="020B0502040204020203" pitchFamily="34" charset="0"/>
                <a:cs typeface="Vani" panose="020B0502040204020203" pitchFamily="34" charset="0"/>
              </a:rPr>
              <a:t>	Most people starting off will not be able to afford a single bedroom apartment on their own. </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800" dirty="0">
                <a:latin typeface="Vani" panose="020B0502040204020203" pitchFamily="34" charset="0"/>
                <a:cs typeface="Vani" panose="020B0502040204020203" pitchFamily="34" charset="0"/>
              </a:rPr>
              <a:t>	Post an ad for a roommate, the more you broadcast, the better chance you have of finding someone.  Try sites like spareroom.com, roomster.com, or even craigslist.com.</a:t>
            </a:r>
          </a:p>
          <a:p>
            <a:pPr marL="0" indent="0">
              <a:buNone/>
              <a:tabLst>
                <a:tab pos="346075" algn="l"/>
              </a:tabLst>
            </a:pPr>
            <a:r>
              <a:rPr lang="en-US" sz="2400" dirty="0">
                <a:latin typeface="Vani" panose="020B0502040204020203" pitchFamily="34" charset="0"/>
                <a:cs typeface="Vani" panose="020B0502040204020203" pitchFamily="34" charset="0"/>
              </a:rPr>
              <a:t>(BE CAREFUL! People are weird!!)</a:t>
            </a:r>
          </a:p>
        </p:txBody>
      </p:sp>
    </p:spTree>
    <p:extLst>
      <p:ext uri="{BB962C8B-B14F-4D97-AF65-F5344CB8AC3E}">
        <p14:creationId xmlns:p14="http://schemas.microsoft.com/office/powerpoint/2010/main" val="379866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Tips to find the right place</a:t>
            </a:r>
          </a:p>
        </p:txBody>
      </p:sp>
      <p:sp>
        <p:nvSpPr>
          <p:cNvPr id="5" name="Rectangle 3">
            <a:extLst>
              <a:ext uri="{FF2B5EF4-FFF2-40B4-BE49-F238E27FC236}">
                <a16:creationId xmlns:a16="http://schemas.microsoft.com/office/drawing/2014/main" id="{CA62130B-AFF5-4A4E-8048-D1E5839CBC18}"/>
              </a:ext>
            </a:extLst>
          </p:cNvPr>
          <p:cNvSpPr txBox="1">
            <a:spLocks noChangeArrowheads="1"/>
          </p:cNvSpPr>
          <p:nvPr/>
        </p:nvSpPr>
        <p:spPr>
          <a:xfrm>
            <a:off x="1956488" y="1351878"/>
            <a:ext cx="8279024" cy="41542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STAY SAFE</a:t>
            </a:r>
          </a:p>
          <a:p>
            <a:pPr marL="0" indent="0">
              <a:buNone/>
              <a:tabLst>
                <a:tab pos="346075" algn="l"/>
              </a:tabLst>
            </a:pPr>
            <a:r>
              <a:rPr lang="en-US" sz="2800" dirty="0">
                <a:latin typeface="Vani" panose="020B0502040204020203" pitchFamily="34" charset="0"/>
                <a:cs typeface="Vani" panose="020B0502040204020203" pitchFamily="34" charset="0"/>
              </a:rPr>
              <a:t>	Never send money, SSN, or other personal information to strangers.  </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800" dirty="0">
                <a:latin typeface="Vani" panose="020B0502040204020203" pitchFamily="34" charset="0"/>
                <a:cs typeface="Vani" panose="020B0502040204020203" pitchFamily="34" charset="0"/>
              </a:rPr>
              <a:t>Do not sign an documents or turn over cash until you investigate.  If you are renting from a person, google search their name, the apartment/house listing, and key words like “scam” or “lawsuit”.  </a:t>
            </a:r>
          </a:p>
          <a:p>
            <a:pPr marL="0" indent="0">
              <a:buNone/>
              <a:tabLst>
                <a:tab pos="346075" algn="l"/>
              </a:tabLst>
            </a:pPr>
            <a:r>
              <a:rPr lang="en-US" sz="2800" dirty="0">
                <a:latin typeface="Vani" panose="020B0502040204020203" pitchFamily="34" charset="0"/>
                <a:cs typeface="Vani" panose="020B0502040204020203" pitchFamily="34" charset="0"/>
              </a:rPr>
              <a:t>Because, people are weird. </a:t>
            </a:r>
            <a:endParaRPr lang="en-US" sz="2400" dirty="0">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113224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Tips to find the right place</a:t>
            </a:r>
          </a:p>
        </p:txBody>
      </p:sp>
      <p:sp>
        <p:nvSpPr>
          <p:cNvPr id="5" name="Rectangle 3">
            <a:extLst>
              <a:ext uri="{FF2B5EF4-FFF2-40B4-BE49-F238E27FC236}">
                <a16:creationId xmlns:a16="http://schemas.microsoft.com/office/drawing/2014/main" id="{CA62130B-AFF5-4A4E-8048-D1E5839CBC18}"/>
              </a:ext>
            </a:extLst>
          </p:cNvPr>
          <p:cNvSpPr txBox="1">
            <a:spLocks noChangeArrowheads="1"/>
          </p:cNvSpPr>
          <p:nvPr/>
        </p:nvSpPr>
        <p:spPr>
          <a:xfrm>
            <a:off x="1956488" y="1351878"/>
            <a:ext cx="8279024" cy="41542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r>
              <a:rPr lang="en-US" sz="2800" dirty="0">
                <a:latin typeface="Vani" panose="020B0502040204020203" pitchFamily="34" charset="0"/>
                <a:cs typeface="Vani" panose="020B0502040204020203" pitchFamily="34" charset="0"/>
              </a:rPr>
              <a:t>Finally, </a:t>
            </a:r>
          </a:p>
          <a:p>
            <a:pPr marL="0" indent="0">
              <a:buNone/>
              <a:tabLst>
                <a:tab pos="346075" algn="l"/>
              </a:tabLst>
            </a:pPr>
            <a:r>
              <a:rPr lang="en-US" sz="2800" dirty="0">
                <a:latin typeface="Vani" panose="020B0502040204020203" pitchFamily="34" charset="0"/>
                <a:cs typeface="Vani" panose="020B0502040204020203" pitchFamily="34" charset="0"/>
              </a:rPr>
              <a:t>DO NOT MAKE AN IMPULSE BUY</a:t>
            </a:r>
          </a:p>
          <a:p>
            <a:pPr marL="0" indent="0">
              <a:buNone/>
              <a:tabLst>
                <a:tab pos="346075" algn="l"/>
              </a:tabLst>
            </a:pPr>
            <a:endParaRPr lang="en-US" sz="2800" dirty="0">
              <a:latin typeface="Vani" panose="020B0502040204020203" pitchFamily="34" charset="0"/>
              <a:cs typeface="Vani" panose="020B0502040204020203" pitchFamily="34" charset="0"/>
            </a:endParaRPr>
          </a:p>
          <a:p>
            <a:pPr marL="0" indent="0">
              <a:buNone/>
              <a:tabLst>
                <a:tab pos="346075" algn="l"/>
              </a:tabLst>
            </a:pPr>
            <a:r>
              <a:rPr lang="en-US" sz="2800" dirty="0">
                <a:latin typeface="Vani" panose="020B0502040204020203" pitchFamily="34" charset="0"/>
                <a:cs typeface="Vani" panose="020B0502040204020203" pitchFamily="34" charset="0"/>
              </a:rPr>
              <a:t>This process can take a lot of time, do not rush it.  Once you find a potential place, look around the neighborhood and surrounding areas.  Spend some time with the idea before you commit. </a:t>
            </a:r>
            <a:endParaRPr lang="en-US" sz="2400" dirty="0">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415766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Utilities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603372" y="685800"/>
            <a:ext cx="10744200" cy="5262979"/>
          </a:xfrm>
          <a:prstGeom prst="rect">
            <a:avLst/>
          </a:prstGeom>
          <a:noFill/>
        </p:spPr>
        <p:txBody>
          <a:bodyPr wrap="square">
            <a:spAutoFit/>
          </a:bodyPr>
          <a:lstStyle/>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dirty="0">
                <a:solidFill>
                  <a:srgbClr val="4A4A4A"/>
                </a:solidFill>
                <a:latin typeface="Vani" panose="02040502050405020303" pitchFamily="18" charset="0"/>
                <a:cs typeface="Vani" panose="02040502050405020303" pitchFamily="18" charset="0"/>
              </a:rPr>
              <a:t>Utilities can be both fixed and variable expenses.  Most utilities like power, water, and gas are variable based on usage.  While other utilities, like cable/internet and cell phones, are a fixed monthly cost. </a:t>
            </a:r>
          </a:p>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i="0" dirty="0">
                <a:solidFill>
                  <a:srgbClr val="4A4A4A"/>
                </a:solidFill>
                <a:effectLst/>
                <a:latin typeface="Vani" panose="02040502050405020303" pitchFamily="18" charset="0"/>
                <a:cs typeface="Vani" panose="02040502050405020303" pitchFamily="18" charset="0"/>
              </a:rPr>
              <a:t>Budgeting for Your Total Utility Cost</a:t>
            </a:r>
            <a:endParaRPr lang="en-US" sz="2800" b="0" i="0" dirty="0">
              <a:solidFill>
                <a:srgbClr val="4A4A4A"/>
              </a:solidFill>
              <a:effectLst/>
              <a:latin typeface="Vani" panose="02040502050405020303" pitchFamily="18" charset="0"/>
              <a:cs typeface="Vani" panose="02040502050405020303" pitchFamily="18" charset="0"/>
            </a:endParaRPr>
          </a:p>
          <a:p>
            <a:pPr algn="l" fontAlgn="base"/>
            <a:r>
              <a:rPr lang="en-US" sz="2800" b="0" i="0" dirty="0">
                <a:solidFill>
                  <a:srgbClr val="4A4A4A"/>
                </a:solidFill>
                <a:effectLst/>
                <a:latin typeface="Vani" panose="02040502050405020303" pitchFamily="18" charset="0"/>
                <a:cs typeface="Vani" panose="02040502050405020303" pitchFamily="18" charset="0"/>
              </a:rPr>
              <a:t>To get an idea of what you should be paying for variable utilities, you can check with your local utility providers for more specific information, or consult with a realtor, neighbor, or anyone else who knows the specifics of your neighborhood.</a:t>
            </a:r>
          </a:p>
          <a:p>
            <a:pPr algn="l" fontAlgn="base"/>
            <a:endParaRPr lang="en-US" sz="2800" b="0" i="0" dirty="0">
              <a:solidFill>
                <a:srgbClr val="4A4A4A"/>
              </a:solidFill>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1741909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Utilities: Variable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620924" y="533400"/>
            <a:ext cx="10706100" cy="4832092"/>
          </a:xfrm>
          <a:prstGeom prst="rect">
            <a:avLst/>
          </a:prstGeom>
          <a:noFill/>
        </p:spPr>
        <p:txBody>
          <a:bodyPr wrap="square">
            <a:spAutoFit/>
          </a:bodyPr>
          <a:lstStyle/>
          <a:p>
            <a:pPr algn="l" fontAlgn="base"/>
            <a:endParaRPr lang="en-US" sz="2800" b="0" i="0" u="sng" dirty="0">
              <a:solidFill>
                <a:srgbClr val="4A4A4A"/>
              </a:solidFill>
              <a:effectLst/>
              <a:latin typeface="Vani" panose="02040502050405020303" pitchFamily="18" charset="0"/>
              <a:cs typeface="Vani" panose="02040502050405020303" pitchFamily="18" charset="0"/>
            </a:endParaRPr>
          </a:p>
          <a:p>
            <a:pPr algn="l" fontAlgn="base"/>
            <a:endParaRPr lang="en-US" sz="2800" u="sng" dirty="0">
              <a:solidFill>
                <a:srgbClr val="4A4A4A"/>
              </a:solidFill>
              <a:latin typeface="Vani" panose="02040502050405020303" pitchFamily="18" charset="0"/>
              <a:cs typeface="Vani" panose="02040502050405020303" pitchFamily="18" charset="0"/>
            </a:endParaRPr>
          </a:p>
          <a:p>
            <a:pPr algn="ctr" fontAlgn="base"/>
            <a:r>
              <a:rPr lang="en-US" sz="2800" b="1" i="0" u="sng" dirty="0">
                <a:effectLst/>
                <a:latin typeface="Vani" panose="02040502050405020303" pitchFamily="18" charset="0"/>
                <a:cs typeface="Vani" panose="02040502050405020303" pitchFamily="18" charset="0"/>
              </a:rPr>
              <a:t>Electricity</a:t>
            </a:r>
            <a:endParaRPr lang="en-US" sz="2800" b="1" i="0" dirty="0">
              <a:effectLst/>
              <a:latin typeface="Vani" panose="02040502050405020303" pitchFamily="18" charset="0"/>
              <a:cs typeface="Vani" panose="02040502050405020303" pitchFamily="18" charset="0"/>
            </a:endParaRPr>
          </a:p>
          <a:p>
            <a:pPr algn="ctr" fontAlgn="base"/>
            <a:r>
              <a:rPr lang="en-US" sz="2800" b="0" i="0" dirty="0">
                <a:effectLst/>
                <a:latin typeface="Vani" panose="02040502050405020303" pitchFamily="18" charset="0"/>
                <a:cs typeface="Vani" panose="02040502050405020303" pitchFamily="18" charset="0"/>
              </a:rPr>
              <a:t>According to the most recent data from the U.S. Energy Information Administration, the average U.S. electric bill is $115.49. The average for the state of Florida is $129.65.</a:t>
            </a:r>
          </a:p>
          <a:p>
            <a:pPr algn="l" fontAlgn="base"/>
            <a:endParaRPr lang="en-US" sz="2800" b="0" i="0" dirty="0">
              <a:effectLst/>
              <a:latin typeface="Vani" panose="02040502050405020303" pitchFamily="18" charset="0"/>
              <a:cs typeface="Vani" panose="02040502050405020303" pitchFamily="18" charset="0"/>
            </a:endParaRPr>
          </a:p>
          <a:p>
            <a:pPr algn="ctr" fontAlgn="base"/>
            <a:r>
              <a:rPr lang="en-US" sz="2800" b="1" i="0" u="sng" dirty="0">
                <a:effectLst/>
                <a:latin typeface="Vani" panose="02040502050405020303" pitchFamily="18" charset="0"/>
                <a:cs typeface="Vani" panose="02040502050405020303" pitchFamily="18" charset="0"/>
              </a:rPr>
              <a:t>Water and Wastewater</a:t>
            </a:r>
            <a:endParaRPr lang="en-US" sz="2800" b="1" i="0" dirty="0">
              <a:effectLst/>
              <a:latin typeface="Vani" panose="02040502050405020303" pitchFamily="18" charset="0"/>
              <a:cs typeface="Vani" panose="02040502050405020303" pitchFamily="18" charset="0"/>
            </a:endParaRPr>
          </a:p>
          <a:p>
            <a:pPr algn="ctr" fontAlgn="base"/>
            <a:r>
              <a:rPr lang="en-US" sz="2800" b="0" i="0" dirty="0">
                <a:effectLst/>
                <a:latin typeface="Vani" panose="02040502050405020303" pitchFamily="18" charset="0"/>
                <a:cs typeface="Vani" panose="02040502050405020303" pitchFamily="18" charset="0"/>
              </a:rPr>
              <a:t>A leading water-focused research group published a </a:t>
            </a:r>
            <a:r>
              <a:rPr lang="en-US" sz="2800" b="0" i="0" u="none" strike="noStrike" dirty="0">
                <a:effectLst/>
                <a:latin typeface="Vani" panose="02040502050405020303" pitchFamily="18" charset="0"/>
                <a:cs typeface="Vani" panose="02040502050405020303" pitchFamily="18" charset="0"/>
              </a:rPr>
              <a:t>study</a:t>
            </a:r>
            <a:r>
              <a:rPr lang="en-US" sz="2800" b="0" i="0" dirty="0">
                <a:effectLst/>
                <a:latin typeface="Vani" panose="02040502050405020303" pitchFamily="18" charset="0"/>
                <a:cs typeface="Vani" panose="02040502050405020303" pitchFamily="18" charset="0"/>
              </a:rPr>
              <a:t> last year, finding that the average bill in the U.S. for water and wastewater was $104 total.</a:t>
            </a:r>
          </a:p>
        </p:txBody>
      </p:sp>
    </p:spTree>
    <p:extLst>
      <p:ext uri="{BB962C8B-B14F-4D97-AF65-F5344CB8AC3E}">
        <p14:creationId xmlns:p14="http://schemas.microsoft.com/office/powerpoint/2010/main" val="177866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fontScale="90000"/>
          </a:bodyPr>
          <a:lstStyle/>
          <a:p>
            <a:r>
              <a:rPr lang="en-US" dirty="0">
                <a:latin typeface="Vani" panose="02040502050405020303" pitchFamily="18" charset="0"/>
                <a:cs typeface="Vani" panose="02040502050405020303" pitchFamily="18" charset="0"/>
              </a:rPr>
              <a:t>Utilities: Variable and Rare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457200" y="826449"/>
            <a:ext cx="10747453" cy="5262979"/>
          </a:xfrm>
          <a:prstGeom prst="rect">
            <a:avLst/>
          </a:prstGeom>
          <a:noFill/>
        </p:spPr>
        <p:txBody>
          <a:bodyPr wrap="square">
            <a:spAutoFit/>
          </a:bodyPr>
          <a:lstStyle/>
          <a:p>
            <a:pPr algn="l" fontAlgn="base"/>
            <a:endParaRPr lang="en-US" sz="2400" b="0" i="0" dirty="0">
              <a:solidFill>
                <a:srgbClr val="4A4A4A"/>
              </a:solidFill>
              <a:effectLst/>
              <a:latin typeface="Vani" panose="02040502050405020303" pitchFamily="18" charset="0"/>
              <a:cs typeface="Vani" panose="02040502050405020303" pitchFamily="18" charset="0"/>
            </a:endParaRPr>
          </a:p>
          <a:p>
            <a:pPr algn="ctr" fontAlgn="base"/>
            <a:r>
              <a:rPr lang="en-US" sz="2400" b="1" i="0" u="sng" dirty="0">
                <a:solidFill>
                  <a:srgbClr val="4A4A4A"/>
                </a:solidFill>
                <a:effectLst/>
                <a:latin typeface="Vani" panose="02040502050405020303" pitchFamily="18" charset="0"/>
                <a:cs typeface="Vani" panose="02040502050405020303" pitchFamily="18" charset="0"/>
              </a:rPr>
              <a:t>Gas</a:t>
            </a:r>
          </a:p>
          <a:p>
            <a:pPr algn="ctr" fontAlgn="base"/>
            <a:endParaRPr lang="en-US" sz="2400" b="1" i="0" dirty="0">
              <a:solidFill>
                <a:srgbClr val="4A4A4A"/>
              </a:solidFill>
              <a:effectLst/>
              <a:latin typeface="Vani" panose="02040502050405020303" pitchFamily="18" charset="0"/>
              <a:cs typeface="Vani" panose="02040502050405020303" pitchFamily="18" charset="0"/>
            </a:endParaRPr>
          </a:p>
          <a:p>
            <a:pPr algn="l" fontAlgn="base"/>
            <a:r>
              <a:rPr lang="en-US" sz="2400" b="0" i="0" dirty="0">
                <a:solidFill>
                  <a:srgbClr val="4A4A4A"/>
                </a:solidFill>
                <a:effectLst/>
                <a:latin typeface="Vani" panose="02040502050405020303" pitchFamily="18" charset="0"/>
                <a:cs typeface="Vani" panose="02040502050405020303" pitchFamily="18" charset="0"/>
              </a:rPr>
              <a:t>While </a:t>
            </a:r>
            <a:r>
              <a:rPr lang="en-US" sz="2400" dirty="0">
                <a:solidFill>
                  <a:srgbClr val="4A4A4A"/>
                </a:solidFill>
                <a:latin typeface="Vani" panose="02040502050405020303" pitchFamily="18" charset="0"/>
                <a:cs typeface="Vani" panose="02040502050405020303" pitchFamily="18" charset="0"/>
              </a:rPr>
              <a:t>Gas powered heating systems are more common in different areas of the country, you may find places in Florida that use gas. Gas power can be used for heating, water heaters, and cooking.  </a:t>
            </a:r>
            <a:r>
              <a:rPr lang="en-US" sz="2400" b="0" i="0" dirty="0">
                <a:solidFill>
                  <a:srgbClr val="4A4A4A"/>
                </a:solidFill>
                <a:effectLst/>
                <a:latin typeface="Vani" panose="02040502050405020303" pitchFamily="18" charset="0"/>
                <a:cs typeface="Vani" panose="02040502050405020303" pitchFamily="18" charset="0"/>
              </a:rPr>
              <a:t>Rocket Mortgage reported in 2017 that the average monthly gas bill in Florida was about $399. </a:t>
            </a:r>
          </a:p>
          <a:p>
            <a:pPr algn="ctr" fontAlgn="base"/>
            <a:endParaRPr lang="en-US" sz="2400" b="1" i="0" dirty="0">
              <a:solidFill>
                <a:srgbClr val="4A4A4A"/>
              </a:solidFill>
              <a:effectLst/>
              <a:latin typeface="Vani" panose="02040502050405020303" pitchFamily="18" charset="0"/>
              <a:cs typeface="Vani" panose="02040502050405020303" pitchFamily="18" charset="0"/>
            </a:endParaRPr>
          </a:p>
          <a:p>
            <a:pPr algn="ctr" fontAlgn="base"/>
            <a:r>
              <a:rPr lang="en-US" sz="2400" b="1" i="0" u="sng" dirty="0">
                <a:solidFill>
                  <a:srgbClr val="4A4A4A"/>
                </a:solidFill>
                <a:effectLst/>
                <a:latin typeface="Vani" panose="02040502050405020303" pitchFamily="18" charset="0"/>
                <a:cs typeface="Vani" panose="02040502050405020303" pitchFamily="18" charset="0"/>
              </a:rPr>
              <a:t>Garbage Removal</a:t>
            </a:r>
          </a:p>
          <a:p>
            <a:pPr algn="ctr" fontAlgn="base"/>
            <a:endParaRPr lang="en-US" sz="2400" b="0" i="0" dirty="0">
              <a:solidFill>
                <a:srgbClr val="4A4A4A"/>
              </a:solidFill>
              <a:effectLst/>
              <a:latin typeface="Vani" panose="02040502050405020303" pitchFamily="18" charset="0"/>
              <a:cs typeface="Vani" panose="02040502050405020303" pitchFamily="18" charset="0"/>
            </a:endParaRPr>
          </a:p>
          <a:p>
            <a:pPr algn="l" fontAlgn="base"/>
            <a:r>
              <a:rPr lang="en-US" sz="2400" b="0" i="0" dirty="0">
                <a:solidFill>
                  <a:srgbClr val="4A4A4A"/>
                </a:solidFill>
                <a:effectLst/>
                <a:latin typeface="Vani" panose="02040502050405020303" pitchFamily="18" charset="0"/>
                <a:cs typeface="Vani" panose="02040502050405020303" pitchFamily="18" charset="0"/>
              </a:rPr>
              <a:t>A rare expense, that is usually rolled into </a:t>
            </a:r>
            <a:r>
              <a:rPr lang="en-US" sz="2400" dirty="0">
                <a:solidFill>
                  <a:srgbClr val="4A4A4A"/>
                </a:solidFill>
                <a:latin typeface="Vani" panose="02040502050405020303" pitchFamily="18" charset="0"/>
                <a:cs typeface="Vani" panose="02040502050405020303" pitchFamily="18" charset="0"/>
              </a:rPr>
              <a:t>the taxes you pay, some places do charge for Garbage Collection. </a:t>
            </a:r>
            <a:r>
              <a:rPr lang="en-US" sz="2400" b="0" i="0" dirty="0">
                <a:solidFill>
                  <a:srgbClr val="4A4A4A"/>
                </a:solidFill>
                <a:effectLst/>
                <a:latin typeface="Vani" panose="02040502050405020303" pitchFamily="18" charset="0"/>
                <a:cs typeface="Vani" panose="02040502050405020303" pitchFamily="18" charset="0"/>
              </a:rPr>
              <a:t>You can probably expect to pay between $20 and $50 for garbage removal in most cases.</a:t>
            </a:r>
          </a:p>
          <a:p>
            <a:pPr algn="l" fontAlgn="base"/>
            <a:endParaRPr lang="en-US" sz="2400" b="0" i="0" dirty="0">
              <a:solidFill>
                <a:srgbClr val="4A4A4A"/>
              </a:solidFill>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1104564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Utilities: Choices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228600" y="855559"/>
            <a:ext cx="11430000" cy="4893647"/>
          </a:xfrm>
          <a:prstGeom prst="rect">
            <a:avLst/>
          </a:prstGeom>
          <a:noFill/>
        </p:spPr>
        <p:txBody>
          <a:bodyPr wrap="square">
            <a:spAutoFit/>
          </a:bodyPr>
          <a:lstStyle/>
          <a:p>
            <a:pPr algn="l" fontAlgn="base"/>
            <a:endParaRPr lang="en-US" sz="2400" b="0" i="0" dirty="0">
              <a:solidFill>
                <a:srgbClr val="4A4A4A"/>
              </a:solidFill>
              <a:effectLst/>
              <a:latin typeface="Vani" panose="02040502050405020303" pitchFamily="18" charset="0"/>
              <a:cs typeface="Vani" panose="02040502050405020303" pitchFamily="18" charset="0"/>
            </a:endParaRPr>
          </a:p>
          <a:p>
            <a:pPr algn="ctr" fontAlgn="base"/>
            <a:r>
              <a:rPr lang="en-US" sz="2400" b="1" i="0" u="sng" dirty="0">
                <a:solidFill>
                  <a:srgbClr val="4A4A4A"/>
                </a:solidFill>
                <a:effectLst/>
                <a:latin typeface="Vani" panose="02040502050405020303" pitchFamily="18" charset="0"/>
                <a:cs typeface="Vani" panose="02040502050405020303" pitchFamily="18" charset="0"/>
              </a:rPr>
              <a:t>Phone, cable and Internet</a:t>
            </a:r>
            <a:endParaRPr lang="en-US" sz="2400" b="1" i="0" dirty="0">
              <a:solidFill>
                <a:srgbClr val="4A4A4A"/>
              </a:solidFill>
              <a:effectLst/>
              <a:latin typeface="Vani" panose="02040502050405020303" pitchFamily="18" charset="0"/>
              <a:cs typeface="Vani" panose="02040502050405020303" pitchFamily="18" charset="0"/>
            </a:endParaRPr>
          </a:p>
          <a:p>
            <a:pPr algn="l" fontAlgn="base"/>
            <a:r>
              <a:rPr lang="en-US" sz="2400" b="0" i="0" dirty="0">
                <a:solidFill>
                  <a:srgbClr val="4A4A4A"/>
                </a:solidFill>
                <a:effectLst/>
                <a:latin typeface="Vani" panose="02040502050405020303" pitchFamily="18" charset="0"/>
                <a:cs typeface="Vani" panose="02040502050405020303" pitchFamily="18" charset="0"/>
              </a:rPr>
              <a:t>Unlike electricity, which costs more as you use more, typically these services charge a flat fee. </a:t>
            </a:r>
          </a:p>
          <a:p>
            <a:pPr algn="l" fontAlgn="base"/>
            <a:r>
              <a:rPr lang="en-US" sz="2400" b="0" i="0" dirty="0">
                <a:solidFill>
                  <a:srgbClr val="4A4A4A"/>
                </a:solidFill>
                <a:effectLst/>
                <a:latin typeface="Vani" panose="02040502050405020303" pitchFamily="18" charset="0"/>
                <a:cs typeface="Vani" panose="02040502050405020303" pitchFamily="18" charset="0"/>
              </a:rPr>
              <a:t>The best way to save money is to pick the most affordable services upfront. These days, there are very low-cost cell phone plans, and many people choose to skip cable and opt for a cheaper streaming service instead. </a:t>
            </a:r>
          </a:p>
          <a:p>
            <a:pPr algn="l" fontAlgn="base"/>
            <a:r>
              <a:rPr lang="en-US" sz="2400" b="0" i="0" dirty="0">
                <a:solidFill>
                  <a:srgbClr val="4A4A4A"/>
                </a:solidFill>
                <a:effectLst/>
                <a:latin typeface="Vani" panose="02040502050405020303" pitchFamily="18" charset="0"/>
                <a:cs typeface="Vani" panose="02040502050405020303" pitchFamily="18" charset="0"/>
              </a:rPr>
              <a:t>For Internet, you may be able to save money by opting for a slower speed, since oftentimes the upgraded plans do not make enough difference to warrant the cost.</a:t>
            </a:r>
          </a:p>
          <a:p>
            <a:pPr algn="l" fontAlgn="base"/>
            <a:r>
              <a:rPr lang="en-US" sz="2400" b="0" i="0" dirty="0">
                <a:solidFill>
                  <a:srgbClr val="4A4A4A"/>
                </a:solidFill>
                <a:effectLst/>
                <a:latin typeface="Vani" panose="02040502050405020303" pitchFamily="18" charset="0"/>
                <a:cs typeface="Vani" panose="02040502050405020303" pitchFamily="18" charset="0"/>
              </a:rPr>
              <a:t>For a family of two adults, a conservative budget for these expenses might be around $100 per month. However, these costs could easily creep to $200, $300 or more if you do not shop around, subscribe to many services, or opt for expensive options.</a:t>
            </a:r>
          </a:p>
        </p:txBody>
      </p:sp>
    </p:spTree>
    <p:extLst>
      <p:ext uri="{BB962C8B-B14F-4D97-AF65-F5344CB8AC3E}">
        <p14:creationId xmlns:p14="http://schemas.microsoft.com/office/powerpoint/2010/main" val="496770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Utilities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228600" y="1066800"/>
            <a:ext cx="11327024" cy="3970318"/>
          </a:xfrm>
          <a:prstGeom prst="rect">
            <a:avLst/>
          </a:prstGeom>
          <a:noFill/>
        </p:spPr>
        <p:txBody>
          <a:bodyPr wrap="square">
            <a:spAutoFit/>
          </a:bodyPr>
          <a:lstStyle/>
          <a:p>
            <a:pPr algn="l" fontAlgn="base"/>
            <a:endParaRPr lang="en-US" sz="2800" b="1" i="0" dirty="0">
              <a:solidFill>
                <a:srgbClr val="4A4A4A"/>
              </a:solidFill>
              <a:effectLst/>
              <a:latin typeface="Avenir LT W01_85 Heavy1475544"/>
            </a:endParaRPr>
          </a:p>
          <a:p>
            <a:pPr marL="457200" indent="-457200" fontAlgn="base">
              <a:buFont typeface="Arial" panose="020B0604020202020204" pitchFamily="34" charset="0"/>
              <a:buChar char="•"/>
            </a:pPr>
            <a:r>
              <a:rPr lang="en-US" sz="2800" b="0" i="0" dirty="0">
                <a:solidFill>
                  <a:srgbClr val="4A4A4A"/>
                </a:solidFill>
                <a:effectLst/>
                <a:latin typeface="Avenir LT W01_55 Roman1475520"/>
              </a:rPr>
              <a:t>Utilities can add up very quickly and take a big chunk of your budget.</a:t>
            </a:r>
          </a:p>
          <a:p>
            <a:pPr marL="457200" indent="-457200" fontAlgn="base">
              <a:buFont typeface="Arial" panose="020B0604020202020204" pitchFamily="34" charset="0"/>
              <a:buChar char="•"/>
            </a:pPr>
            <a:endParaRPr lang="en-US" sz="2800" b="0" i="0" dirty="0">
              <a:solidFill>
                <a:srgbClr val="4A4A4A"/>
              </a:solidFill>
              <a:effectLst/>
              <a:latin typeface="Avenir LT W01_55 Roman1475520"/>
            </a:endParaRPr>
          </a:p>
          <a:p>
            <a:pPr marL="457200" indent="-457200" fontAlgn="base">
              <a:buFont typeface="Arial" panose="020B0604020202020204" pitchFamily="34" charset="0"/>
              <a:buChar char="•"/>
            </a:pPr>
            <a:r>
              <a:rPr lang="en-US" sz="2800" b="0" i="0" dirty="0">
                <a:solidFill>
                  <a:srgbClr val="4A4A4A"/>
                </a:solidFill>
                <a:effectLst/>
                <a:latin typeface="Avenir LT W01_55 Roman1475520"/>
              </a:rPr>
              <a:t> Unfortunately, many traditional budget models do not properly account for these costs. </a:t>
            </a:r>
          </a:p>
          <a:p>
            <a:pPr marL="457200" indent="-457200" fontAlgn="base">
              <a:buFont typeface="Arial" panose="020B0604020202020204" pitchFamily="34" charset="0"/>
              <a:buChar char="•"/>
            </a:pPr>
            <a:endParaRPr lang="en-US" sz="2800" b="0" i="0" dirty="0">
              <a:solidFill>
                <a:srgbClr val="4A4A4A"/>
              </a:solidFill>
              <a:effectLst/>
              <a:latin typeface="Avenir LT W01_55 Roman1475520"/>
            </a:endParaRPr>
          </a:p>
          <a:p>
            <a:pPr marL="457200" indent="-457200" fontAlgn="base">
              <a:buFont typeface="Arial" panose="020B0604020202020204" pitchFamily="34" charset="0"/>
              <a:buChar char="•"/>
            </a:pPr>
            <a:r>
              <a:rPr lang="en-US" sz="2800" b="0" i="0" dirty="0">
                <a:solidFill>
                  <a:srgbClr val="4A4A4A"/>
                </a:solidFill>
                <a:effectLst/>
                <a:latin typeface="Avenir LT W01_55 Roman1475520"/>
              </a:rPr>
              <a:t>Try to spend no more than 10 percent of your monthly income on utilities, and take simple steps to lower these costs as low as you can.</a:t>
            </a:r>
          </a:p>
          <a:p>
            <a:pPr algn="l" fontAlgn="base"/>
            <a:endParaRPr lang="en-US" sz="2800" b="0" i="0" dirty="0">
              <a:solidFill>
                <a:srgbClr val="4A4A4A"/>
              </a:solidFill>
              <a:effectLst/>
              <a:latin typeface="Avenir LT W01_55 Roman1475520"/>
            </a:endParaRPr>
          </a:p>
        </p:txBody>
      </p:sp>
    </p:spTree>
    <p:extLst>
      <p:ext uri="{BB962C8B-B14F-4D97-AF65-F5344CB8AC3E}">
        <p14:creationId xmlns:p14="http://schemas.microsoft.com/office/powerpoint/2010/main" val="1566269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Groceries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570837" y="1219200"/>
            <a:ext cx="10744200" cy="4401205"/>
          </a:xfrm>
          <a:prstGeom prst="rect">
            <a:avLst/>
          </a:prstGeom>
          <a:noFill/>
        </p:spPr>
        <p:txBody>
          <a:bodyPr wrap="square">
            <a:spAutoFit/>
          </a:bodyPr>
          <a:lstStyle/>
          <a:p>
            <a:pPr algn="ctr"/>
            <a:r>
              <a:rPr lang="en-US" sz="2800" b="0" i="0" dirty="0">
                <a:solidFill>
                  <a:srgbClr val="231F20"/>
                </a:solidFill>
                <a:effectLst/>
                <a:latin typeface="Vani" panose="02040502050405020303" pitchFamily="18" charset="0"/>
                <a:cs typeface="Vani" panose="02040502050405020303" pitchFamily="18" charset="0"/>
              </a:rPr>
              <a:t>Healthy food can be expensive.</a:t>
            </a:r>
          </a:p>
          <a:p>
            <a:pPr algn="ctr"/>
            <a:endParaRPr lang="en-US" sz="2800" b="0" i="0" dirty="0">
              <a:solidFill>
                <a:srgbClr val="231F20"/>
              </a:solidFill>
              <a:effectLst/>
              <a:latin typeface="Vani" panose="02040502050405020303" pitchFamily="18" charset="0"/>
              <a:cs typeface="Vani" panose="02040502050405020303" pitchFamily="18" charset="0"/>
            </a:endParaRPr>
          </a:p>
          <a:p>
            <a:pPr algn="ctr"/>
            <a:r>
              <a:rPr lang="en-US" sz="2800" b="0" i="0" dirty="0">
                <a:solidFill>
                  <a:srgbClr val="231F20"/>
                </a:solidFill>
                <a:effectLst/>
                <a:latin typeface="Vani" panose="02040502050405020303" pitchFamily="18" charset="0"/>
                <a:cs typeface="Vani" panose="02040502050405020303" pitchFamily="18" charset="0"/>
              </a:rPr>
              <a:t>Therefore, it can be difficult to eat well when you’re on a tight budget.  However, there are many ways to save money and still eat whole, single-ingredient foods.</a:t>
            </a:r>
          </a:p>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dirty="0">
                <a:solidFill>
                  <a:srgbClr val="4A4A4A"/>
                </a:solidFill>
                <a:latin typeface="Vani" panose="02040502050405020303" pitchFamily="18" charset="0"/>
                <a:cs typeface="Vani" panose="02040502050405020303" pitchFamily="18" charset="0"/>
              </a:rPr>
              <a:t>Here are some tips to help keep you healthy and on budget</a:t>
            </a:r>
            <a:endParaRPr lang="en-US" sz="2800" b="1" i="0" dirty="0">
              <a:solidFill>
                <a:srgbClr val="4A4A4A"/>
              </a:solidFill>
              <a:effectLst/>
              <a:latin typeface="Vani" panose="02040502050405020303" pitchFamily="18" charset="0"/>
              <a:cs typeface="Vani" panose="02040502050405020303" pitchFamily="18" charset="0"/>
            </a:endParaRPr>
          </a:p>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l" fontAlgn="base"/>
            <a:endParaRPr lang="en-US" sz="2800" b="0" i="0" dirty="0">
              <a:solidFill>
                <a:srgbClr val="4A4A4A"/>
              </a:solidFill>
              <a:effectLst/>
              <a:latin typeface="Vani" panose="02040502050405020303" pitchFamily="18" charset="0"/>
              <a:cs typeface="Vani" panose="02040502050405020303" pitchFamily="18" charset="0"/>
            </a:endParaRPr>
          </a:p>
        </p:txBody>
      </p:sp>
      <p:pic>
        <p:nvPicPr>
          <p:cNvPr id="3074" name="Picture 2" descr="Tips for Healthy Eating on a Budget | Cedars-Sinai">
            <a:extLst>
              <a:ext uri="{FF2B5EF4-FFF2-40B4-BE49-F238E27FC236}">
                <a16:creationId xmlns:a16="http://schemas.microsoft.com/office/drawing/2014/main" id="{952DBEE8-9CEE-4F01-A65B-03402E6CF4F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0" y="4124179"/>
            <a:ext cx="3962400" cy="24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21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Groceries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pic>
        <p:nvPicPr>
          <p:cNvPr id="4098" name="Picture 2" descr="Healthy Eating on a Budget | Faith Technologies Blog">
            <a:extLst>
              <a:ext uri="{FF2B5EF4-FFF2-40B4-BE49-F238E27FC236}">
                <a16:creationId xmlns:a16="http://schemas.microsoft.com/office/drawing/2014/main" id="{5DCCC9AD-21B8-402F-AD14-69E0BC8574B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2063" y="0"/>
            <a:ext cx="2067779" cy="1548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45CCFA-F75A-46EF-A1AE-16F24AFF36AF}"/>
              </a:ext>
            </a:extLst>
          </p:cNvPr>
          <p:cNvSpPr txBox="1"/>
          <p:nvPr/>
        </p:nvSpPr>
        <p:spPr>
          <a:xfrm>
            <a:off x="381000" y="685800"/>
            <a:ext cx="10744200" cy="4401205"/>
          </a:xfrm>
          <a:prstGeom prst="rect">
            <a:avLst/>
          </a:prstGeom>
          <a:noFill/>
        </p:spPr>
        <p:txBody>
          <a:bodyPr wrap="square">
            <a:spAutoFit/>
          </a:bodyPr>
          <a:lstStyle/>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marL="514350" indent="-514350" algn="l">
              <a:buAutoNum type="arabicPeriod"/>
            </a:pPr>
            <a:r>
              <a:rPr lang="en-US" sz="2800" b="1" i="0" dirty="0">
                <a:solidFill>
                  <a:srgbClr val="231F20"/>
                </a:solidFill>
                <a:effectLst/>
                <a:latin typeface="Proxima Nova"/>
              </a:rPr>
              <a:t>Plan Your Meals </a:t>
            </a:r>
          </a:p>
          <a:p>
            <a:pPr algn="l"/>
            <a:r>
              <a:rPr lang="en-US" sz="2800" b="0" i="0" dirty="0">
                <a:solidFill>
                  <a:srgbClr val="231F20"/>
                </a:solidFill>
                <a:effectLst/>
                <a:latin typeface="Proxima Nova"/>
              </a:rPr>
              <a:t>Plan your meals for the week and make a grocery list. Only buy what you’re sure you will use and check out what you already have in your cupboards first.</a:t>
            </a:r>
          </a:p>
          <a:p>
            <a:pPr algn="l"/>
            <a:endParaRPr lang="en-US" sz="2800" dirty="0">
              <a:solidFill>
                <a:srgbClr val="231F20"/>
              </a:solidFill>
              <a:latin typeface="Proxima Nova"/>
              <a:cs typeface="Vani" panose="02040502050405020303" pitchFamily="18" charset="0"/>
            </a:endParaRPr>
          </a:p>
          <a:p>
            <a:pPr algn="l"/>
            <a:r>
              <a:rPr lang="en-US" sz="2800" b="1" i="0" dirty="0">
                <a:solidFill>
                  <a:srgbClr val="231F20"/>
                </a:solidFill>
                <a:effectLst/>
                <a:latin typeface="Proxima Nova"/>
              </a:rPr>
              <a:t>2. Stick to Your Grocery List</a:t>
            </a:r>
            <a:br>
              <a:rPr lang="en-US" sz="2800" dirty="0"/>
            </a:br>
            <a:r>
              <a:rPr lang="en-US" sz="2800" b="0" i="0" dirty="0">
                <a:solidFill>
                  <a:srgbClr val="231F20"/>
                </a:solidFill>
                <a:effectLst/>
                <a:latin typeface="Proxima Nova"/>
              </a:rPr>
              <a:t>Stick to your grocery list when you’re shopping. Shop the perimeter of the store first, as this is where the whole foods are generally located.</a:t>
            </a:r>
            <a:endParaRPr lang="en-US" sz="2800" b="0" i="0" dirty="0">
              <a:solidFill>
                <a:srgbClr val="4A4A4A"/>
              </a:solidFill>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2955056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3810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Budget</a:t>
            </a:r>
          </a:p>
        </p:txBody>
      </p:sp>
      <p:sp>
        <p:nvSpPr>
          <p:cNvPr id="4" name="Rectangle 3"/>
          <p:cNvSpPr txBox="1">
            <a:spLocks noChangeArrowheads="1"/>
          </p:cNvSpPr>
          <p:nvPr/>
        </p:nvSpPr>
        <p:spPr>
          <a:xfrm>
            <a:off x="1984872" y="952500"/>
            <a:ext cx="8229600" cy="9906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500" dirty="0">
                <a:latin typeface="Vani" panose="020B0502040204020203" pitchFamily="34" charset="0"/>
                <a:cs typeface="Vani" panose="020B0502040204020203" pitchFamily="34" charset="0"/>
              </a:rPr>
              <a:t>A step-by-step plan for meeting expenses in a given period of time. </a:t>
            </a:r>
          </a:p>
          <a:p>
            <a:pPr marL="0" indent="0" algn="ctr">
              <a:buNone/>
            </a:pPr>
            <a:r>
              <a:rPr lang="en-US" sz="2500" dirty="0">
                <a:latin typeface="Vani" panose="020B0502040204020203" pitchFamily="34" charset="0"/>
                <a:cs typeface="Vani" panose="020B0502040204020203" pitchFamily="34" charset="0"/>
              </a:rPr>
              <a:t>(Also called a “personal spending plan.”)</a:t>
            </a:r>
          </a:p>
        </p:txBody>
      </p:sp>
      <p:sp>
        <p:nvSpPr>
          <p:cNvPr id="5" name="Rectangle 7"/>
          <p:cNvSpPr>
            <a:spLocks noChangeArrowheads="1"/>
          </p:cNvSpPr>
          <p:nvPr/>
        </p:nvSpPr>
        <p:spPr bwMode="auto">
          <a:xfrm>
            <a:off x="76200" y="2118738"/>
            <a:ext cx="5791200" cy="3416320"/>
          </a:xfrm>
          <a:prstGeom prst="rect">
            <a:avLst/>
          </a:prstGeom>
          <a:noFill/>
          <a:ln w="9525">
            <a:noFill/>
            <a:miter lim="800000"/>
            <a:headEnd/>
            <a:tailEnd/>
          </a:ln>
        </p:spPr>
        <p:txBody>
          <a:bodyPr wrap="square">
            <a:spAutoFit/>
          </a:bodyPr>
          <a:lstStyle/>
          <a:p>
            <a:r>
              <a:rPr lang="en-US" sz="2400" b="1" dirty="0">
                <a:solidFill>
                  <a:srgbClr val="FFC000"/>
                </a:solidFill>
                <a:latin typeface="Vani" panose="020B0502040204020203" pitchFamily="18" charset="0"/>
                <a:cs typeface="Vani" panose="020B0502040204020203" pitchFamily="18" charset="0"/>
              </a:rPr>
              <a:t>3 Things a budget can do...</a:t>
            </a:r>
          </a:p>
          <a:p>
            <a:endParaRPr lang="en-US" sz="2400" b="1" dirty="0">
              <a:solidFill>
                <a:srgbClr val="FFC000"/>
              </a:solidFill>
              <a:latin typeface="Vani" panose="020B0502040204020203" pitchFamily="18" charset="0"/>
              <a:cs typeface="Vani" panose="020B0502040204020203" pitchFamily="18" charset="0"/>
            </a:endParaRPr>
          </a:p>
          <a:p>
            <a:pPr marL="457200" indent="-457200">
              <a:buFont typeface="+mj-lt"/>
              <a:buAutoNum type="arabicPeriod"/>
            </a:pPr>
            <a:r>
              <a:rPr lang="en-US" sz="2400" dirty="0">
                <a:solidFill>
                  <a:schemeClr val="tx2"/>
                </a:solidFill>
                <a:latin typeface="Vani" panose="020B0502040204020203" pitchFamily="18" charset="0"/>
                <a:cs typeface="Vani" panose="020B0502040204020203" pitchFamily="18" charset="0"/>
              </a:rPr>
              <a:t> Gives you control of your financial situation</a:t>
            </a:r>
          </a:p>
          <a:p>
            <a:pPr marL="457200" indent="-457200">
              <a:buFont typeface="+mj-lt"/>
              <a:buAutoNum type="arabicPeriod"/>
            </a:pPr>
            <a:endParaRPr lang="en-US" sz="2400" dirty="0">
              <a:solidFill>
                <a:schemeClr val="tx2"/>
              </a:solidFill>
              <a:latin typeface="Vani" panose="020B0502040204020203" pitchFamily="18" charset="0"/>
              <a:cs typeface="Vani" panose="020B0502040204020203" pitchFamily="18" charset="0"/>
            </a:endParaRPr>
          </a:p>
          <a:p>
            <a:pPr marL="457200" indent="-457200">
              <a:buFont typeface="+mj-lt"/>
              <a:buAutoNum type="arabicPeriod"/>
            </a:pPr>
            <a:r>
              <a:rPr lang="en-US" sz="2400" dirty="0">
                <a:solidFill>
                  <a:schemeClr val="tx2"/>
                </a:solidFill>
                <a:latin typeface="Vani" panose="020B0502040204020203" pitchFamily="18" charset="0"/>
                <a:cs typeface="Vani" panose="020B0502040204020203" pitchFamily="18" charset="0"/>
              </a:rPr>
              <a:t> Reduces money-related anxiety</a:t>
            </a:r>
          </a:p>
          <a:p>
            <a:pPr marL="457200" indent="-457200">
              <a:buFont typeface="+mj-lt"/>
              <a:buAutoNum type="arabicPeriod"/>
            </a:pPr>
            <a:endParaRPr lang="en-US" sz="2400" dirty="0">
              <a:solidFill>
                <a:schemeClr val="tx2"/>
              </a:solidFill>
              <a:latin typeface="Vani" panose="020B0502040204020203" pitchFamily="18" charset="0"/>
              <a:cs typeface="Vani" panose="020B0502040204020203" pitchFamily="18" charset="0"/>
            </a:endParaRPr>
          </a:p>
          <a:p>
            <a:pPr marL="457200" indent="-457200">
              <a:buFont typeface="+mj-lt"/>
              <a:buAutoNum type="arabicPeriod"/>
            </a:pPr>
            <a:r>
              <a:rPr lang="en-US" sz="2400" dirty="0">
                <a:solidFill>
                  <a:schemeClr val="tx2"/>
                </a:solidFill>
                <a:latin typeface="Vani" panose="020B0502040204020203" pitchFamily="18" charset="0"/>
                <a:cs typeface="Vani" panose="020B0502040204020203" pitchFamily="18" charset="0"/>
              </a:rPr>
              <a:t> Helps you visualize where your money is being spent</a:t>
            </a:r>
          </a:p>
        </p:txBody>
      </p:sp>
      <p:pic>
        <p:nvPicPr>
          <p:cNvPr id="2" name="Picture 1">
            <a:extLst>
              <a:ext uri="{FF2B5EF4-FFF2-40B4-BE49-F238E27FC236}">
                <a16:creationId xmlns:a16="http://schemas.microsoft.com/office/drawing/2014/main" id="{2135C374-05A1-401A-B7ED-AC39DE473D1F}"/>
              </a:ext>
            </a:extLst>
          </p:cNvPr>
          <p:cNvPicPr>
            <a:picLocks noChangeAspect="1"/>
          </p:cNvPicPr>
          <p:nvPr/>
        </p:nvPicPr>
        <p:blipFill>
          <a:blip r:embed="rId2"/>
          <a:stretch>
            <a:fillRect/>
          </a:stretch>
        </p:blipFill>
        <p:spPr>
          <a:xfrm>
            <a:off x="6324602" y="2118738"/>
            <a:ext cx="4448173" cy="3331965"/>
          </a:xfrm>
          <a:prstGeom prst="rect">
            <a:avLst/>
          </a:prstGeom>
        </p:spPr>
      </p:pic>
    </p:spTree>
    <p:extLst>
      <p:ext uri="{BB962C8B-B14F-4D97-AF65-F5344CB8AC3E}">
        <p14:creationId xmlns:p14="http://schemas.microsoft.com/office/powerpoint/2010/main" val="3686189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Groceries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582824" y="1143000"/>
            <a:ext cx="10744200" cy="4832092"/>
          </a:xfrm>
          <a:prstGeom prst="rect">
            <a:avLst/>
          </a:prstGeom>
          <a:noFill/>
        </p:spPr>
        <p:txBody>
          <a:bodyPr wrap="square">
            <a:spAutoFit/>
          </a:bodyPr>
          <a:lstStyle/>
          <a:p>
            <a:pPr fontAlgn="base"/>
            <a:r>
              <a:rPr lang="en-US" sz="2800" b="1" i="0" dirty="0">
                <a:solidFill>
                  <a:srgbClr val="231F20"/>
                </a:solidFill>
                <a:effectLst/>
                <a:latin typeface="Vani" panose="02040502050405020303" pitchFamily="18" charset="0"/>
                <a:cs typeface="Vani" panose="02040502050405020303" pitchFamily="18" charset="0"/>
              </a:rPr>
              <a:t>3. Cook at Home</a:t>
            </a:r>
            <a:endParaRPr lang="en-US" sz="2800" b="1" i="0" dirty="0">
              <a:solidFill>
                <a:srgbClr val="4A4A4A"/>
              </a:solidFill>
              <a:effectLst/>
              <a:latin typeface="Vani" panose="02040502050405020303" pitchFamily="18" charset="0"/>
              <a:cs typeface="Vani" panose="02040502050405020303" pitchFamily="18" charset="0"/>
            </a:endParaRPr>
          </a:p>
          <a:p>
            <a:pPr algn="l" fontAlgn="base"/>
            <a:r>
              <a:rPr lang="en-US" sz="2800" b="0" i="0" dirty="0">
                <a:solidFill>
                  <a:srgbClr val="231F20"/>
                </a:solidFill>
                <a:effectLst/>
                <a:latin typeface="Vani" panose="02040502050405020303" pitchFamily="18" charset="0"/>
                <a:cs typeface="Vani" panose="02040502050405020303" pitchFamily="18" charset="0"/>
              </a:rPr>
              <a:t>Cooking at home is way less expensive than eating out. Some find it best to cook for the entire week on weekends, while others like to cook one meal at a time.  Cook large meals from inexpensive ingredients and use your leftovers during the following days.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chemeClr val="tx1"/>
              </a:solidFill>
              <a:effectLst/>
              <a:latin typeface="Vani" panose="02040502050405020303" pitchFamily="18" charset="0"/>
              <a:cs typeface="Vani" panose="02040502050405020303"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Vani" panose="02040502050405020303" pitchFamily="18" charset="0"/>
                <a:cs typeface="Vani" panose="02040502050405020303" pitchFamily="18" charset="0"/>
              </a:rPr>
              <a:t>4</a:t>
            </a:r>
            <a:r>
              <a:rPr kumimoji="0" lang="en-US" altLang="en-US" sz="28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 Don’t Shop When You’re Hungry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Shopping while hungry can lead to cravings and impulsive buying. If you’re hungry, have a snack before you go grocery shopping.</a:t>
            </a:r>
          </a:p>
          <a:p>
            <a:pPr algn="l" fontAlgn="base"/>
            <a:endParaRPr lang="en-US" sz="2800" b="0" i="0" dirty="0">
              <a:solidFill>
                <a:srgbClr val="231F20"/>
              </a:solidFill>
              <a:effectLst/>
              <a:latin typeface="Vani" panose="02040502050405020303" pitchFamily="18" charset="0"/>
              <a:cs typeface="Vani" panose="02040502050405020303" pitchFamily="18" charset="0"/>
            </a:endParaRPr>
          </a:p>
          <a:p>
            <a:pPr algn="l" fontAlgn="base"/>
            <a:endParaRPr lang="en-US" sz="2800" b="0" i="0" dirty="0">
              <a:solidFill>
                <a:srgbClr val="4A4A4A"/>
              </a:solidFill>
              <a:effectLst/>
              <a:latin typeface="Vani" panose="02040502050405020303" pitchFamily="18" charset="0"/>
              <a:cs typeface="Vani" panose="02040502050405020303" pitchFamily="18" charset="0"/>
            </a:endParaRPr>
          </a:p>
        </p:txBody>
      </p:sp>
      <p:pic>
        <p:nvPicPr>
          <p:cNvPr id="9" name="Picture 2" descr="Healthy Eating on a Budget | Faith Technologies Blog">
            <a:extLst>
              <a:ext uri="{FF2B5EF4-FFF2-40B4-BE49-F238E27FC236}">
                <a16:creationId xmlns:a16="http://schemas.microsoft.com/office/drawing/2014/main" id="{D25A6CDC-F28F-4949-B96E-97D2A6A37CA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2063" y="0"/>
            <a:ext cx="2067779" cy="154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62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Groceries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570837" y="1219200"/>
            <a:ext cx="10744200" cy="954107"/>
          </a:xfrm>
          <a:prstGeom prst="rect">
            <a:avLst/>
          </a:prstGeom>
          <a:noFill/>
        </p:spPr>
        <p:txBody>
          <a:bodyPr wrap="square">
            <a:spAutoFit/>
          </a:bodyPr>
          <a:lstStyle/>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l" fontAlgn="base"/>
            <a:endParaRPr lang="en-US" sz="2800" b="0" i="0" dirty="0">
              <a:solidFill>
                <a:srgbClr val="4A4A4A"/>
              </a:solidFill>
              <a:effectLst/>
              <a:latin typeface="Vani" panose="02040502050405020303" pitchFamily="18" charset="0"/>
              <a:cs typeface="Vani" panose="02040502050405020303" pitchFamily="18" charset="0"/>
            </a:endParaRPr>
          </a:p>
        </p:txBody>
      </p:sp>
      <p:sp>
        <p:nvSpPr>
          <p:cNvPr id="7" name="TextBox 6">
            <a:extLst>
              <a:ext uri="{FF2B5EF4-FFF2-40B4-BE49-F238E27FC236}">
                <a16:creationId xmlns:a16="http://schemas.microsoft.com/office/drawing/2014/main" id="{8BBBD774-DC05-43D8-9707-8AB32B5FFAB7}"/>
              </a:ext>
            </a:extLst>
          </p:cNvPr>
          <p:cNvSpPr txBox="1"/>
          <p:nvPr/>
        </p:nvSpPr>
        <p:spPr>
          <a:xfrm>
            <a:off x="579981" y="1295400"/>
            <a:ext cx="10630563" cy="4154984"/>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5. Buy Generic Brands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Most stores offer generic brands for many products. These are often of the same quality as more expensive national brands.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6. Stop Buying Junk Food</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Stop buying junk food at the store. It is expensive and packed with unhealthy ingredients. It also offers little or no nutritional value.</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7. Stock up on Sales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Stock up on staples and favorite products when they’re on sale. Just make sure that they won’t go bad in the meantime.</a:t>
            </a:r>
          </a:p>
        </p:txBody>
      </p:sp>
      <p:pic>
        <p:nvPicPr>
          <p:cNvPr id="9" name="Picture 2" descr="Healthy Eating on a Budget | Faith Technologies Blog">
            <a:extLst>
              <a:ext uri="{FF2B5EF4-FFF2-40B4-BE49-F238E27FC236}">
                <a16:creationId xmlns:a16="http://schemas.microsoft.com/office/drawing/2014/main" id="{24C936A9-CAA3-408F-9D85-79D17BAC1FF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2063" y="0"/>
            <a:ext cx="2067779" cy="154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08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Groceries</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570837" y="1219200"/>
            <a:ext cx="10744200" cy="954107"/>
          </a:xfrm>
          <a:prstGeom prst="rect">
            <a:avLst/>
          </a:prstGeom>
          <a:noFill/>
        </p:spPr>
        <p:txBody>
          <a:bodyPr wrap="square">
            <a:spAutoFit/>
          </a:bodyPr>
          <a:lstStyle/>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l" fontAlgn="base"/>
            <a:endParaRPr lang="en-US" sz="2800" b="0" i="0" dirty="0">
              <a:solidFill>
                <a:srgbClr val="4A4A4A"/>
              </a:solidFill>
              <a:effectLst/>
              <a:latin typeface="Vani" panose="02040502050405020303" pitchFamily="18" charset="0"/>
              <a:cs typeface="Vani" panose="02040502050405020303" pitchFamily="18" charset="0"/>
            </a:endParaRPr>
          </a:p>
        </p:txBody>
      </p:sp>
      <p:sp>
        <p:nvSpPr>
          <p:cNvPr id="7" name="TextBox 6">
            <a:extLst>
              <a:ext uri="{FF2B5EF4-FFF2-40B4-BE49-F238E27FC236}">
                <a16:creationId xmlns:a16="http://schemas.microsoft.com/office/drawing/2014/main" id="{EBADA3CB-3740-40F7-8994-DB0B3B500F96}"/>
              </a:ext>
            </a:extLst>
          </p:cNvPr>
          <p:cNvSpPr txBox="1"/>
          <p:nvPr/>
        </p:nvSpPr>
        <p:spPr>
          <a:xfrm>
            <a:off x="381000" y="1066800"/>
            <a:ext cx="10756187" cy="452431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8. Buy in Bulk</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Many foods are available in bulk for a way lower price. They keep for a long time in airtight containers, and can be used in a variety of healthy, inexpensive dishes.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9. Pack Your Lunch</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Packing your own lunch reduces the expense of eating out. This can save you a lot of money in the long run.</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bmk="">
                <a:ln>
                  <a:noFill/>
                </a:ln>
                <a:solidFill>
                  <a:schemeClr val="tx1"/>
                </a:solidFill>
                <a:effectLst/>
                <a:latin typeface="Vani" panose="02040502050405020303" pitchFamily="18" charset="0"/>
                <a:cs typeface="Vani" panose="02040502050405020303" pitchFamily="18" charset="0"/>
              </a:rPr>
              <a:t>10. Use Coupons Wisely</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
                <a:ln>
                  <a:noFill/>
                </a:ln>
                <a:solidFill>
                  <a:schemeClr val="tx1"/>
                </a:solidFill>
                <a:effectLst/>
                <a:latin typeface="Vani" panose="02040502050405020303" pitchFamily="18" charset="0"/>
                <a:cs typeface="Vani" panose="02040502050405020303" pitchFamily="18" charset="0"/>
              </a:rPr>
              <a:t>Coupons may be a great way to stock up on cleaning products and healthy foods. </a:t>
            </a:r>
            <a:endParaRPr kumimoji="0" lang="en-US" altLang="en-US" sz="2400" b="0" i="0" u="none" strike="noStrike" cap="none" normalizeH="0" baseline="0" dirty="0">
              <a:ln>
                <a:noFill/>
              </a:ln>
              <a:solidFill>
                <a:schemeClr val="tx1"/>
              </a:solidFill>
              <a:effectLst/>
              <a:latin typeface="Vani" panose="02040502050405020303" pitchFamily="18" charset="0"/>
              <a:cs typeface="Vani" panose="02040502050405020303" pitchFamily="18" charset="0"/>
            </a:endParaRPr>
          </a:p>
        </p:txBody>
      </p:sp>
      <p:pic>
        <p:nvPicPr>
          <p:cNvPr id="9" name="Picture 2" descr="Healthy Eating on a Budget | Faith Technologies Blog">
            <a:extLst>
              <a:ext uri="{FF2B5EF4-FFF2-40B4-BE49-F238E27FC236}">
                <a16:creationId xmlns:a16="http://schemas.microsoft.com/office/drawing/2014/main" id="{E643F1B3-9C45-4CB5-917A-C05DAA1ECFF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2063" y="0"/>
            <a:ext cx="2067779" cy="154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99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My ride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262128" y="1348830"/>
            <a:ext cx="4800599" cy="4832092"/>
          </a:xfrm>
          <a:prstGeom prst="rect">
            <a:avLst/>
          </a:prstGeom>
          <a:noFill/>
        </p:spPr>
        <p:txBody>
          <a:bodyPr wrap="square">
            <a:spAutoFit/>
          </a:bodyPr>
          <a:lstStyle/>
          <a:p>
            <a:pPr algn="ctr" fontAlgn="base"/>
            <a:r>
              <a:rPr lang="en-US" sz="2800" b="1" i="0" dirty="0">
                <a:solidFill>
                  <a:srgbClr val="4A4A4A"/>
                </a:solidFill>
                <a:effectLst/>
                <a:latin typeface="Vani" panose="02040502050405020303" pitchFamily="18" charset="0"/>
                <a:cs typeface="Vani" panose="02040502050405020303" pitchFamily="18" charset="0"/>
              </a:rPr>
              <a:t>No matter where you live or what you do, we all need to go places. </a:t>
            </a:r>
          </a:p>
          <a:p>
            <a:pPr algn="ctr" fontAlgn="base"/>
            <a:endParaRPr lang="en-US" sz="2800" b="1" dirty="0">
              <a:solidFill>
                <a:srgbClr val="4A4A4A"/>
              </a:solidFill>
              <a:latin typeface="Vani" panose="02040502050405020303" pitchFamily="18" charset="0"/>
              <a:cs typeface="Vani" panose="02040502050405020303" pitchFamily="18" charset="0"/>
            </a:endParaRPr>
          </a:p>
          <a:p>
            <a:pPr algn="ctr" fontAlgn="base"/>
            <a:r>
              <a:rPr lang="en-US" sz="2800" b="1" i="0" dirty="0">
                <a:solidFill>
                  <a:srgbClr val="4A4A4A"/>
                </a:solidFill>
                <a:effectLst/>
                <a:latin typeface="Vani" panose="02040502050405020303" pitchFamily="18" charset="0"/>
                <a:cs typeface="Vani" panose="02040502050405020303" pitchFamily="18" charset="0"/>
              </a:rPr>
              <a:t>Transportation is an integral part of our daily existence.</a:t>
            </a:r>
          </a:p>
          <a:p>
            <a:pPr algn="ctr" fontAlgn="base"/>
            <a:endParaRPr lang="en-US" sz="2800" b="1" dirty="0">
              <a:solidFill>
                <a:srgbClr val="4A4A4A"/>
              </a:solidFill>
              <a:latin typeface="Vani" panose="02040502050405020303" pitchFamily="18" charset="0"/>
              <a:cs typeface="Vani" panose="02040502050405020303" pitchFamily="18" charset="0"/>
            </a:endParaRPr>
          </a:p>
          <a:p>
            <a:pPr algn="ctr" fontAlgn="base"/>
            <a:r>
              <a:rPr lang="en-US" sz="2800" b="1" i="0" dirty="0">
                <a:solidFill>
                  <a:srgbClr val="4A4A4A"/>
                </a:solidFill>
                <a:effectLst/>
                <a:latin typeface="Vani" panose="02040502050405020303" pitchFamily="18" charset="0"/>
                <a:cs typeface="Vani" panose="02040502050405020303" pitchFamily="18" charset="0"/>
              </a:rPr>
              <a:t>How will you get around in your new life?</a:t>
            </a:r>
          </a:p>
          <a:p>
            <a:pPr algn="l" fontAlgn="base"/>
            <a:endParaRPr lang="en-US" sz="2800" b="0" i="0" dirty="0">
              <a:solidFill>
                <a:srgbClr val="4A4A4A"/>
              </a:solidFill>
              <a:effectLst/>
              <a:latin typeface="Vani" panose="02040502050405020303" pitchFamily="18" charset="0"/>
              <a:cs typeface="Vani" panose="02040502050405020303" pitchFamily="18" charset="0"/>
            </a:endParaRPr>
          </a:p>
        </p:txBody>
      </p:sp>
      <p:pic>
        <p:nvPicPr>
          <p:cNvPr id="5122" name="Picture 2" descr="Nanotechnology and the Transportation Industry">
            <a:extLst>
              <a:ext uri="{FF2B5EF4-FFF2-40B4-BE49-F238E27FC236}">
                <a16:creationId xmlns:a16="http://schemas.microsoft.com/office/drawing/2014/main" id="{868AE810-F7E8-401B-979A-3138887220C1}"/>
              </a:ext>
            </a:extLst>
          </p:cNvPr>
          <p:cNvPicPr>
            <a:picLocks noChangeAspect="1" noChangeArrowheads="1"/>
          </p:cNvPicPr>
          <p:nvPr/>
        </p:nvPicPr>
        <p:blipFill>
          <a:blip r:embed="rId2">
            <a:clrChange>
              <a:clrFrom>
                <a:srgbClr val="73CAC2"/>
              </a:clrFrom>
              <a:clrTo>
                <a:srgbClr val="73CAC2">
                  <a:alpha val="0"/>
                </a:srgbClr>
              </a:clrTo>
            </a:clrChange>
            <a:extLst>
              <a:ext uri="{28A0092B-C50C-407E-A947-70E740481C1C}">
                <a14:useLocalDpi xmlns:a14="http://schemas.microsoft.com/office/drawing/2010/main" val="0"/>
              </a:ext>
            </a:extLst>
          </a:blip>
          <a:srcRect/>
          <a:stretch>
            <a:fillRect/>
          </a:stretch>
        </p:blipFill>
        <p:spPr bwMode="auto">
          <a:xfrm>
            <a:off x="4585236" y="701462"/>
            <a:ext cx="7341588" cy="468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62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76489"/>
            <a:ext cx="10394707" cy="1158140"/>
          </a:xfrm>
        </p:spPr>
        <p:txBody>
          <a:bodyPr>
            <a:normAutofit/>
          </a:bodyPr>
          <a:lstStyle/>
          <a:p>
            <a:r>
              <a:rPr lang="en-US" dirty="0">
                <a:latin typeface="Vani" panose="02040502050405020303" pitchFamily="18" charset="0"/>
                <a:cs typeface="Vani" panose="02040502050405020303" pitchFamily="18" charset="0"/>
              </a:rPr>
              <a:t>My ride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3733800" y="955746"/>
            <a:ext cx="4724400" cy="3108543"/>
          </a:xfrm>
          <a:prstGeom prst="rect">
            <a:avLst/>
          </a:prstGeom>
          <a:noFill/>
        </p:spPr>
        <p:txBody>
          <a:bodyPr wrap="square">
            <a:spAutoFit/>
          </a:bodyPr>
          <a:lstStyle/>
          <a:p>
            <a:pPr algn="ctr" fontAlgn="base"/>
            <a:r>
              <a:rPr lang="en-US" sz="2800" b="1" i="0" dirty="0">
                <a:solidFill>
                  <a:srgbClr val="4A4A4A"/>
                </a:solidFill>
                <a:effectLst/>
                <a:latin typeface="Vani" panose="02040502050405020303" pitchFamily="18" charset="0"/>
                <a:cs typeface="Vani" panose="02040502050405020303" pitchFamily="18" charset="0"/>
              </a:rPr>
              <a:t>Options:</a:t>
            </a:r>
          </a:p>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dirty="0">
                <a:solidFill>
                  <a:srgbClr val="4A4A4A"/>
                </a:solidFill>
                <a:latin typeface="Vani" panose="02040502050405020303" pitchFamily="18" charset="0"/>
                <a:cs typeface="Vani" panose="02040502050405020303" pitchFamily="18" charset="0"/>
              </a:rPr>
              <a:t>Walking/Bicycle</a:t>
            </a:r>
          </a:p>
          <a:p>
            <a:pPr algn="ctr" fontAlgn="base"/>
            <a:endParaRPr lang="en-US" sz="2800" b="1" dirty="0">
              <a:solidFill>
                <a:srgbClr val="4A4A4A"/>
              </a:solidFill>
              <a:latin typeface="Vani" panose="02040502050405020303" pitchFamily="18" charset="0"/>
              <a:cs typeface="Vani" panose="02040502050405020303" pitchFamily="18" charset="0"/>
            </a:endParaRPr>
          </a:p>
          <a:p>
            <a:pPr algn="ctr" fontAlgn="base"/>
            <a:r>
              <a:rPr lang="en-US" sz="2800" b="1" i="0" dirty="0">
                <a:solidFill>
                  <a:srgbClr val="4A4A4A"/>
                </a:solidFill>
                <a:effectLst/>
                <a:latin typeface="Vani" panose="02040502050405020303" pitchFamily="18" charset="0"/>
                <a:cs typeface="Vani" panose="02040502050405020303" pitchFamily="18" charset="0"/>
              </a:rPr>
              <a:t>Personal Vehicle</a:t>
            </a:r>
          </a:p>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dirty="0">
                <a:solidFill>
                  <a:srgbClr val="4A4A4A"/>
                </a:solidFill>
                <a:latin typeface="Vani" panose="02040502050405020303" pitchFamily="18" charset="0"/>
                <a:cs typeface="Vani" panose="02040502050405020303" pitchFamily="18" charset="0"/>
              </a:rPr>
              <a:t>Public Transportation</a:t>
            </a:r>
            <a:endParaRPr lang="en-US" sz="2800" b="0" i="0" dirty="0">
              <a:solidFill>
                <a:srgbClr val="4A4A4A"/>
              </a:solidFill>
              <a:effectLst/>
              <a:latin typeface="Vani" panose="02040502050405020303" pitchFamily="18" charset="0"/>
              <a:cs typeface="Vani" panose="02040502050405020303" pitchFamily="18" charset="0"/>
            </a:endParaRPr>
          </a:p>
        </p:txBody>
      </p:sp>
      <p:pic>
        <p:nvPicPr>
          <p:cNvPr id="8194" name="Picture 2" descr="JTA delays bus fare increases - News - The Florida Times-Union -  Jacksonville, FL">
            <a:extLst>
              <a:ext uri="{FF2B5EF4-FFF2-40B4-BE49-F238E27FC236}">
                <a16:creationId xmlns:a16="http://schemas.microsoft.com/office/drawing/2014/main" id="{96D10A84-A7C6-4E7B-B0CA-5EFBA95DF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1" y="4191000"/>
            <a:ext cx="3971311" cy="22446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acksonville Transportation Authority receives two federal grants totaling  $12.9 million | Jax Daily Record | Jacksonville Daily Record -  Jacksonville, Florida">
            <a:extLst>
              <a:ext uri="{FF2B5EF4-FFF2-40B4-BE49-F238E27FC236}">
                <a16:creationId xmlns:a16="http://schemas.microsoft.com/office/drawing/2014/main" id="{330422E4-3E41-454C-8740-92C4F763D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032" y="4191000"/>
            <a:ext cx="3035517" cy="224465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ctive Transportation Alliance">
            <a:extLst>
              <a:ext uri="{FF2B5EF4-FFF2-40B4-BE49-F238E27FC236}">
                <a16:creationId xmlns:a16="http://schemas.microsoft.com/office/drawing/2014/main" id="{DC6767E4-C82A-4752-8B87-C1F2602D3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358" y="4191000"/>
            <a:ext cx="3568748" cy="224465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est New Cars Coming Out in 2021 | New Car Reviews">
            <a:extLst>
              <a:ext uri="{FF2B5EF4-FFF2-40B4-BE49-F238E27FC236}">
                <a16:creationId xmlns:a16="http://schemas.microsoft.com/office/drawing/2014/main" id="{5BB232F7-5FE1-4A41-99FD-68AF28693D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459"/>
          <a:stretch/>
        </p:blipFill>
        <p:spPr bwMode="auto">
          <a:xfrm>
            <a:off x="9525000" y="4191000"/>
            <a:ext cx="2649279" cy="224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78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35442" y="269679"/>
            <a:ext cx="10394707" cy="1158140"/>
          </a:xfrm>
        </p:spPr>
        <p:txBody>
          <a:bodyPr>
            <a:normAutofit/>
          </a:bodyPr>
          <a:lstStyle/>
          <a:p>
            <a:r>
              <a:rPr lang="en-US" dirty="0">
                <a:latin typeface="Vani" panose="02040502050405020303" pitchFamily="18" charset="0"/>
                <a:cs typeface="Vani" panose="02040502050405020303" pitchFamily="18" charset="0"/>
              </a:rPr>
              <a:t>My ride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241988" y="1060158"/>
            <a:ext cx="11416612" cy="5262979"/>
          </a:xfrm>
          <a:prstGeom prst="rect">
            <a:avLst/>
          </a:prstGeom>
          <a:noFill/>
        </p:spPr>
        <p:txBody>
          <a:bodyPr wrap="square">
            <a:spAutoFit/>
          </a:bodyPr>
          <a:lstStyle/>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dirty="0">
                <a:solidFill>
                  <a:srgbClr val="4A4A4A"/>
                </a:solidFill>
                <a:latin typeface="Vani" panose="02040502050405020303" pitchFamily="18" charset="0"/>
                <a:cs typeface="Vani" panose="02040502050405020303" pitchFamily="18" charset="0"/>
              </a:rPr>
              <a:t>Walking/Bicycle</a:t>
            </a:r>
          </a:p>
          <a:p>
            <a:pPr algn="ctr" fontAlgn="base"/>
            <a:endParaRPr lang="en-US" sz="2800" b="1" dirty="0">
              <a:solidFill>
                <a:srgbClr val="4A4A4A"/>
              </a:solidFill>
              <a:latin typeface="Vani" panose="02040502050405020303" pitchFamily="18" charset="0"/>
              <a:cs typeface="Vani" panose="02040502050405020303" pitchFamily="18" charset="0"/>
            </a:endParaRPr>
          </a:p>
          <a:p>
            <a:pPr algn="ctr" fontAlgn="base"/>
            <a:r>
              <a:rPr lang="en-US" sz="2800" dirty="0">
                <a:solidFill>
                  <a:srgbClr val="4A4A4A"/>
                </a:solidFill>
                <a:latin typeface="Vani" panose="02040502050405020303" pitchFamily="18" charset="0"/>
                <a:cs typeface="Vani" panose="02040502050405020303" pitchFamily="18" charset="0"/>
              </a:rPr>
              <a:t>The most economic transportation methods are often the most impractical for the modern world.  </a:t>
            </a:r>
          </a:p>
          <a:p>
            <a:pPr algn="ctr" fontAlgn="base"/>
            <a:r>
              <a:rPr lang="en-US" sz="2800" dirty="0">
                <a:solidFill>
                  <a:srgbClr val="4A4A4A"/>
                </a:solidFill>
                <a:latin typeface="Vani" panose="02040502050405020303" pitchFamily="18" charset="0"/>
                <a:cs typeface="Vani" panose="02040502050405020303" pitchFamily="18" charset="0"/>
              </a:rPr>
              <a:t>Walking and Bicycling are great ways to get around, but impractical for the demands of most lives.</a:t>
            </a:r>
          </a:p>
          <a:p>
            <a:pPr algn="ctr" fontAlgn="base"/>
            <a:endParaRPr lang="en-US" dirty="0">
              <a:solidFill>
                <a:srgbClr val="4A4A4A"/>
              </a:solidFill>
              <a:latin typeface="Vani" panose="02040502050405020303" pitchFamily="18" charset="0"/>
              <a:cs typeface="Vani" panose="02040502050405020303" pitchFamily="18" charset="0"/>
            </a:endParaRPr>
          </a:p>
          <a:p>
            <a:pPr algn="ctr" fontAlgn="base"/>
            <a:r>
              <a:rPr lang="en-US" sz="2800" dirty="0">
                <a:solidFill>
                  <a:srgbClr val="4A4A4A"/>
                </a:solidFill>
                <a:latin typeface="Vani" panose="02040502050405020303" pitchFamily="18" charset="0"/>
                <a:cs typeface="Vani" panose="02040502050405020303" pitchFamily="18" charset="0"/>
              </a:rPr>
              <a:t>For the purpose of this project, </a:t>
            </a:r>
          </a:p>
          <a:p>
            <a:pPr algn="ctr" fontAlgn="base"/>
            <a:r>
              <a:rPr lang="en-US" sz="2800" dirty="0">
                <a:solidFill>
                  <a:srgbClr val="4A4A4A"/>
                </a:solidFill>
                <a:latin typeface="Vani" panose="02040502050405020303" pitchFamily="18" charset="0"/>
                <a:cs typeface="Vani" panose="02040502050405020303" pitchFamily="18" charset="0"/>
              </a:rPr>
              <a:t>You can only use a bicycle as free transportation if you are within 6 miles of your destination or 3 miles for walking.</a:t>
            </a:r>
          </a:p>
          <a:p>
            <a:pPr algn="ctr" fontAlgn="base"/>
            <a:endParaRPr lang="en-US" sz="2800" b="1" dirty="0">
              <a:solidFill>
                <a:srgbClr val="4A4A4A"/>
              </a:solidFill>
              <a:latin typeface="Vani" panose="02040502050405020303" pitchFamily="18" charset="0"/>
              <a:cs typeface="Vani" panose="02040502050405020303" pitchFamily="18" charset="0"/>
            </a:endParaRPr>
          </a:p>
        </p:txBody>
      </p:sp>
      <mc:AlternateContent xmlns:mc="http://schemas.openxmlformats.org/markup-compatibility/2006">
        <mc:Choice xmlns:am3d="http://schemas.microsoft.com/office/drawing/2017/model3d" Requires="am3d">
          <p:graphicFrame>
            <p:nvGraphicFramePr>
              <p:cNvPr id="5" name="3D Model 4" descr="Racing Bike">
                <a:extLst>
                  <a:ext uri="{FF2B5EF4-FFF2-40B4-BE49-F238E27FC236}">
                    <a16:creationId xmlns:a16="http://schemas.microsoft.com/office/drawing/2014/main" id="{6D5EFAF4-5CBF-4A3D-901F-7DB474CCFE5C}"/>
                  </a:ext>
                </a:extLst>
              </p:cNvPr>
              <p:cNvGraphicFramePr>
                <a:graphicFrameLocks noChangeAspect="1"/>
              </p:cNvGraphicFramePr>
              <p:nvPr>
                <p:extLst>
                  <p:ext uri="{D42A27DB-BD31-4B8C-83A1-F6EECF244321}">
                    <p14:modId xmlns:p14="http://schemas.microsoft.com/office/powerpoint/2010/main" val="3836703837"/>
                  </p:ext>
                </p:extLst>
              </p:nvPr>
            </p:nvGraphicFramePr>
            <p:xfrm>
              <a:off x="10029791" y="-109067"/>
              <a:ext cx="2015251" cy="2338451"/>
            </p:xfrm>
            <a:graphic>
              <a:graphicData uri="http://schemas.microsoft.com/office/drawing/2017/model3d">
                <am3d:model3d r:embed="rId2">
                  <am3d:spPr>
                    <a:xfrm>
                      <a:off x="0" y="0"/>
                      <a:ext cx="2015251" cy="2338451"/>
                    </a:xfrm>
                    <a:prstGeom prst="rect">
                      <a:avLst/>
                    </a:prstGeom>
                  </am3d:spPr>
                  <am3d:camera>
                    <am3d:pos x="0" y="0" z="54032705"/>
                    <am3d:up dx="0" dy="36000000" dz="0"/>
                    <am3d:lookAt x="0" y="0" z="0"/>
                    <am3d:perspective fov="2700000"/>
                  </am3d:camera>
                  <am3d:trans>
                    <am3d:meterPerModelUnit n="1305285" d="1000000"/>
                    <am3d:preTrans dx="987540" dy="-9768780" dz="-1128587"/>
                    <am3d:scale>
                      <am3d:sx n="1000000" d="1000000"/>
                      <am3d:sy n="1000000" d="1000000"/>
                      <am3d:sz n="1000000" d="1000000"/>
                    </am3d:scale>
                    <am3d:rot ax="697662" ay="-1599546" az="-316497"/>
                    <am3d:postTrans dx="0" dy="0" dz="0"/>
                  </am3d:trans>
                  <am3d:raster rName="Office3DRenderer" rVer="16.0.8326">
                    <am3d:blip r:embed="rId3"/>
                  </am3d:raster>
                  <am3d:objViewport viewportSz="34601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Racing Bike">
                <a:extLst>
                  <a:ext uri="{FF2B5EF4-FFF2-40B4-BE49-F238E27FC236}">
                    <a16:creationId xmlns:a16="http://schemas.microsoft.com/office/drawing/2014/main" id="{6D5EFAF4-5CBF-4A3D-901F-7DB474CCFE5C}"/>
                  </a:ext>
                </a:extLst>
              </p:cNvPr>
              <p:cNvPicPr>
                <a:picLocks noGrp="1" noRot="1" noChangeAspect="1" noMove="1" noResize="1" noEditPoints="1" noAdjustHandles="1" noChangeArrowheads="1" noChangeShapeType="1" noCrop="1"/>
              </p:cNvPicPr>
              <p:nvPr/>
            </p:nvPicPr>
            <p:blipFill>
              <a:blip r:embed="rId3"/>
              <a:stretch>
                <a:fillRect/>
              </a:stretch>
            </p:blipFill>
            <p:spPr>
              <a:xfrm>
                <a:off x="10029791" y="-109067"/>
                <a:ext cx="2015251" cy="2338451"/>
              </a:xfrm>
              <a:prstGeom prst="rect">
                <a:avLst/>
              </a:prstGeom>
            </p:spPr>
          </p:pic>
        </mc:Fallback>
      </mc:AlternateContent>
    </p:spTree>
    <p:extLst>
      <p:ext uri="{BB962C8B-B14F-4D97-AF65-F5344CB8AC3E}">
        <p14:creationId xmlns:p14="http://schemas.microsoft.com/office/powerpoint/2010/main" val="445367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35442" y="269679"/>
            <a:ext cx="10394707" cy="1158140"/>
          </a:xfrm>
        </p:spPr>
        <p:txBody>
          <a:bodyPr>
            <a:normAutofit/>
          </a:bodyPr>
          <a:lstStyle/>
          <a:p>
            <a:r>
              <a:rPr lang="en-US" dirty="0">
                <a:latin typeface="Vani" panose="02040502050405020303" pitchFamily="18" charset="0"/>
                <a:cs typeface="Vani" panose="02040502050405020303" pitchFamily="18" charset="0"/>
              </a:rPr>
              <a:t>My ride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387694" y="704539"/>
            <a:ext cx="11416612" cy="1815882"/>
          </a:xfrm>
          <a:prstGeom prst="rect">
            <a:avLst/>
          </a:prstGeom>
          <a:noFill/>
        </p:spPr>
        <p:txBody>
          <a:bodyPr wrap="square">
            <a:spAutoFit/>
          </a:bodyPr>
          <a:lstStyle/>
          <a:p>
            <a:pPr algn="ctr" fontAlgn="base"/>
            <a:r>
              <a:rPr lang="en-US" sz="2800" b="1" i="0" dirty="0">
                <a:solidFill>
                  <a:srgbClr val="4A4A4A"/>
                </a:solidFill>
                <a:effectLst/>
                <a:latin typeface="Vani" panose="02040502050405020303" pitchFamily="18" charset="0"/>
                <a:cs typeface="Vani" panose="02040502050405020303" pitchFamily="18" charset="0"/>
              </a:rPr>
              <a:t>Personal Transportation</a:t>
            </a:r>
            <a:endParaRPr lang="en-US" sz="2800" b="1" dirty="0">
              <a:solidFill>
                <a:srgbClr val="4A4A4A"/>
              </a:solidFill>
              <a:latin typeface="Vani" panose="02040502050405020303" pitchFamily="18" charset="0"/>
              <a:cs typeface="Vani" panose="02040502050405020303" pitchFamily="18" charset="0"/>
            </a:endParaRPr>
          </a:p>
          <a:p>
            <a:pPr algn="ctr" fontAlgn="base"/>
            <a:r>
              <a:rPr lang="en-US" sz="2800" dirty="0">
                <a:latin typeface="Vani" panose="02040502050405020303" pitchFamily="18" charset="0"/>
                <a:cs typeface="Vani" panose="02040502050405020303" pitchFamily="18" charset="0"/>
              </a:rPr>
              <a:t>Purchasing a car is a big expense, not only do you have to account for the car payment itself, but also the expense of gas, maintenance, and insurance.   </a:t>
            </a:r>
          </a:p>
        </p:txBody>
      </p:sp>
      <p:pic>
        <p:nvPicPr>
          <p:cNvPr id="10242" name="Picture 2" descr="Advanced Graphics Gas Pump Cardboard Cutout Stand-Up &amp; Reviews | Wayfair">
            <a:extLst>
              <a:ext uri="{FF2B5EF4-FFF2-40B4-BE49-F238E27FC236}">
                <a16:creationId xmlns:a16="http://schemas.microsoft.com/office/drawing/2014/main" id="{8FCE0FAB-BBE4-4E24-AEB7-7B72D756FDC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781" y="2819400"/>
            <a:ext cx="3641513" cy="3886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3CDEB7-AFDE-4E44-94C4-8413950CA22B}"/>
              </a:ext>
            </a:extLst>
          </p:cNvPr>
          <p:cNvSpPr txBox="1"/>
          <p:nvPr/>
        </p:nvSpPr>
        <p:spPr>
          <a:xfrm>
            <a:off x="1447800" y="2522193"/>
            <a:ext cx="9780430" cy="3539430"/>
          </a:xfrm>
          <a:prstGeom prst="rect">
            <a:avLst/>
          </a:prstGeom>
          <a:noFill/>
        </p:spPr>
        <p:txBody>
          <a:bodyPr wrap="square">
            <a:spAutoFit/>
          </a:bodyPr>
          <a:lstStyle/>
          <a:p>
            <a:pPr algn="ctr" fontAlgn="base"/>
            <a:r>
              <a:rPr lang="en-US" sz="2800" dirty="0">
                <a:latin typeface="Vani" panose="02040502050405020303" pitchFamily="18" charset="0"/>
                <a:cs typeface="Vani" panose="02040502050405020303" pitchFamily="18" charset="0"/>
              </a:rPr>
              <a:t>Choose an insurance provider: Insurance is a requirement in most states (except for Virginia and New Hampshire) and varies depending on driver, history, car, etc.  You will need to research to find your best price.  </a:t>
            </a:r>
          </a:p>
          <a:p>
            <a:pPr marR="0" lvl="0" algn="l" defTabSz="914400" rtl="0" eaLnBrk="0" fontAlgn="base" latinLnBrk="0" hangingPunct="0">
              <a:lnSpc>
                <a:spcPct val="100000"/>
              </a:lnSpc>
              <a:spcBef>
                <a:spcPct val="0"/>
              </a:spcBef>
              <a:spcAft>
                <a:spcPct val="0"/>
              </a:spcAft>
              <a:buClrTx/>
              <a:buSzTx/>
              <a:tabLst/>
            </a:pPr>
            <a:r>
              <a:rPr lang="en-US" sz="2800" dirty="0">
                <a:latin typeface="Vani" panose="02040502050405020303" pitchFamily="18" charset="0"/>
                <a:cs typeface="Vani" panose="02040502050405020303" pitchFamily="18" charset="0"/>
              </a:rPr>
              <a:t>In Florida you are required to carry a minimum insurance of</a:t>
            </a:r>
            <a:r>
              <a:rPr lang="en-US" sz="2000" b="1" dirty="0">
                <a:latin typeface="Gotham"/>
                <a:cs typeface="Vani" panose="02040502050405020303" pitchFamily="18" charset="0"/>
              </a:rPr>
              <a:t> 	</a:t>
            </a:r>
            <a:r>
              <a:rPr kumimoji="0" lang="en-US" altLang="en-US" sz="2800" b="0" i="0" u="none" strike="noStrike" cap="none" normalizeH="0" baseline="0" dirty="0">
                <a:ln>
                  <a:noFill/>
                </a:ln>
                <a:effectLst/>
                <a:latin typeface="Vani" panose="02040502050405020303" pitchFamily="18" charset="0"/>
                <a:cs typeface="Vani" panose="02040502050405020303" pitchFamily="18" charset="0"/>
              </a:rPr>
              <a:t>$10,000 property damage liability per accident</a:t>
            </a:r>
          </a:p>
          <a:p>
            <a:pPr lvl="1" defTabSz="914400" eaLnBrk="0" fontAlgn="base" hangingPunct="0">
              <a:spcBef>
                <a:spcPct val="0"/>
              </a:spcBef>
              <a:spcAft>
                <a:spcPct val="0"/>
              </a:spcAft>
            </a:pPr>
            <a:r>
              <a:rPr kumimoji="0" lang="en-US" altLang="en-US" sz="2800" b="0" i="0" u="none" strike="noStrike" cap="none" normalizeH="0" baseline="0" dirty="0">
                <a:ln>
                  <a:noFill/>
                </a:ln>
                <a:effectLst/>
                <a:latin typeface="Vani" panose="02040502050405020303" pitchFamily="18" charset="0"/>
                <a:cs typeface="Vani" panose="02040502050405020303" pitchFamily="18" charset="0"/>
              </a:rPr>
              <a:t>	$10,000 personal injury protection </a:t>
            </a:r>
          </a:p>
          <a:p>
            <a:pPr algn="ctr" fontAlgn="base"/>
            <a:r>
              <a:rPr lang="en-US" sz="2800" dirty="0">
                <a:solidFill>
                  <a:srgbClr val="4A4A4A"/>
                </a:solidFill>
                <a:latin typeface="Vani" panose="02040502050405020303" pitchFamily="18" charset="0"/>
                <a:cs typeface="Vani" panose="02040502050405020303" pitchFamily="18" charset="0"/>
              </a:rPr>
              <a:t> </a:t>
            </a:r>
          </a:p>
        </p:txBody>
      </p:sp>
      <p:sp>
        <p:nvSpPr>
          <p:cNvPr id="4" name="Rectangle 3">
            <a:extLst>
              <a:ext uri="{FF2B5EF4-FFF2-40B4-BE49-F238E27FC236}">
                <a16:creationId xmlns:a16="http://schemas.microsoft.com/office/drawing/2014/main" id="{D1FB508B-69A3-468B-B8C0-897531F3BD81}"/>
              </a:ext>
            </a:extLst>
          </p:cNvPr>
          <p:cNvSpPr>
            <a:spLocks noChangeArrowheads="1"/>
          </p:cNvSpPr>
          <p:nvPr/>
        </p:nvSpPr>
        <p:spPr bwMode="auto">
          <a:xfrm>
            <a:off x="0" y="51640"/>
            <a:ext cx="65" cy="3539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5015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35442" y="269679"/>
            <a:ext cx="10394707" cy="1158140"/>
          </a:xfrm>
        </p:spPr>
        <p:txBody>
          <a:bodyPr>
            <a:normAutofit/>
          </a:bodyPr>
          <a:lstStyle/>
          <a:p>
            <a:r>
              <a:rPr lang="en-US" dirty="0">
                <a:latin typeface="Vani" panose="02040502050405020303" pitchFamily="18" charset="0"/>
                <a:cs typeface="Vani" panose="02040502050405020303" pitchFamily="18" charset="0"/>
              </a:rPr>
              <a:t>My ride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387694" y="704539"/>
            <a:ext cx="11416612" cy="1815882"/>
          </a:xfrm>
          <a:prstGeom prst="rect">
            <a:avLst/>
          </a:prstGeom>
          <a:noFill/>
        </p:spPr>
        <p:txBody>
          <a:bodyPr wrap="square">
            <a:spAutoFit/>
          </a:bodyPr>
          <a:lstStyle/>
          <a:p>
            <a:pPr algn="ctr" fontAlgn="base"/>
            <a:r>
              <a:rPr lang="en-US" sz="2800" b="1" i="0" dirty="0">
                <a:solidFill>
                  <a:srgbClr val="4A4A4A"/>
                </a:solidFill>
                <a:effectLst/>
                <a:latin typeface="Vani" panose="02040502050405020303" pitchFamily="18" charset="0"/>
                <a:cs typeface="Vani" panose="02040502050405020303" pitchFamily="18" charset="0"/>
              </a:rPr>
              <a:t>Personal Transportation</a:t>
            </a:r>
            <a:endParaRPr lang="en-US" sz="2800" b="1" dirty="0">
              <a:solidFill>
                <a:srgbClr val="4A4A4A"/>
              </a:solidFill>
              <a:latin typeface="Vani" panose="02040502050405020303" pitchFamily="18" charset="0"/>
              <a:cs typeface="Vani" panose="02040502050405020303" pitchFamily="18" charset="0"/>
            </a:endParaRPr>
          </a:p>
          <a:p>
            <a:pPr algn="ctr" fontAlgn="base"/>
            <a:r>
              <a:rPr lang="en-US" sz="2800" dirty="0">
                <a:latin typeface="Vani" panose="02040502050405020303" pitchFamily="18" charset="0"/>
                <a:cs typeface="Vani" panose="02040502050405020303" pitchFamily="18" charset="0"/>
              </a:rPr>
              <a:t>Purchasing a car is a big expense, not only do you have to account for the car payment itself, but also the expense of gas, maintenance, and insurance.   </a:t>
            </a:r>
          </a:p>
        </p:txBody>
      </p:sp>
      <p:pic>
        <p:nvPicPr>
          <p:cNvPr id="10242" name="Picture 2" descr="Advanced Graphics Gas Pump Cardboard Cutout Stand-Up &amp; Reviews | Wayfair">
            <a:extLst>
              <a:ext uri="{FF2B5EF4-FFF2-40B4-BE49-F238E27FC236}">
                <a16:creationId xmlns:a16="http://schemas.microsoft.com/office/drawing/2014/main" id="{8FCE0FAB-BBE4-4E24-AEB7-7B72D756FDC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2702121"/>
            <a:ext cx="3641513" cy="3886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3CDEB7-AFDE-4E44-94C4-8413950CA22B}"/>
              </a:ext>
            </a:extLst>
          </p:cNvPr>
          <p:cNvSpPr txBox="1"/>
          <p:nvPr/>
        </p:nvSpPr>
        <p:spPr>
          <a:xfrm>
            <a:off x="1295346" y="2554470"/>
            <a:ext cx="9780430" cy="3108543"/>
          </a:xfrm>
          <a:prstGeom prst="rect">
            <a:avLst/>
          </a:prstGeom>
          <a:noFill/>
        </p:spPr>
        <p:txBody>
          <a:bodyPr wrap="square">
            <a:spAutoFit/>
          </a:bodyPr>
          <a:lstStyle/>
          <a:p>
            <a:pPr algn="ctr" fontAlgn="base"/>
            <a:r>
              <a:rPr lang="en-US" sz="2800" b="1" u="sng" dirty="0">
                <a:latin typeface="Vani" panose="02040502050405020303" pitchFamily="18" charset="0"/>
                <a:cs typeface="Vani" panose="02040502050405020303" pitchFamily="18" charset="0"/>
              </a:rPr>
              <a:t>Gas</a:t>
            </a:r>
          </a:p>
          <a:p>
            <a:pPr algn="ctr" fontAlgn="base"/>
            <a:r>
              <a:rPr lang="en-US" sz="2800" dirty="0">
                <a:solidFill>
                  <a:srgbClr val="4A4A4A"/>
                </a:solidFill>
                <a:latin typeface="Vani" panose="02040502050405020303" pitchFamily="18" charset="0"/>
                <a:cs typeface="Vani" panose="02040502050405020303" pitchFamily="18" charset="0"/>
              </a:rPr>
              <a:t>The average gas price in Florida is </a:t>
            </a:r>
            <a:r>
              <a:rPr lang="en-US" sz="2800" b="1" u="sng" dirty="0">
                <a:solidFill>
                  <a:srgbClr val="4A4A4A"/>
                </a:solidFill>
                <a:latin typeface="Vani" panose="02040502050405020303" pitchFamily="18" charset="0"/>
                <a:cs typeface="Vani" panose="02040502050405020303" pitchFamily="18" charset="0"/>
              </a:rPr>
              <a:t>$2.80 </a:t>
            </a:r>
          </a:p>
          <a:p>
            <a:pPr algn="ctr" fontAlgn="base"/>
            <a:r>
              <a:rPr lang="en-US" sz="2800" dirty="0">
                <a:solidFill>
                  <a:srgbClr val="4A4A4A"/>
                </a:solidFill>
                <a:latin typeface="Vani" panose="02040502050405020303" pitchFamily="18" charset="0"/>
                <a:cs typeface="Vani" panose="02040502050405020303" pitchFamily="18" charset="0"/>
              </a:rPr>
              <a:t>Make sure to use this price when calculating your gas expenses in your budget. </a:t>
            </a:r>
          </a:p>
          <a:p>
            <a:pPr algn="ctr" fontAlgn="base"/>
            <a:r>
              <a:rPr lang="en-US" sz="2800" dirty="0">
                <a:solidFill>
                  <a:srgbClr val="4A4A4A"/>
                </a:solidFill>
                <a:latin typeface="Vani" panose="02040502050405020303" pitchFamily="18" charset="0"/>
                <a:cs typeface="Vani" panose="02040502050405020303" pitchFamily="18" charset="0"/>
              </a:rPr>
              <a:t>Figure your total milage to and from work, divide the total by your car’s miles per gallon (if you are unsure of the number, use 20 as an estimate), then multiply by the gas price.  </a:t>
            </a:r>
          </a:p>
        </p:txBody>
      </p:sp>
      <p:sp>
        <p:nvSpPr>
          <p:cNvPr id="4" name="Rectangle 3">
            <a:extLst>
              <a:ext uri="{FF2B5EF4-FFF2-40B4-BE49-F238E27FC236}">
                <a16:creationId xmlns:a16="http://schemas.microsoft.com/office/drawing/2014/main" id="{D1FB508B-69A3-468B-B8C0-897531F3BD81}"/>
              </a:ext>
            </a:extLst>
          </p:cNvPr>
          <p:cNvSpPr>
            <a:spLocks noChangeArrowheads="1"/>
          </p:cNvSpPr>
          <p:nvPr/>
        </p:nvSpPr>
        <p:spPr bwMode="auto">
          <a:xfrm>
            <a:off x="0" y="51640"/>
            <a:ext cx="65" cy="3539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6622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35442" y="269679"/>
            <a:ext cx="10394707" cy="1158140"/>
          </a:xfrm>
        </p:spPr>
        <p:txBody>
          <a:bodyPr>
            <a:normAutofit/>
          </a:bodyPr>
          <a:lstStyle/>
          <a:p>
            <a:r>
              <a:rPr lang="en-US" dirty="0">
                <a:latin typeface="Vani" panose="02040502050405020303" pitchFamily="18" charset="0"/>
                <a:cs typeface="Vani" panose="02040502050405020303" pitchFamily="18" charset="0"/>
              </a:rPr>
              <a:t>My ride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6" name="TextBox 5">
            <a:extLst>
              <a:ext uri="{FF2B5EF4-FFF2-40B4-BE49-F238E27FC236}">
                <a16:creationId xmlns:a16="http://schemas.microsoft.com/office/drawing/2014/main" id="{6345CCFA-F75A-46EF-A1AE-16F24AFF36AF}"/>
              </a:ext>
            </a:extLst>
          </p:cNvPr>
          <p:cNvSpPr txBox="1"/>
          <p:nvPr/>
        </p:nvSpPr>
        <p:spPr>
          <a:xfrm>
            <a:off x="304800" y="533400"/>
            <a:ext cx="9171370" cy="4832092"/>
          </a:xfrm>
          <a:prstGeom prst="rect">
            <a:avLst/>
          </a:prstGeom>
          <a:noFill/>
        </p:spPr>
        <p:txBody>
          <a:bodyPr wrap="square">
            <a:spAutoFit/>
          </a:bodyPr>
          <a:lstStyle/>
          <a:p>
            <a:pPr algn="ctr" fontAlgn="base"/>
            <a:endParaRPr lang="en-US" sz="2800" b="1" i="0" dirty="0">
              <a:solidFill>
                <a:srgbClr val="4A4A4A"/>
              </a:solidFill>
              <a:effectLst/>
              <a:latin typeface="Vani" panose="02040502050405020303" pitchFamily="18" charset="0"/>
              <a:cs typeface="Vani" panose="02040502050405020303" pitchFamily="18" charset="0"/>
            </a:endParaRPr>
          </a:p>
          <a:p>
            <a:pPr algn="ctr" fontAlgn="base"/>
            <a:r>
              <a:rPr lang="en-US" sz="2800" b="1" dirty="0">
                <a:solidFill>
                  <a:srgbClr val="4A4A4A"/>
                </a:solidFill>
                <a:latin typeface="Vani" panose="02040502050405020303" pitchFamily="18" charset="0"/>
                <a:cs typeface="Vani" panose="02040502050405020303" pitchFamily="18" charset="0"/>
              </a:rPr>
              <a:t>Public Transportation</a:t>
            </a:r>
          </a:p>
          <a:p>
            <a:pPr algn="ctr" fontAlgn="base"/>
            <a:endParaRPr lang="en-US" sz="2800" dirty="0">
              <a:solidFill>
                <a:srgbClr val="4A4A4A"/>
              </a:solidFill>
              <a:latin typeface="Vani" panose="02040502050405020303" pitchFamily="18" charset="0"/>
              <a:cs typeface="Vani" panose="02040502050405020303" pitchFamily="18" charset="0"/>
            </a:endParaRPr>
          </a:p>
          <a:p>
            <a:pPr algn="ctr" fontAlgn="base"/>
            <a:r>
              <a:rPr lang="en-US" sz="2800" dirty="0">
                <a:solidFill>
                  <a:srgbClr val="4A4A4A"/>
                </a:solidFill>
                <a:latin typeface="Vani" panose="02040502050405020303" pitchFamily="18" charset="0"/>
                <a:cs typeface="Vani" panose="02040502050405020303" pitchFamily="18" charset="0"/>
              </a:rPr>
              <a:t>The only option in our glorious city for public transportation is JTA.</a:t>
            </a:r>
          </a:p>
          <a:p>
            <a:pPr algn="ctr" fontAlgn="base"/>
            <a:endParaRPr lang="en-US" sz="2800" dirty="0">
              <a:solidFill>
                <a:srgbClr val="4A4A4A"/>
              </a:solidFill>
              <a:latin typeface="Vani" panose="02040502050405020303" pitchFamily="18" charset="0"/>
              <a:cs typeface="Vani" panose="02040502050405020303" pitchFamily="18" charset="0"/>
            </a:endParaRPr>
          </a:p>
          <a:p>
            <a:pPr algn="ctr" fontAlgn="base"/>
            <a:r>
              <a:rPr lang="en-US" sz="2800" dirty="0">
                <a:solidFill>
                  <a:srgbClr val="4A4A4A"/>
                </a:solidFill>
                <a:latin typeface="Vani" panose="02040502050405020303" pitchFamily="18" charset="0"/>
                <a:cs typeface="Vani" panose="02040502050405020303" pitchFamily="18" charset="0"/>
              </a:rPr>
              <a:t>Most bus tickets cost $1.75 each way</a:t>
            </a:r>
          </a:p>
          <a:p>
            <a:pPr algn="ctr" fontAlgn="base"/>
            <a:endParaRPr lang="en-US" sz="2800" dirty="0">
              <a:solidFill>
                <a:srgbClr val="4A4A4A"/>
              </a:solidFill>
              <a:latin typeface="Vani" panose="02040502050405020303" pitchFamily="18" charset="0"/>
              <a:cs typeface="Vani" panose="02040502050405020303" pitchFamily="18" charset="0"/>
            </a:endParaRPr>
          </a:p>
          <a:p>
            <a:pPr algn="ctr" fontAlgn="base"/>
            <a:r>
              <a:rPr lang="en-US" sz="2800" dirty="0">
                <a:solidFill>
                  <a:srgbClr val="4A4A4A"/>
                </a:solidFill>
                <a:latin typeface="Vani" panose="02040502050405020303" pitchFamily="18" charset="0"/>
                <a:cs typeface="Vani" panose="02040502050405020303" pitchFamily="18" charset="0"/>
              </a:rPr>
              <a:t>You can purchase a monthly pass that will give you unlimited rides in the month for $65.   </a:t>
            </a:r>
          </a:p>
          <a:p>
            <a:pPr algn="ctr" fontAlgn="base"/>
            <a:endParaRPr lang="en-US" sz="2800" dirty="0">
              <a:solidFill>
                <a:srgbClr val="4A4A4A"/>
              </a:solidFill>
              <a:latin typeface="Vani" panose="02040502050405020303" pitchFamily="18" charset="0"/>
              <a:cs typeface="Vani" panose="02040502050405020303" pitchFamily="18" charset="0"/>
            </a:endParaRPr>
          </a:p>
        </p:txBody>
      </p:sp>
      <p:pic>
        <p:nvPicPr>
          <p:cNvPr id="12290" name="Picture 2" descr="JTA logo icon - JAXUSA">
            <a:extLst>
              <a:ext uri="{FF2B5EF4-FFF2-40B4-BE49-F238E27FC236}">
                <a16:creationId xmlns:a16="http://schemas.microsoft.com/office/drawing/2014/main" id="{EC7D3C7E-0307-4B64-A4D2-19CF66F762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6170" y="170519"/>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10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35442" y="990599"/>
            <a:ext cx="12156558" cy="437219"/>
          </a:xfrm>
        </p:spPr>
        <p:txBody>
          <a:bodyPr>
            <a:normAutofit fontScale="90000"/>
          </a:bodyPr>
          <a:lstStyle/>
          <a:p>
            <a:r>
              <a:rPr lang="en-US" dirty="0">
                <a:solidFill>
                  <a:srgbClr val="404040"/>
                </a:solidFill>
                <a:latin typeface="Vani" panose="02040502050405020303" pitchFamily="18" charset="0"/>
                <a:cs typeface="Vani" panose="02040502050405020303" pitchFamily="18" charset="0"/>
              </a:rPr>
              <a:t>Unexpected cost? </a:t>
            </a:r>
            <a:br>
              <a:rPr lang="en-US" dirty="0">
                <a:solidFill>
                  <a:srgbClr val="404040"/>
                </a:solidFill>
                <a:latin typeface="Vani" panose="02040502050405020303" pitchFamily="18" charset="0"/>
                <a:cs typeface="Vani" panose="02040502050405020303" pitchFamily="18" charset="0"/>
              </a:rPr>
            </a:br>
            <a:r>
              <a:rPr lang="en-US" dirty="0">
                <a:solidFill>
                  <a:srgbClr val="404040"/>
                </a:solidFill>
                <a:latin typeface="Vani" panose="02040502050405020303" pitchFamily="18" charset="0"/>
                <a:cs typeface="Vani" panose="02040502050405020303" pitchFamily="18" charset="0"/>
              </a:rPr>
              <a:t>There’s an insurance for that. </a:t>
            </a:r>
            <a:br>
              <a:rPr lang="en-US" dirty="0">
                <a:solidFill>
                  <a:srgbClr val="404040"/>
                </a:solidFill>
                <a:latin typeface="Arimo"/>
              </a:rPr>
            </a:br>
            <a:endParaRPr lang="en-US" dirty="0">
              <a:latin typeface="Vani" panose="02040502050405020303" pitchFamily="18" charset="0"/>
              <a:cs typeface="Vani" panose="02040502050405020303" pitchFamily="18" charset="0"/>
            </a:endParaRP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9" name="TextBox 8">
            <a:extLst>
              <a:ext uri="{FF2B5EF4-FFF2-40B4-BE49-F238E27FC236}">
                <a16:creationId xmlns:a16="http://schemas.microsoft.com/office/drawing/2014/main" id="{AC005B2C-CED0-4F68-BCA6-E204A1815E8E}"/>
              </a:ext>
            </a:extLst>
          </p:cNvPr>
          <p:cNvSpPr txBox="1"/>
          <p:nvPr/>
        </p:nvSpPr>
        <p:spPr>
          <a:xfrm>
            <a:off x="571500" y="2305615"/>
            <a:ext cx="11048999" cy="3108543"/>
          </a:xfrm>
          <a:prstGeom prst="rect">
            <a:avLst/>
          </a:prstGeom>
          <a:noFill/>
        </p:spPr>
        <p:txBody>
          <a:bodyPr wrap="square">
            <a:spAutoFit/>
          </a:bodyPr>
          <a:lstStyle/>
          <a:p>
            <a:pPr algn="l"/>
            <a:r>
              <a:rPr lang="en-US" sz="2800" b="0" i="0" dirty="0">
                <a:solidFill>
                  <a:srgbClr val="404040"/>
                </a:solidFill>
                <a:effectLst/>
                <a:latin typeface="Vani" panose="02040502050405020303" pitchFamily="18" charset="0"/>
                <a:cs typeface="Vani" panose="02040502050405020303" pitchFamily="18" charset="0"/>
              </a:rPr>
              <a:t>Life will throw you a curve ball, there’s no question about that. Whether you’ll have insurance when it does is another matter entirely. </a:t>
            </a:r>
          </a:p>
          <a:p>
            <a:pPr algn="l"/>
            <a:r>
              <a:rPr lang="en-US" sz="2800" b="0" i="0" dirty="0">
                <a:solidFill>
                  <a:srgbClr val="404040"/>
                </a:solidFill>
                <a:effectLst/>
                <a:latin typeface="Vani" panose="02040502050405020303" pitchFamily="18" charset="0"/>
                <a:cs typeface="Vani" panose="02040502050405020303" pitchFamily="18" charset="0"/>
              </a:rPr>
              <a:t>Insurance buffers you from unexpected costs. </a:t>
            </a:r>
          </a:p>
          <a:p>
            <a:pPr algn="l"/>
            <a:r>
              <a:rPr lang="en-US" sz="2800" b="0" i="0" dirty="0">
                <a:solidFill>
                  <a:srgbClr val="404040"/>
                </a:solidFill>
                <a:effectLst/>
                <a:latin typeface="Vani" panose="02040502050405020303" pitchFamily="18" charset="0"/>
                <a:cs typeface="Vani" panose="02040502050405020303" pitchFamily="18" charset="0"/>
              </a:rPr>
              <a:t>And while most people know that insurance is important, not everyone knows the different types of insurance out there and how they can help. </a:t>
            </a:r>
          </a:p>
        </p:txBody>
      </p:sp>
    </p:spTree>
    <p:extLst>
      <p:ext uri="{BB962C8B-B14F-4D97-AF65-F5344CB8AC3E}">
        <p14:creationId xmlns:p14="http://schemas.microsoft.com/office/powerpoint/2010/main" val="88073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90600" y="215660"/>
            <a:ext cx="7759132" cy="1054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400"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How to Prepare a Budget</a:t>
            </a:r>
          </a:p>
        </p:txBody>
      </p:sp>
      <p:sp>
        <p:nvSpPr>
          <p:cNvPr id="4" name="Rectangle 3"/>
          <p:cNvSpPr txBox="1">
            <a:spLocks noChangeArrowheads="1"/>
          </p:cNvSpPr>
          <p:nvPr/>
        </p:nvSpPr>
        <p:spPr>
          <a:xfrm>
            <a:off x="533400" y="1210594"/>
            <a:ext cx="5257800" cy="3649322"/>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lnSpc>
                <a:spcPct val="80000"/>
              </a:lnSpc>
              <a:buFontTx/>
              <a:buAutoNum type="arabicPeriod"/>
            </a:pPr>
            <a:endParaRPr lang="en-US" sz="2600" dirty="0"/>
          </a:p>
          <a:p>
            <a:pPr marL="609600" indent="-609600">
              <a:lnSpc>
                <a:spcPct val="80000"/>
              </a:lnSpc>
              <a:buFontTx/>
              <a:buAutoNum type="arabicPeriod"/>
            </a:pPr>
            <a:r>
              <a:rPr lang="en-US" sz="2600" b="1" dirty="0">
                <a:latin typeface="Vani" panose="020B0502040204020203" pitchFamily="34" charset="0"/>
                <a:cs typeface="Vani" panose="020B0502040204020203" pitchFamily="34" charset="0"/>
              </a:rPr>
              <a:t>Track daily spending</a:t>
            </a:r>
          </a:p>
          <a:p>
            <a:pPr marL="609600" indent="-609600">
              <a:lnSpc>
                <a:spcPct val="80000"/>
              </a:lnSpc>
              <a:buFontTx/>
              <a:buAutoNum type="arabicPeriod"/>
            </a:pPr>
            <a:endParaRPr lang="en-US" sz="2600" b="1" dirty="0">
              <a:latin typeface="Vani" panose="020B0502040204020203" pitchFamily="34" charset="0"/>
              <a:cs typeface="Vani" panose="020B0502040204020203" pitchFamily="34" charset="0"/>
            </a:endParaRPr>
          </a:p>
          <a:p>
            <a:pPr marL="609600" indent="-609600">
              <a:lnSpc>
                <a:spcPct val="80000"/>
              </a:lnSpc>
              <a:buFontTx/>
              <a:buAutoNum type="arabicPeriod"/>
            </a:pPr>
            <a:r>
              <a:rPr lang="en-US" sz="2600" b="1" dirty="0">
                <a:latin typeface="Vani" panose="020B0502040204020203" pitchFamily="34" charset="0"/>
                <a:cs typeface="Vani" panose="020B0502040204020203" pitchFamily="34" charset="0"/>
              </a:rPr>
              <a:t>Determine income and expenses</a:t>
            </a:r>
          </a:p>
          <a:p>
            <a:pPr marL="609600" indent="-609600">
              <a:lnSpc>
                <a:spcPct val="80000"/>
              </a:lnSpc>
              <a:buFontTx/>
              <a:buAutoNum type="arabicPeriod"/>
            </a:pPr>
            <a:endParaRPr lang="en-US" sz="2600" b="1" dirty="0">
              <a:latin typeface="Vani" panose="020B0502040204020203" pitchFamily="34" charset="0"/>
              <a:cs typeface="Vani" panose="020B0502040204020203" pitchFamily="34" charset="0"/>
            </a:endParaRPr>
          </a:p>
          <a:p>
            <a:pPr marL="609600" indent="-609600">
              <a:lnSpc>
                <a:spcPct val="80000"/>
              </a:lnSpc>
              <a:buFontTx/>
              <a:buAutoNum type="arabicPeriod"/>
            </a:pPr>
            <a:r>
              <a:rPr lang="en-US" sz="2600" b="1" dirty="0">
                <a:latin typeface="Vani" panose="020B0502040204020203" pitchFamily="34" charset="0"/>
                <a:cs typeface="Vani" panose="020B0502040204020203" pitchFamily="34" charset="0"/>
              </a:rPr>
              <a:t>Find ways to decrease spending</a:t>
            </a:r>
          </a:p>
          <a:p>
            <a:pPr marL="609600" indent="-609600">
              <a:lnSpc>
                <a:spcPct val="80000"/>
              </a:lnSpc>
              <a:buFontTx/>
              <a:buAutoNum type="arabicPeriod"/>
            </a:pPr>
            <a:endParaRPr lang="en-US" sz="2600" b="1" dirty="0">
              <a:latin typeface="Vani" panose="020B0502040204020203" pitchFamily="34" charset="0"/>
              <a:cs typeface="Vani" panose="020B0502040204020203" pitchFamily="34" charset="0"/>
            </a:endParaRPr>
          </a:p>
          <a:p>
            <a:pPr marL="609600" indent="-609600">
              <a:lnSpc>
                <a:spcPct val="80000"/>
              </a:lnSpc>
              <a:buFontTx/>
              <a:buAutoNum type="arabicPeriod"/>
            </a:pPr>
            <a:r>
              <a:rPr lang="en-US" sz="2600" b="1" dirty="0">
                <a:latin typeface="Vani" panose="020B0502040204020203" pitchFamily="34" charset="0"/>
                <a:cs typeface="Vani" panose="020B0502040204020203" pitchFamily="34" charset="0"/>
              </a:rPr>
              <a:t>Find ways to increase income</a:t>
            </a:r>
          </a:p>
        </p:txBody>
      </p:sp>
      <p:pic>
        <p:nvPicPr>
          <p:cNvPr id="5" name="Picture 2"/>
          <p:cNvPicPr>
            <a:picLocks noChangeAspect="1" noChangeArrowheads="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235000"/>
                    </a14:imgEffect>
                  </a14:imgLayer>
                </a14:imgProps>
              </a:ext>
              <a:ext uri="{28A0092B-C50C-407E-A947-70E740481C1C}">
                <a14:useLocalDpi xmlns:a14="http://schemas.microsoft.com/office/drawing/2010/main" val="0"/>
              </a:ext>
            </a:extLst>
          </a:blip>
          <a:srcRect l="3737" t="3271" r="3922" b="2728"/>
          <a:stretch/>
        </p:blipFill>
        <p:spPr bwMode="auto">
          <a:xfrm>
            <a:off x="5181600" y="1165250"/>
            <a:ext cx="6252372" cy="374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860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571500" y="1208543"/>
            <a:ext cx="11048999" cy="523220"/>
          </a:xfrm>
          <a:prstGeom prst="rect">
            <a:avLst/>
          </a:prstGeom>
          <a:noFill/>
        </p:spPr>
        <p:txBody>
          <a:bodyPr wrap="square">
            <a:spAutoFit/>
          </a:bodyPr>
          <a:lstStyle/>
          <a:p>
            <a:pPr algn="l"/>
            <a:r>
              <a:rPr lang="en-US" sz="2800" b="0" i="0" dirty="0">
                <a:solidFill>
                  <a:srgbClr val="404040"/>
                </a:solidFill>
                <a:effectLst/>
                <a:latin typeface="Vani" panose="02040502050405020303" pitchFamily="18" charset="0"/>
                <a:cs typeface="Vani" panose="02040502050405020303" pitchFamily="18" charset="0"/>
              </a:rPr>
              <a:t>Here are 5 common insurances and why you might need them:</a:t>
            </a:r>
          </a:p>
        </p:txBody>
      </p:sp>
      <p:sp>
        <p:nvSpPr>
          <p:cNvPr id="10" name="TextBox 9">
            <a:extLst>
              <a:ext uri="{FF2B5EF4-FFF2-40B4-BE49-F238E27FC236}">
                <a16:creationId xmlns:a16="http://schemas.microsoft.com/office/drawing/2014/main" id="{12AD31AB-A1C1-4444-9351-93671FC5A790}"/>
              </a:ext>
            </a:extLst>
          </p:cNvPr>
          <p:cNvSpPr txBox="1"/>
          <p:nvPr/>
        </p:nvSpPr>
        <p:spPr>
          <a:xfrm>
            <a:off x="207196" y="1839995"/>
            <a:ext cx="11603804" cy="3416320"/>
          </a:xfrm>
          <a:prstGeom prst="rect">
            <a:avLst/>
          </a:prstGeom>
          <a:noFill/>
        </p:spPr>
        <p:txBody>
          <a:bodyPr wrap="square">
            <a:spAutoFit/>
          </a:bodyPr>
          <a:lstStyle/>
          <a:p>
            <a:pPr algn="l"/>
            <a:r>
              <a:rPr lang="en-US" sz="2400" b="1" i="0" dirty="0">
                <a:effectLst/>
                <a:latin typeface="Vani" panose="02040502050405020303" pitchFamily="18" charset="0"/>
                <a:cs typeface="Vani" panose="02040502050405020303" pitchFamily="18" charset="0"/>
              </a:rPr>
              <a:t>1. Health insurance</a:t>
            </a:r>
            <a:endParaRPr lang="en-US" sz="2400" b="0" i="0" dirty="0">
              <a:effectLst/>
              <a:latin typeface="Vani" panose="02040502050405020303" pitchFamily="18" charset="0"/>
              <a:cs typeface="Vani" panose="02040502050405020303" pitchFamily="18" charset="0"/>
            </a:endParaRPr>
          </a:p>
          <a:p>
            <a:pPr algn="l"/>
            <a:r>
              <a:rPr lang="en-US" sz="2400" b="0" i="0" dirty="0">
                <a:effectLst/>
                <a:latin typeface="Vani" panose="02040502050405020303" pitchFamily="18" charset="0"/>
                <a:cs typeface="Vani" panose="02040502050405020303" pitchFamily="18" charset="0"/>
              </a:rPr>
              <a:t>Both expected and unexpected health care expenses — including routine visits, medications, emergency stays, and serious surgeries — can add up quickly and cause a lot of debt for those who can’t afford the out-of-pocket costs.</a:t>
            </a:r>
          </a:p>
          <a:p>
            <a:pPr algn="l"/>
            <a:endParaRPr lang="en-US" sz="2400" b="0" i="0" dirty="0">
              <a:effectLst/>
              <a:latin typeface="Vani" panose="02040502050405020303" pitchFamily="18" charset="0"/>
              <a:cs typeface="Vani" panose="02040502050405020303" pitchFamily="18" charset="0"/>
            </a:endParaRPr>
          </a:p>
          <a:p>
            <a:pPr algn="l"/>
            <a:r>
              <a:rPr lang="en-US" sz="2400" b="1" i="0" dirty="0">
                <a:effectLst/>
                <a:latin typeface="Vani" panose="02040502050405020303" pitchFamily="18" charset="0"/>
                <a:cs typeface="Vani" panose="02040502050405020303" pitchFamily="18" charset="0"/>
              </a:rPr>
              <a:t>2. Car insurance</a:t>
            </a:r>
            <a:endParaRPr lang="en-US" sz="2400" b="0" i="0" dirty="0">
              <a:effectLst/>
              <a:latin typeface="Vani" panose="02040502050405020303" pitchFamily="18" charset="0"/>
              <a:cs typeface="Vani" panose="02040502050405020303" pitchFamily="18" charset="0"/>
            </a:endParaRPr>
          </a:p>
          <a:p>
            <a:pPr algn="l"/>
            <a:r>
              <a:rPr lang="en-US" sz="2400" b="0" i="0" dirty="0">
                <a:effectLst/>
                <a:latin typeface="Vani" panose="02040502050405020303" pitchFamily="18" charset="0"/>
                <a:cs typeface="Vani" panose="02040502050405020303" pitchFamily="18" charset="0"/>
              </a:rPr>
              <a:t>Driving while uninsured is against the law and dangerous because the driver and their vehicle aren’t protected against an accident, collision, or general theft and vandalism.</a:t>
            </a:r>
          </a:p>
        </p:txBody>
      </p:sp>
    </p:spTree>
    <p:extLst>
      <p:ext uri="{BB962C8B-B14F-4D97-AF65-F5344CB8AC3E}">
        <p14:creationId xmlns:p14="http://schemas.microsoft.com/office/powerpoint/2010/main" val="455527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571500" y="1208543"/>
            <a:ext cx="11048999" cy="523220"/>
          </a:xfrm>
          <a:prstGeom prst="rect">
            <a:avLst/>
          </a:prstGeom>
          <a:noFill/>
        </p:spPr>
        <p:txBody>
          <a:bodyPr wrap="square">
            <a:spAutoFit/>
          </a:bodyPr>
          <a:lstStyle/>
          <a:p>
            <a:pPr algn="l"/>
            <a:r>
              <a:rPr lang="en-US" sz="2800" b="0" i="0" dirty="0">
                <a:solidFill>
                  <a:srgbClr val="404040"/>
                </a:solidFill>
                <a:effectLst/>
                <a:latin typeface="Vani" panose="02040502050405020303" pitchFamily="18" charset="0"/>
                <a:cs typeface="Vani" panose="02040502050405020303" pitchFamily="18" charset="0"/>
              </a:rPr>
              <a:t>Here are 5 common insurances and why you might need them:</a:t>
            </a:r>
          </a:p>
        </p:txBody>
      </p:sp>
      <p:sp>
        <p:nvSpPr>
          <p:cNvPr id="10" name="TextBox 9">
            <a:extLst>
              <a:ext uri="{FF2B5EF4-FFF2-40B4-BE49-F238E27FC236}">
                <a16:creationId xmlns:a16="http://schemas.microsoft.com/office/drawing/2014/main" id="{12AD31AB-A1C1-4444-9351-93671FC5A790}"/>
              </a:ext>
            </a:extLst>
          </p:cNvPr>
          <p:cNvSpPr txBox="1"/>
          <p:nvPr/>
        </p:nvSpPr>
        <p:spPr>
          <a:xfrm>
            <a:off x="207196" y="1839995"/>
            <a:ext cx="11527604" cy="3416320"/>
          </a:xfrm>
          <a:prstGeom prst="rect">
            <a:avLst/>
          </a:prstGeom>
          <a:noFill/>
        </p:spPr>
        <p:txBody>
          <a:bodyPr wrap="square">
            <a:spAutoFit/>
          </a:bodyPr>
          <a:lstStyle/>
          <a:p>
            <a:pPr algn="l"/>
            <a:r>
              <a:rPr lang="en-US" sz="2400" b="1" i="0" dirty="0">
                <a:effectLst/>
                <a:latin typeface="Vani" panose="02040502050405020303" pitchFamily="18" charset="0"/>
                <a:cs typeface="Vani" panose="02040502050405020303" pitchFamily="18" charset="0"/>
              </a:rPr>
              <a:t>3. Life insurance</a:t>
            </a:r>
            <a:endParaRPr lang="en-US" sz="2400" b="0" i="0" dirty="0">
              <a:effectLst/>
              <a:latin typeface="Vani" panose="02040502050405020303" pitchFamily="18" charset="0"/>
              <a:cs typeface="Vani" panose="02040502050405020303" pitchFamily="18" charset="0"/>
            </a:endParaRPr>
          </a:p>
          <a:p>
            <a:pPr algn="l"/>
            <a:r>
              <a:rPr lang="en-US" sz="2400" b="0" i="0" dirty="0">
                <a:effectLst/>
                <a:latin typeface="Vani" panose="02040502050405020303" pitchFamily="18" charset="0"/>
                <a:cs typeface="Vani" panose="02040502050405020303" pitchFamily="18" charset="0"/>
              </a:rPr>
              <a:t>Death can be expensive, from settling an estate to planning a funeral, the associated costs can really set you back</a:t>
            </a:r>
            <a:r>
              <a:rPr lang="en-US" sz="2400" dirty="0">
                <a:latin typeface="Vani" panose="02040502050405020303" pitchFamily="18" charset="0"/>
                <a:cs typeface="Vani" panose="02040502050405020303" pitchFamily="18" charset="0"/>
              </a:rPr>
              <a:t>. A</a:t>
            </a:r>
            <a:r>
              <a:rPr lang="en-US" sz="2400" b="0" i="0" dirty="0">
                <a:effectLst/>
                <a:latin typeface="Vani" panose="02040502050405020303" pitchFamily="18" charset="0"/>
                <a:cs typeface="Vani" panose="02040502050405020303" pitchFamily="18" charset="0"/>
              </a:rPr>
              <a:t> life insurance policy will ease the financial burden placed on a surviving spouse and dependents (i.e. children).</a:t>
            </a:r>
          </a:p>
          <a:p>
            <a:pPr algn="l"/>
            <a:endParaRPr lang="en-US" sz="2400" b="0" i="0" dirty="0">
              <a:effectLst/>
              <a:latin typeface="Vani" panose="02040502050405020303" pitchFamily="18" charset="0"/>
              <a:cs typeface="Vani" panose="02040502050405020303" pitchFamily="18" charset="0"/>
            </a:endParaRPr>
          </a:p>
          <a:p>
            <a:pPr algn="l"/>
            <a:r>
              <a:rPr lang="en-US" sz="2400" b="1" i="0" dirty="0">
                <a:effectLst/>
                <a:latin typeface="Vani" panose="02040502050405020303" pitchFamily="18" charset="0"/>
                <a:cs typeface="Vani" panose="02040502050405020303" pitchFamily="18" charset="0"/>
              </a:rPr>
              <a:t>4. Homeowners insurance</a:t>
            </a:r>
            <a:endParaRPr lang="en-US" sz="2400" b="0" i="0" dirty="0">
              <a:effectLst/>
              <a:latin typeface="Vani" panose="02040502050405020303" pitchFamily="18" charset="0"/>
              <a:cs typeface="Vani" panose="02040502050405020303" pitchFamily="18" charset="0"/>
            </a:endParaRPr>
          </a:p>
          <a:p>
            <a:pPr algn="l"/>
            <a:r>
              <a:rPr lang="en-US" sz="2400" b="0" i="0" dirty="0">
                <a:effectLst/>
                <a:latin typeface="Vani" panose="02040502050405020303" pitchFamily="18" charset="0"/>
                <a:cs typeface="Vani" panose="02040502050405020303" pitchFamily="18" charset="0"/>
              </a:rPr>
              <a:t>Maintain your home and keep its property value high, plus be covered in the case of major damage, like a house fire.  Homeowners insurance covers the house you reside in and any associated structures, such as a porch, garage, and balcony..</a:t>
            </a:r>
          </a:p>
        </p:txBody>
      </p:sp>
    </p:spTree>
    <p:extLst>
      <p:ext uri="{BB962C8B-B14F-4D97-AF65-F5344CB8AC3E}">
        <p14:creationId xmlns:p14="http://schemas.microsoft.com/office/powerpoint/2010/main" val="2679084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571500" y="1208543"/>
            <a:ext cx="11048999" cy="523220"/>
          </a:xfrm>
          <a:prstGeom prst="rect">
            <a:avLst/>
          </a:prstGeom>
          <a:noFill/>
        </p:spPr>
        <p:txBody>
          <a:bodyPr wrap="square">
            <a:spAutoFit/>
          </a:bodyPr>
          <a:lstStyle/>
          <a:p>
            <a:pPr algn="l"/>
            <a:r>
              <a:rPr lang="en-US" sz="2800" b="0" i="0" dirty="0">
                <a:solidFill>
                  <a:srgbClr val="404040"/>
                </a:solidFill>
                <a:effectLst/>
                <a:latin typeface="Vani" panose="02040502050405020303" pitchFamily="18" charset="0"/>
                <a:cs typeface="Vani" panose="02040502050405020303" pitchFamily="18" charset="0"/>
              </a:rPr>
              <a:t>Here are 5 common insurances and why you might need them:</a:t>
            </a:r>
          </a:p>
        </p:txBody>
      </p:sp>
      <p:sp>
        <p:nvSpPr>
          <p:cNvPr id="10" name="TextBox 9">
            <a:extLst>
              <a:ext uri="{FF2B5EF4-FFF2-40B4-BE49-F238E27FC236}">
                <a16:creationId xmlns:a16="http://schemas.microsoft.com/office/drawing/2014/main" id="{12AD31AB-A1C1-4444-9351-93671FC5A790}"/>
              </a:ext>
            </a:extLst>
          </p:cNvPr>
          <p:cNvSpPr txBox="1"/>
          <p:nvPr/>
        </p:nvSpPr>
        <p:spPr>
          <a:xfrm>
            <a:off x="207196" y="1839995"/>
            <a:ext cx="11603804" cy="3046988"/>
          </a:xfrm>
          <a:prstGeom prst="rect">
            <a:avLst/>
          </a:prstGeom>
          <a:noFill/>
        </p:spPr>
        <p:txBody>
          <a:bodyPr wrap="square">
            <a:spAutoFit/>
          </a:bodyPr>
          <a:lstStyle/>
          <a:p>
            <a:pPr algn="l"/>
            <a:r>
              <a:rPr lang="en-US" sz="2800" b="1" i="0" dirty="0">
                <a:effectLst/>
                <a:latin typeface="Vani" panose="02040502050405020303" pitchFamily="18" charset="0"/>
                <a:cs typeface="Vani" panose="02040502050405020303" pitchFamily="18" charset="0"/>
              </a:rPr>
              <a:t>5. Renters insurance</a:t>
            </a:r>
            <a:endParaRPr lang="en-US" sz="2800" b="0" i="0" dirty="0">
              <a:effectLst/>
              <a:latin typeface="Vani" panose="02040502050405020303" pitchFamily="18" charset="0"/>
              <a:cs typeface="Vani" panose="02040502050405020303" pitchFamily="18" charset="0"/>
            </a:endParaRPr>
          </a:p>
          <a:p>
            <a:pPr algn="l"/>
            <a:r>
              <a:rPr lang="en-US" sz="2800" b="0" i="0" dirty="0">
                <a:effectLst/>
                <a:latin typeface="Vani" panose="02040502050405020303" pitchFamily="18" charset="0"/>
                <a:cs typeface="Vani" panose="02040502050405020303" pitchFamily="18" charset="0"/>
              </a:rPr>
              <a:t>Things happen — that’s a mantra every renter knows to be true, and so they protect themselves and their property while renting. In fact, many landlords require it.</a:t>
            </a:r>
          </a:p>
          <a:p>
            <a:pPr algn="l"/>
            <a:r>
              <a:rPr lang="en-US" sz="2800" b="0" i="0" dirty="0">
                <a:effectLst/>
                <a:latin typeface="Vani" panose="02040502050405020303" pitchFamily="18" charset="0"/>
                <a:cs typeface="Vani" panose="02040502050405020303" pitchFamily="18" charset="0"/>
              </a:rPr>
              <a:t>Renters insurance is used by tenants to cover personal property in case of damage or theft, which is not the responsibility of the landlord. </a:t>
            </a:r>
          </a:p>
          <a:p>
            <a:pPr algn="l"/>
            <a:endParaRPr lang="en-US" sz="2400" b="0" i="0" dirty="0">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2913974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76200" y="1208543"/>
            <a:ext cx="11582400" cy="3539430"/>
          </a:xfrm>
          <a:prstGeom prst="rect">
            <a:avLst/>
          </a:prstGeom>
          <a:noFill/>
        </p:spPr>
        <p:txBody>
          <a:bodyPr wrap="square">
            <a:spAutoFit/>
          </a:bodyPr>
          <a:lstStyle/>
          <a:p>
            <a:r>
              <a:rPr lang="en-US" sz="2800" b="0" i="0" dirty="0">
                <a:solidFill>
                  <a:srgbClr val="404040"/>
                </a:solidFill>
                <a:effectLst/>
                <a:latin typeface="Vani" panose="02040502050405020303" pitchFamily="18" charset="0"/>
                <a:cs typeface="Vani" panose="02040502050405020303" pitchFamily="18" charset="0"/>
              </a:rPr>
              <a:t>For the purposes of this project, we are going to focus on Health Insurance.  </a:t>
            </a:r>
          </a:p>
          <a:p>
            <a:endParaRPr lang="en-US" sz="2800" dirty="0">
              <a:solidFill>
                <a:srgbClr val="404040"/>
              </a:solidFill>
              <a:latin typeface="Vani" panose="02040502050405020303" pitchFamily="18" charset="0"/>
              <a:cs typeface="Vani" panose="02040502050405020303" pitchFamily="18" charset="0"/>
            </a:endParaRPr>
          </a:p>
          <a:p>
            <a:pPr algn="ctr"/>
            <a:r>
              <a:rPr lang="en-US" sz="2800" b="0" i="0" dirty="0">
                <a:effectLst/>
                <a:latin typeface="Vani" panose="02040502050405020303" pitchFamily="18" charset="0"/>
                <a:cs typeface="Vani" panose="02040502050405020303" pitchFamily="18" charset="0"/>
              </a:rPr>
              <a:t>Health insurance doesn't always cover 100% of your costs.</a:t>
            </a:r>
          </a:p>
          <a:p>
            <a:pPr algn="ctr"/>
            <a:r>
              <a:rPr lang="en-US" sz="2800" b="0" i="0" dirty="0">
                <a:effectLst/>
                <a:latin typeface="Vani" panose="02040502050405020303" pitchFamily="18" charset="0"/>
                <a:cs typeface="Vani" panose="02040502050405020303" pitchFamily="18" charset="0"/>
              </a:rPr>
              <a:t> In fact, it's designed to split the costs of medical care with you up until a certain point, called the out-of-pocket limit. </a:t>
            </a:r>
          </a:p>
          <a:p>
            <a:pPr algn="ctr"/>
            <a:r>
              <a:rPr lang="en-US" sz="2800" b="0" i="0" dirty="0">
                <a:effectLst/>
                <a:latin typeface="Vani" panose="02040502050405020303" pitchFamily="18" charset="0"/>
                <a:cs typeface="Vani" panose="02040502050405020303" pitchFamily="18" charset="0"/>
              </a:rPr>
              <a:t>After you hit the out-of-pocket limit, health insurance will pay 100% of your health care costs and medical bills</a:t>
            </a:r>
            <a:r>
              <a:rPr lang="en-US" sz="2800" b="0" i="0" dirty="0">
                <a:solidFill>
                  <a:srgbClr val="383838"/>
                </a:solidFill>
                <a:effectLst/>
                <a:latin typeface="Vani" panose="02040502050405020303" pitchFamily="18" charset="0"/>
                <a:cs typeface="Vani" panose="02040502050405020303" pitchFamily="18" charset="0"/>
              </a:rPr>
              <a:t>.</a:t>
            </a:r>
            <a:endParaRPr lang="en-US" sz="2800" b="0" i="0" dirty="0">
              <a:solidFill>
                <a:srgbClr val="404040"/>
              </a:solidFill>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3356785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27398" y="984177"/>
            <a:ext cx="11582400" cy="4401205"/>
          </a:xfrm>
          <a:prstGeom prst="rect">
            <a:avLst/>
          </a:prstGeom>
          <a:noFill/>
        </p:spPr>
        <p:txBody>
          <a:bodyPr wrap="square">
            <a:spAutoFit/>
          </a:bodyPr>
          <a:lstStyle/>
          <a:p>
            <a:pPr algn="ctr"/>
            <a:r>
              <a:rPr lang="en-US" sz="2800" b="0" i="0" dirty="0">
                <a:effectLst/>
                <a:latin typeface="Vani" panose="02040502050405020303" pitchFamily="18" charset="0"/>
                <a:cs typeface="Vani" panose="02040502050405020303" pitchFamily="18" charset="0"/>
              </a:rPr>
              <a:t>There are a few ways that health insurance companies might share costs with you, and they make up major features of your health insurance plan that you need to be aware of: </a:t>
            </a:r>
          </a:p>
          <a:p>
            <a:pPr marL="457200" indent="-457200">
              <a:buFont typeface="Arial" panose="020B0604020202020204" pitchFamily="34" charset="0"/>
              <a:buChar char="•"/>
            </a:pPr>
            <a:r>
              <a:rPr lang="en-US" sz="2800" b="0" i="0" dirty="0">
                <a:effectLst/>
                <a:latin typeface="Vani" panose="02040502050405020303" pitchFamily="18" charset="0"/>
                <a:cs typeface="Vani" panose="02040502050405020303" pitchFamily="18" charset="0"/>
              </a:rPr>
              <a:t>Deductible :	</a:t>
            </a:r>
          </a:p>
          <a:p>
            <a:pPr marL="457200" indent="-457200">
              <a:buFont typeface="Arial" panose="020B0604020202020204" pitchFamily="34" charset="0"/>
              <a:buChar char="•"/>
            </a:pPr>
            <a:r>
              <a:rPr lang="en-US" sz="2800" b="0" i="0" dirty="0">
                <a:effectLst/>
                <a:latin typeface="Vani" panose="02040502050405020303" pitchFamily="18" charset="0"/>
                <a:cs typeface="Vani" panose="02040502050405020303" pitchFamily="18" charset="0"/>
              </a:rPr>
              <a:t>	</a:t>
            </a:r>
          </a:p>
          <a:p>
            <a:pPr marL="457200" indent="-457200">
              <a:buFont typeface="Arial" panose="020B0604020202020204" pitchFamily="34" charset="0"/>
              <a:buChar char="•"/>
            </a:pPr>
            <a:r>
              <a:rPr lang="en-US" sz="2800" dirty="0">
                <a:latin typeface="Vani" panose="02040502050405020303" pitchFamily="18" charset="0"/>
                <a:cs typeface="Vani" panose="02040502050405020303" pitchFamily="18" charset="0"/>
              </a:rPr>
              <a:t>C</a:t>
            </a:r>
            <a:r>
              <a:rPr lang="en-US" sz="2800" b="0" i="0" dirty="0">
                <a:effectLst/>
                <a:latin typeface="Vani" panose="02040502050405020303" pitchFamily="18" charset="0"/>
                <a:cs typeface="Vani" panose="02040502050405020303" pitchFamily="18" charset="0"/>
              </a:rPr>
              <a:t>opayment:</a:t>
            </a:r>
          </a:p>
          <a:p>
            <a:pPr marL="457200" indent="-457200">
              <a:buFont typeface="Arial" panose="020B0604020202020204" pitchFamily="34" charset="0"/>
              <a:buChar char="•"/>
            </a:pPr>
            <a:endParaRPr lang="en-US" sz="2800" b="0" i="0" dirty="0">
              <a:effectLst/>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b="0" i="0" dirty="0">
                <a:effectLst/>
                <a:latin typeface="Vani" panose="02040502050405020303" pitchFamily="18" charset="0"/>
                <a:cs typeface="Vani" panose="02040502050405020303" pitchFamily="18" charset="0"/>
              </a:rPr>
              <a:t>Coinsurance:</a:t>
            </a:r>
          </a:p>
          <a:p>
            <a:pPr marL="457200" indent="-457200">
              <a:buFont typeface="Arial" panose="020B0604020202020204" pitchFamily="34" charset="0"/>
              <a:buChar char="•"/>
            </a:pPr>
            <a:endParaRPr lang="en-US" sz="2800" b="0" i="0" dirty="0">
              <a:effectLst/>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dirty="0">
                <a:latin typeface="Vani" panose="02040502050405020303" pitchFamily="18" charset="0"/>
                <a:cs typeface="Vani" panose="02040502050405020303" pitchFamily="18" charset="0"/>
              </a:rPr>
              <a:t>O</a:t>
            </a:r>
            <a:r>
              <a:rPr lang="en-US" sz="2800" b="0" i="0" dirty="0">
                <a:effectLst/>
                <a:latin typeface="Vani" panose="02040502050405020303" pitchFamily="18" charset="0"/>
                <a:cs typeface="Vani" panose="02040502050405020303" pitchFamily="18" charset="0"/>
              </a:rPr>
              <a:t>ut-of-pocket limit: </a:t>
            </a:r>
          </a:p>
        </p:txBody>
      </p:sp>
      <p:sp>
        <p:nvSpPr>
          <p:cNvPr id="6" name="TextBox 5">
            <a:extLst>
              <a:ext uri="{FF2B5EF4-FFF2-40B4-BE49-F238E27FC236}">
                <a16:creationId xmlns:a16="http://schemas.microsoft.com/office/drawing/2014/main" id="{E39E0E04-3B36-4B6B-AF1F-2791267AC4F6}"/>
              </a:ext>
            </a:extLst>
          </p:cNvPr>
          <p:cNvSpPr txBox="1"/>
          <p:nvPr/>
        </p:nvSpPr>
        <p:spPr>
          <a:xfrm>
            <a:off x="2514600" y="2290149"/>
            <a:ext cx="9302277" cy="461665"/>
          </a:xfrm>
          <a:prstGeom prst="rect">
            <a:avLst/>
          </a:prstGeom>
          <a:noFill/>
        </p:spPr>
        <p:txBody>
          <a:bodyPr wrap="square">
            <a:spAutoFit/>
          </a:bodyPr>
          <a:lstStyle/>
          <a:p>
            <a:r>
              <a:rPr lang="en-US" sz="2400" b="0" i="0" dirty="0">
                <a:effectLst/>
                <a:latin typeface="Vani" panose="02040502050405020303" pitchFamily="18" charset="0"/>
                <a:cs typeface="Vani" panose="02040502050405020303" pitchFamily="18" charset="0"/>
              </a:rPr>
              <a:t>how much you need to pay out-of-pocket before insurance kicks in</a:t>
            </a:r>
          </a:p>
        </p:txBody>
      </p:sp>
      <p:sp>
        <p:nvSpPr>
          <p:cNvPr id="9" name="TextBox 8">
            <a:extLst>
              <a:ext uri="{FF2B5EF4-FFF2-40B4-BE49-F238E27FC236}">
                <a16:creationId xmlns:a16="http://schemas.microsoft.com/office/drawing/2014/main" id="{0462A385-E3C3-44F4-94A2-626B8B397F7C}"/>
              </a:ext>
            </a:extLst>
          </p:cNvPr>
          <p:cNvSpPr txBox="1"/>
          <p:nvPr/>
        </p:nvSpPr>
        <p:spPr>
          <a:xfrm>
            <a:off x="2514600" y="3148068"/>
            <a:ext cx="8632860" cy="461665"/>
          </a:xfrm>
          <a:prstGeom prst="rect">
            <a:avLst/>
          </a:prstGeom>
          <a:noFill/>
        </p:spPr>
        <p:txBody>
          <a:bodyPr wrap="square">
            <a:spAutoFit/>
          </a:bodyPr>
          <a:lstStyle/>
          <a:p>
            <a:r>
              <a:rPr lang="en-US" sz="2400" b="0" i="0" dirty="0">
                <a:solidFill>
                  <a:srgbClr val="383838"/>
                </a:solidFill>
                <a:effectLst/>
                <a:latin typeface="Vani" panose="02040502050405020303" pitchFamily="18" charset="0"/>
                <a:cs typeface="Vani" panose="02040502050405020303" pitchFamily="18" charset="0"/>
              </a:rPr>
              <a:t>is a fixed amount for a specific service or medication</a:t>
            </a:r>
            <a:endParaRPr lang="en-US" sz="2400" dirty="0">
              <a:latin typeface="Vani" panose="02040502050405020303" pitchFamily="18" charset="0"/>
              <a:cs typeface="Vani" panose="02040502050405020303" pitchFamily="18" charset="0"/>
            </a:endParaRPr>
          </a:p>
        </p:txBody>
      </p:sp>
      <p:sp>
        <p:nvSpPr>
          <p:cNvPr id="10" name="TextBox 9">
            <a:extLst>
              <a:ext uri="{FF2B5EF4-FFF2-40B4-BE49-F238E27FC236}">
                <a16:creationId xmlns:a16="http://schemas.microsoft.com/office/drawing/2014/main" id="{F94EDB72-642A-433F-A245-018210092E58}"/>
              </a:ext>
            </a:extLst>
          </p:cNvPr>
          <p:cNvSpPr txBox="1"/>
          <p:nvPr/>
        </p:nvSpPr>
        <p:spPr>
          <a:xfrm>
            <a:off x="2700392" y="4005987"/>
            <a:ext cx="8909406" cy="461665"/>
          </a:xfrm>
          <a:prstGeom prst="rect">
            <a:avLst/>
          </a:prstGeom>
          <a:noFill/>
        </p:spPr>
        <p:txBody>
          <a:bodyPr wrap="square">
            <a:spAutoFit/>
          </a:bodyPr>
          <a:lstStyle/>
          <a:p>
            <a:r>
              <a:rPr lang="en-US" sz="2400" dirty="0">
                <a:solidFill>
                  <a:srgbClr val="383838"/>
                </a:solidFill>
                <a:latin typeface="Vani" panose="02040502050405020303" pitchFamily="18" charset="0"/>
                <a:cs typeface="Vani" panose="02040502050405020303" pitchFamily="18" charset="0"/>
              </a:rPr>
              <a:t>i</a:t>
            </a:r>
            <a:r>
              <a:rPr lang="en-US" sz="2400" b="0" i="0" dirty="0">
                <a:solidFill>
                  <a:srgbClr val="383838"/>
                </a:solidFill>
                <a:effectLst/>
                <a:latin typeface="Vani" panose="02040502050405020303" pitchFamily="18" charset="0"/>
                <a:cs typeface="Vani" panose="02040502050405020303" pitchFamily="18" charset="0"/>
              </a:rPr>
              <a:t>s a percentage of the cost that you pay for covered services</a:t>
            </a:r>
            <a:endParaRPr lang="en-US" sz="2400" dirty="0">
              <a:latin typeface="Vani" panose="02040502050405020303" pitchFamily="18" charset="0"/>
              <a:cs typeface="Vani" panose="02040502050405020303" pitchFamily="18" charset="0"/>
            </a:endParaRPr>
          </a:p>
        </p:txBody>
      </p:sp>
      <p:sp>
        <p:nvSpPr>
          <p:cNvPr id="12" name="TextBox 11">
            <a:extLst>
              <a:ext uri="{FF2B5EF4-FFF2-40B4-BE49-F238E27FC236}">
                <a16:creationId xmlns:a16="http://schemas.microsoft.com/office/drawing/2014/main" id="{049EED8A-54FF-4E6B-B0AE-524F02CFEA97}"/>
              </a:ext>
            </a:extLst>
          </p:cNvPr>
          <p:cNvSpPr txBox="1"/>
          <p:nvPr/>
        </p:nvSpPr>
        <p:spPr>
          <a:xfrm>
            <a:off x="3781378" y="4806491"/>
            <a:ext cx="7780474" cy="830997"/>
          </a:xfrm>
          <a:prstGeom prst="rect">
            <a:avLst/>
          </a:prstGeom>
          <a:noFill/>
        </p:spPr>
        <p:txBody>
          <a:bodyPr wrap="square">
            <a:spAutoFit/>
          </a:bodyPr>
          <a:lstStyle/>
          <a:p>
            <a:r>
              <a:rPr lang="en-US" sz="2400" b="0" i="0" dirty="0">
                <a:solidFill>
                  <a:srgbClr val="383838"/>
                </a:solidFill>
                <a:effectLst/>
                <a:latin typeface="Vani" panose="02040502050405020303" pitchFamily="18" charset="0"/>
                <a:cs typeface="Vani" panose="02040502050405020303" pitchFamily="18" charset="0"/>
              </a:rPr>
              <a:t>the most you'd ever have to pay for covered health care services in a year</a:t>
            </a:r>
            <a:endParaRPr lang="en-US" sz="2400" dirty="0">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31248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27398" y="984177"/>
            <a:ext cx="11582400" cy="4832092"/>
          </a:xfrm>
          <a:prstGeom prst="rect">
            <a:avLst/>
          </a:prstGeom>
          <a:noFill/>
        </p:spPr>
        <p:txBody>
          <a:bodyPr wrap="square">
            <a:spAutoFit/>
          </a:bodyPr>
          <a:lstStyle/>
          <a:p>
            <a:pPr algn="ctr"/>
            <a:r>
              <a:rPr lang="en-US" sz="2800" b="1" u="sng" dirty="0">
                <a:latin typeface="Vani" panose="02040502050405020303" pitchFamily="18" charset="0"/>
                <a:cs typeface="Vani" panose="02040502050405020303" pitchFamily="18" charset="0"/>
              </a:rPr>
              <a:t>How to get Health Insurance</a:t>
            </a:r>
          </a:p>
          <a:p>
            <a:pPr marL="457200" indent="-457200">
              <a:buFont typeface="Arial" panose="020B0604020202020204" pitchFamily="34" charset="0"/>
              <a:buChar char="•"/>
            </a:pPr>
            <a:r>
              <a:rPr lang="en-US" sz="2800" b="1" i="0" dirty="0">
                <a:effectLst/>
                <a:latin typeface="Vani" panose="02040502050405020303" pitchFamily="18" charset="0"/>
                <a:cs typeface="Vani" panose="02040502050405020303" pitchFamily="18" charset="0"/>
              </a:rPr>
              <a:t>Purchase your own:</a:t>
            </a:r>
            <a:r>
              <a:rPr lang="en-US" sz="2800" i="0" dirty="0">
                <a:effectLst/>
                <a:latin typeface="Vani" panose="02040502050405020303" pitchFamily="18" charset="0"/>
                <a:cs typeface="Vani" panose="02040502050405020303" pitchFamily="18" charset="0"/>
              </a:rPr>
              <a:t> You can purchase your own health insurance through government run exchanges or directly from an insurance provider. </a:t>
            </a:r>
          </a:p>
          <a:p>
            <a:pPr marL="457200" indent="-457200">
              <a:buFont typeface="Arial" panose="020B0604020202020204" pitchFamily="34" charset="0"/>
              <a:buChar char="•"/>
            </a:pPr>
            <a:endParaRPr lang="en-US" sz="2800" i="0" dirty="0">
              <a:effectLst/>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b="1" dirty="0">
                <a:latin typeface="Vani" panose="02040502050405020303" pitchFamily="18" charset="0"/>
                <a:cs typeface="Vani" panose="02040502050405020303" pitchFamily="18" charset="0"/>
              </a:rPr>
              <a:t>Employer Coverage: </a:t>
            </a:r>
            <a:r>
              <a:rPr lang="en-US" sz="2800" dirty="0">
                <a:latin typeface="Vani" panose="02040502050405020303" pitchFamily="18" charset="0"/>
                <a:cs typeface="Vani" panose="02040502050405020303" pitchFamily="18" charset="0"/>
              </a:rPr>
              <a:t>also called group plans, this is insurance that your employer purchases and manages.  Since they are for larger groups, they are usually cheaper. </a:t>
            </a:r>
          </a:p>
          <a:p>
            <a:pPr marL="457200" indent="-457200">
              <a:buFont typeface="Arial" panose="020B0604020202020204" pitchFamily="34" charset="0"/>
              <a:buChar char="•"/>
            </a:pPr>
            <a:endParaRPr lang="en-US" sz="2800" b="1" i="0" dirty="0">
              <a:effectLst/>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b="1" dirty="0">
                <a:latin typeface="Vani" panose="02040502050405020303" pitchFamily="18" charset="0"/>
                <a:cs typeface="Vani" panose="02040502050405020303" pitchFamily="18" charset="0"/>
              </a:rPr>
              <a:t>Medicare/Medicaid: </a:t>
            </a:r>
            <a:r>
              <a:rPr lang="en-US" sz="2800" dirty="0">
                <a:latin typeface="Vani" panose="02040502050405020303" pitchFamily="18" charset="0"/>
                <a:cs typeface="Vani" panose="02040502050405020303" pitchFamily="18" charset="0"/>
              </a:rPr>
              <a:t>Government provided insurance for Americans over the age of 65, low-income families, and children.  </a:t>
            </a:r>
            <a:endParaRPr lang="en-US" sz="2800" b="1" i="0" dirty="0">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2858592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BD70-3010-4C8D-940B-A796FF2967DE}"/>
              </a:ext>
            </a:extLst>
          </p:cNvPr>
          <p:cNvSpPr>
            <a:spLocks noGrp="1"/>
          </p:cNvSpPr>
          <p:nvPr>
            <p:ph type="title"/>
          </p:nvPr>
        </p:nvSpPr>
        <p:spPr>
          <a:xfrm>
            <a:off x="228600" y="294144"/>
            <a:ext cx="12156558" cy="914399"/>
          </a:xfrm>
        </p:spPr>
        <p:txBody>
          <a:bodyPr>
            <a:normAutofit/>
          </a:bodyPr>
          <a:lstStyle/>
          <a:p>
            <a:r>
              <a:rPr lang="en-US" dirty="0">
                <a:latin typeface="Vani" panose="02040502050405020303" pitchFamily="18" charset="0"/>
                <a:cs typeface="Vani" panose="02040502050405020303" pitchFamily="18" charset="0"/>
              </a:rPr>
              <a:t>Insurance</a:t>
            </a:r>
          </a:p>
        </p:txBody>
      </p:sp>
      <p:sp>
        <p:nvSpPr>
          <p:cNvPr id="8" name="Rectangle 3">
            <a:extLst>
              <a:ext uri="{FF2B5EF4-FFF2-40B4-BE49-F238E27FC236}">
                <a16:creationId xmlns:a16="http://schemas.microsoft.com/office/drawing/2014/main" id="{70A7B78C-22BA-436F-8EDB-D0A59296BE06}"/>
              </a:ext>
            </a:extLst>
          </p:cNvPr>
          <p:cNvSpPr txBox="1">
            <a:spLocks noChangeArrowheads="1"/>
          </p:cNvSpPr>
          <p:nvPr/>
        </p:nvSpPr>
        <p:spPr>
          <a:xfrm>
            <a:off x="864976" y="1351878"/>
            <a:ext cx="8279024" cy="41542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346075" algn="l"/>
              </a:tabLst>
            </a:pPr>
            <a:endParaRPr lang="en-US" sz="2800" dirty="0">
              <a:latin typeface="Vani" panose="020B0502040204020203" pitchFamily="34" charset="0"/>
              <a:cs typeface="Vani" panose="020B0502040204020203" pitchFamily="34" charset="0"/>
            </a:endParaRPr>
          </a:p>
        </p:txBody>
      </p:sp>
      <p:sp>
        <p:nvSpPr>
          <p:cNvPr id="7" name="TextBox 6">
            <a:extLst>
              <a:ext uri="{FF2B5EF4-FFF2-40B4-BE49-F238E27FC236}">
                <a16:creationId xmlns:a16="http://schemas.microsoft.com/office/drawing/2014/main" id="{B7FB4CA3-8741-47F2-88F2-A7ABC95C7F8A}"/>
              </a:ext>
            </a:extLst>
          </p:cNvPr>
          <p:cNvSpPr txBox="1"/>
          <p:nvPr/>
        </p:nvSpPr>
        <p:spPr>
          <a:xfrm>
            <a:off x="27398" y="984177"/>
            <a:ext cx="11582400" cy="4401205"/>
          </a:xfrm>
          <a:prstGeom prst="rect">
            <a:avLst/>
          </a:prstGeom>
          <a:noFill/>
        </p:spPr>
        <p:txBody>
          <a:bodyPr wrap="square">
            <a:spAutoFit/>
          </a:bodyPr>
          <a:lstStyle/>
          <a:p>
            <a:pPr algn="ctr"/>
            <a:r>
              <a:rPr lang="en-US" sz="2800" b="1" u="sng" dirty="0">
                <a:latin typeface="Vani" panose="02040502050405020303" pitchFamily="18" charset="0"/>
                <a:cs typeface="Vani" panose="02040502050405020303" pitchFamily="18" charset="0"/>
              </a:rPr>
              <a:t>Extra Insurances</a:t>
            </a:r>
          </a:p>
          <a:p>
            <a:pPr algn="ctr"/>
            <a:r>
              <a:rPr lang="en-US" sz="2800" dirty="0">
                <a:latin typeface="Vani" panose="02040502050405020303" pitchFamily="18" charset="0"/>
                <a:cs typeface="Vani" panose="02040502050405020303" pitchFamily="18" charset="0"/>
              </a:rPr>
              <a:t>Health Insurance does not cover everything. You might need to look into supplementary insurance to get full coverage.  </a:t>
            </a:r>
          </a:p>
          <a:p>
            <a:pPr marL="457200" indent="-457200">
              <a:buFont typeface="Arial" panose="020B0604020202020204" pitchFamily="34" charset="0"/>
              <a:buChar char="•"/>
            </a:pPr>
            <a:r>
              <a:rPr lang="en-US" sz="2800" dirty="0">
                <a:latin typeface="Vani" panose="02040502050405020303" pitchFamily="18" charset="0"/>
                <a:cs typeface="Vani" panose="02040502050405020303" pitchFamily="18" charset="0"/>
              </a:rPr>
              <a:t>Dental Insurance</a:t>
            </a:r>
          </a:p>
          <a:p>
            <a:pPr marL="457200" indent="-457200">
              <a:buFont typeface="Arial" panose="020B0604020202020204" pitchFamily="34" charset="0"/>
              <a:buChar char="•"/>
            </a:pPr>
            <a:endParaRPr lang="en-US" sz="2800" dirty="0">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dirty="0">
                <a:latin typeface="Vani" panose="02040502050405020303" pitchFamily="18" charset="0"/>
                <a:cs typeface="Vani" panose="02040502050405020303" pitchFamily="18" charset="0"/>
              </a:rPr>
              <a:t>Vision Insurance</a:t>
            </a:r>
          </a:p>
          <a:p>
            <a:pPr marL="457200" indent="-457200">
              <a:buFont typeface="Arial" panose="020B0604020202020204" pitchFamily="34" charset="0"/>
              <a:buChar char="•"/>
            </a:pPr>
            <a:endParaRPr lang="en-US" sz="2800" dirty="0">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dirty="0">
                <a:latin typeface="Vani" panose="02040502050405020303" pitchFamily="18" charset="0"/>
                <a:cs typeface="Vani" panose="02040502050405020303" pitchFamily="18" charset="0"/>
              </a:rPr>
              <a:t>Gap Insurance</a:t>
            </a:r>
          </a:p>
          <a:p>
            <a:pPr marL="457200" indent="-457200">
              <a:buFont typeface="Arial" panose="020B0604020202020204" pitchFamily="34" charset="0"/>
              <a:buChar char="•"/>
            </a:pPr>
            <a:endParaRPr lang="en-US" sz="2800" dirty="0">
              <a:latin typeface="Vani" panose="02040502050405020303" pitchFamily="18" charset="0"/>
              <a:cs typeface="Vani" panose="02040502050405020303" pitchFamily="18" charset="0"/>
            </a:endParaRPr>
          </a:p>
          <a:p>
            <a:pPr marL="457200" indent="-457200">
              <a:buFont typeface="Arial" panose="020B0604020202020204" pitchFamily="34" charset="0"/>
              <a:buChar char="•"/>
            </a:pPr>
            <a:r>
              <a:rPr lang="en-US" sz="2800" dirty="0">
                <a:latin typeface="Vani" panose="02040502050405020303" pitchFamily="18" charset="0"/>
                <a:cs typeface="Vani" panose="02040502050405020303" pitchFamily="18" charset="0"/>
              </a:rPr>
              <a:t>Critical Illness Insurance and Short/Long Term Disability Insurance  </a:t>
            </a:r>
            <a:endParaRPr lang="en-US" sz="2800" b="1" i="0" dirty="0">
              <a:effectLst/>
              <a:latin typeface="Vani" panose="02040502050405020303" pitchFamily="18" charset="0"/>
              <a:cs typeface="Vani" panose="02040502050405020303" pitchFamily="18" charset="0"/>
            </a:endParaRPr>
          </a:p>
        </p:txBody>
      </p:sp>
    </p:spTree>
    <p:extLst>
      <p:ext uri="{BB962C8B-B14F-4D97-AF65-F5344CB8AC3E}">
        <p14:creationId xmlns:p14="http://schemas.microsoft.com/office/powerpoint/2010/main" val="289951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95600" y="110595"/>
            <a:ext cx="64008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Fixed vs. Flexible Expenses</a:t>
            </a:r>
          </a:p>
        </p:txBody>
      </p:sp>
      <p:graphicFrame>
        <p:nvGraphicFramePr>
          <p:cNvPr id="4" name="Group 36"/>
          <p:cNvGraphicFramePr>
            <a:graphicFrameLocks/>
          </p:cNvGraphicFramePr>
          <p:nvPr>
            <p:extLst>
              <p:ext uri="{D42A27DB-BD31-4B8C-83A1-F6EECF244321}">
                <p14:modId xmlns:p14="http://schemas.microsoft.com/office/powerpoint/2010/main" val="3187495408"/>
              </p:ext>
            </p:extLst>
          </p:nvPr>
        </p:nvGraphicFramePr>
        <p:xfrm>
          <a:off x="1828800" y="1117311"/>
          <a:ext cx="8752934" cy="3811682"/>
        </p:xfrm>
        <a:graphic>
          <a:graphicData uri="http://schemas.openxmlformats.org/drawingml/2006/table">
            <a:tbl>
              <a:tblPr/>
              <a:tblGrid>
                <a:gridCol w="4558820">
                  <a:extLst>
                    <a:ext uri="{9D8B030D-6E8A-4147-A177-3AD203B41FA5}">
                      <a16:colId xmlns:a16="http://schemas.microsoft.com/office/drawing/2014/main" val="20000"/>
                    </a:ext>
                  </a:extLst>
                </a:gridCol>
                <a:gridCol w="4194114">
                  <a:extLst>
                    <a:ext uri="{9D8B030D-6E8A-4147-A177-3AD203B41FA5}">
                      <a16:colId xmlns:a16="http://schemas.microsoft.com/office/drawing/2014/main" val="20001"/>
                    </a:ext>
                  </a:extLst>
                </a:gridCol>
              </a:tblGrid>
              <a:tr h="19072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dirty="0">
                          <a:ln>
                            <a:noFill/>
                          </a:ln>
                          <a:solidFill>
                            <a:schemeClr val="tx2"/>
                          </a:solidFill>
                          <a:effectLst/>
                          <a:latin typeface="Tahoma" pitchFamily="34" charset="0"/>
                        </a:rPr>
                        <a:t>Fixed expenses       </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br>
                        <a:rPr kumimoji="0" lang="en-US" sz="2800" b="0" i="0" u="none" strike="noStrike" cap="none" normalizeH="0" baseline="0" dirty="0">
                          <a:ln>
                            <a:noFill/>
                          </a:ln>
                          <a:solidFill>
                            <a:schemeClr val="tx2"/>
                          </a:solidFill>
                          <a:effectLst/>
                          <a:latin typeface="Tahoma" pitchFamily="34" charset="0"/>
                        </a:rPr>
                      </a:br>
                      <a:r>
                        <a:rPr kumimoji="0" lang="en-US" sz="2400" b="0" i="0" u="none" strike="noStrike" cap="none" normalizeH="0" baseline="0" dirty="0">
                          <a:ln>
                            <a:noFill/>
                          </a:ln>
                          <a:solidFill>
                            <a:schemeClr val="tx2"/>
                          </a:solidFill>
                          <a:effectLst/>
                          <a:latin typeface="Tahoma" pitchFamily="34" charset="0"/>
                        </a:rPr>
                        <a:t>Expenses with amounts that don’t change from month to month</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2"/>
                        </a:solidFill>
                        <a:effectLst/>
                        <a:latin typeface="Tahoma" pitchFamily="34"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841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dirty="0">
                          <a:ln>
                            <a:noFill/>
                          </a:ln>
                          <a:solidFill>
                            <a:schemeClr val="tx2"/>
                          </a:solidFill>
                          <a:effectLst/>
                          <a:latin typeface="Tahoma" pitchFamily="34" charset="0"/>
                        </a:rPr>
                        <a:t>Flexible expenses</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br>
                        <a:rPr kumimoji="0" lang="en-US" sz="2800" b="0" i="0" u="none" strike="noStrike" cap="none" normalizeH="0" baseline="0" dirty="0">
                          <a:ln>
                            <a:noFill/>
                          </a:ln>
                          <a:solidFill>
                            <a:schemeClr val="tx2"/>
                          </a:solidFill>
                          <a:effectLst/>
                          <a:latin typeface="Tahoma" pitchFamily="34" charset="0"/>
                        </a:rPr>
                      </a:br>
                      <a:r>
                        <a:rPr kumimoji="0" lang="en-US" sz="2400" b="0" i="0" u="none" strike="noStrike" cap="none" normalizeH="0" baseline="0" dirty="0">
                          <a:ln>
                            <a:noFill/>
                          </a:ln>
                          <a:solidFill>
                            <a:schemeClr val="tx2"/>
                          </a:solidFill>
                          <a:effectLst/>
                          <a:latin typeface="Tahoma" pitchFamily="34" charset="0"/>
                        </a:rPr>
                        <a:t>Expenses with amounts that may change from month to month</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 name="Picture 21" descr="Quayside Apartment Ramelton - view over river"/>
          <p:cNvPicPr>
            <a:picLocks noChangeAspect="1" noChangeArrowheads="1"/>
          </p:cNvPicPr>
          <p:nvPr/>
        </p:nvPicPr>
        <p:blipFill>
          <a:blip r:embed="rId2" cstate="print"/>
          <a:srcRect/>
          <a:stretch>
            <a:fillRect/>
          </a:stretch>
        </p:blipFill>
        <p:spPr bwMode="auto">
          <a:xfrm>
            <a:off x="2662237" y="1699000"/>
            <a:ext cx="1447800" cy="1087438"/>
          </a:xfrm>
          <a:prstGeom prst="rect">
            <a:avLst/>
          </a:prstGeom>
          <a:noFill/>
          <a:ln w="38100" cmpd="dbl">
            <a:solidFill>
              <a:srgbClr val="C0C0C0"/>
            </a:solidFill>
            <a:miter lim="800000"/>
            <a:headEnd/>
            <a:tailEnd/>
          </a:ln>
        </p:spPr>
      </p:pic>
      <p:pic>
        <p:nvPicPr>
          <p:cNvPr id="6" name="Picture 23" descr="h4go"/>
          <p:cNvPicPr>
            <a:picLocks noChangeAspect="1" noChangeArrowheads="1"/>
          </p:cNvPicPr>
          <p:nvPr/>
        </p:nvPicPr>
        <p:blipFill>
          <a:blip r:embed="rId3" cstate="print"/>
          <a:srcRect/>
          <a:stretch>
            <a:fillRect/>
          </a:stretch>
        </p:blipFill>
        <p:spPr bwMode="auto">
          <a:xfrm>
            <a:off x="4318509" y="1740276"/>
            <a:ext cx="1371600" cy="1046162"/>
          </a:xfrm>
          <a:prstGeom prst="rect">
            <a:avLst/>
          </a:prstGeom>
          <a:noFill/>
          <a:ln w="38100" cmpd="dbl">
            <a:solidFill>
              <a:srgbClr val="C0C0C0"/>
            </a:solidFill>
            <a:miter lim="800000"/>
            <a:headEnd/>
            <a:tailEnd/>
          </a:ln>
        </p:spPr>
      </p:pic>
      <p:pic>
        <p:nvPicPr>
          <p:cNvPr id="7" name="Picture 31" descr="groceries"/>
          <p:cNvPicPr>
            <a:picLocks noChangeAspect="1" noChangeArrowheads="1"/>
          </p:cNvPicPr>
          <p:nvPr/>
        </p:nvPicPr>
        <p:blipFill>
          <a:blip r:embed="rId4" cstate="print">
            <a:clrChange>
              <a:clrFrom>
                <a:srgbClr val="F0F0EE"/>
              </a:clrFrom>
              <a:clrTo>
                <a:srgbClr val="F0F0EE">
                  <a:alpha val="0"/>
                </a:srgbClr>
              </a:clrTo>
            </a:clrChange>
          </a:blip>
          <a:srcRect l="8696" t="5351" r="13043"/>
          <a:stretch>
            <a:fillRect/>
          </a:stretch>
        </p:blipFill>
        <p:spPr bwMode="auto">
          <a:xfrm>
            <a:off x="4470909" y="4038512"/>
            <a:ext cx="1066800" cy="1049338"/>
          </a:xfrm>
          <a:prstGeom prst="rect">
            <a:avLst/>
          </a:prstGeom>
          <a:noFill/>
          <a:ln w="9525">
            <a:noFill/>
            <a:miter lim="800000"/>
            <a:headEnd/>
            <a:tailEnd/>
          </a:ln>
        </p:spPr>
      </p:pic>
      <p:pic>
        <p:nvPicPr>
          <p:cNvPr id="8" name="Picture 40" descr="chicagogasprices"/>
          <p:cNvPicPr>
            <a:picLocks noChangeAspect="1" noChangeArrowheads="1"/>
          </p:cNvPicPr>
          <p:nvPr/>
        </p:nvPicPr>
        <p:blipFill>
          <a:blip r:embed="rId5" cstate="print"/>
          <a:srcRect/>
          <a:stretch>
            <a:fillRect/>
          </a:stretch>
        </p:blipFill>
        <p:spPr bwMode="auto">
          <a:xfrm>
            <a:off x="2962274" y="3894156"/>
            <a:ext cx="847725" cy="1471613"/>
          </a:xfrm>
          <a:prstGeom prst="rect">
            <a:avLst/>
          </a:prstGeom>
          <a:noFill/>
          <a:ln w="38100" cmpd="dbl">
            <a:solidFill>
              <a:srgbClr val="C0C0C0"/>
            </a:solidFill>
            <a:miter lim="800000"/>
            <a:headEnd/>
            <a:tailEnd/>
          </a:ln>
        </p:spPr>
      </p:pic>
      <p:grpSp>
        <p:nvGrpSpPr>
          <p:cNvPr id="2" name="Group 1">
            <a:extLst>
              <a:ext uri="{FF2B5EF4-FFF2-40B4-BE49-F238E27FC236}">
                <a16:creationId xmlns:a16="http://schemas.microsoft.com/office/drawing/2014/main" id="{A6BF7832-4E6D-4B2E-A1ED-6DD4B87AC42B}"/>
              </a:ext>
            </a:extLst>
          </p:cNvPr>
          <p:cNvGrpSpPr/>
          <p:nvPr/>
        </p:nvGrpSpPr>
        <p:grpSpPr>
          <a:xfrm>
            <a:off x="51465" y="1740276"/>
            <a:ext cx="2610772" cy="2674259"/>
            <a:chOff x="-132116" y="609216"/>
            <a:chExt cx="2610772" cy="2674259"/>
          </a:xfrm>
        </p:grpSpPr>
        <p:pic>
          <p:nvPicPr>
            <p:cNvPr id="2050" name="Picture 2" descr="Sticky Notepad Clipart">
              <a:extLst>
                <a:ext uri="{FF2B5EF4-FFF2-40B4-BE49-F238E27FC236}">
                  <a16:creationId xmlns:a16="http://schemas.microsoft.com/office/drawing/2014/main" id="{44689C45-164C-4E02-9A93-FF9076C552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116" y="760878"/>
              <a:ext cx="2610772" cy="25225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SOS\Presentations\new 2014 template\GRAPHICS FOR ALL\yellowpushpin_04101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609216"/>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8728" y="1154371"/>
              <a:ext cx="1905000" cy="1938992"/>
            </a:xfrm>
            <a:prstGeom prst="rect">
              <a:avLst/>
            </a:prstGeom>
            <a:noFill/>
          </p:spPr>
          <p:txBody>
            <a:bodyPr wrap="square" rtlCol="0">
              <a:spAutoFit/>
            </a:bodyPr>
            <a:lstStyle/>
            <a:p>
              <a:r>
                <a:rPr lang="en-US" sz="2000" b="1" dirty="0">
                  <a:latin typeface="Cavolini" panose="03000502040302020204" pitchFamily="66" charset="0"/>
                  <a:ea typeface="Tahoma" panose="020B0604030504040204" pitchFamily="34" charset="0"/>
                  <a:cs typeface="Cavolini" panose="03000502040302020204" pitchFamily="66" charset="0"/>
                </a:rPr>
                <a:t>Let’s come up with 3 more items for fixed &amp; flexible expenses</a:t>
              </a:r>
              <a:r>
                <a:rPr lang="en-US" sz="2000" b="1" dirty="0">
                  <a:latin typeface="Cavolini" panose="03000502040302020204" pitchFamily="66" charset="0"/>
                  <a:cs typeface="Cavolini" panose="03000502040302020204" pitchFamily="66" charset="0"/>
                </a:rPr>
                <a:t>.</a:t>
              </a:r>
            </a:p>
          </p:txBody>
        </p:sp>
      </p:grpSp>
    </p:spTree>
    <p:extLst>
      <p:ext uri="{BB962C8B-B14F-4D97-AF65-F5344CB8AC3E}">
        <p14:creationId xmlns:p14="http://schemas.microsoft.com/office/powerpoint/2010/main" val="3617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88854" y="152400"/>
            <a:ext cx="6019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Pay Yourself First:</a:t>
            </a:r>
          </a:p>
          <a:p>
            <a:pPr>
              <a:defRPr/>
            </a:pPr>
            <a:r>
              <a:rPr lang="en-US"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SAVINGS</a:t>
            </a:r>
          </a:p>
        </p:txBody>
      </p:sp>
      <p:sp>
        <p:nvSpPr>
          <p:cNvPr id="4" name="Rectangle 3"/>
          <p:cNvSpPr txBox="1">
            <a:spLocks noChangeArrowheads="1"/>
          </p:cNvSpPr>
          <p:nvPr/>
        </p:nvSpPr>
        <p:spPr>
          <a:xfrm>
            <a:off x="6400800" y="1577182"/>
            <a:ext cx="4800600" cy="185181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2100" b="1" dirty="0">
                <a:latin typeface="Vani" panose="020B0502040204020203" pitchFamily="34" charset="0"/>
                <a:cs typeface="Vani" panose="020B0502040204020203" pitchFamily="34" charset="0"/>
              </a:rPr>
              <a:t>When you get your paycheck, put some of that money in a savings account before you pay your bills.</a:t>
            </a:r>
          </a:p>
        </p:txBody>
      </p:sp>
      <p:pic>
        <p:nvPicPr>
          <p:cNvPr id="5" name="Picture 3"/>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p:blipFill>
        <p:spPr bwMode="auto">
          <a:xfrm>
            <a:off x="7658100" y="2654320"/>
            <a:ext cx="2286000" cy="2286000"/>
          </a:xfrm>
          <a:prstGeom prst="rect">
            <a:avLst/>
          </a:prstGeom>
          <a:noFill/>
          <a:ln w="9525">
            <a:solidFill>
              <a:srgbClr val="9966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750983" y="1524000"/>
            <a:ext cx="4800601" cy="3416320"/>
          </a:xfrm>
          <a:prstGeom prst="rect">
            <a:avLst/>
          </a:prstGeom>
          <a:noFill/>
          <a:ln w="9525">
            <a:noFill/>
            <a:miter lim="800000"/>
            <a:headEnd/>
            <a:tailEnd/>
          </a:ln>
        </p:spPr>
        <p:txBody>
          <a:bodyPr wrap="square">
            <a:spAutoFit/>
          </a:bodyPr>
          <a:lstStyle/>
          <a:p>
            <a:pPr algn="ctr"/>
            <a:r>
              <a:rPr lang="en-US" sz="2400" b="1" dirty="0">
                <a:solidFill>
                  <a:schemeClr val="tx2"/>
                </a:solidFill>
                <a:latin typeface="Vani" panose="020B0502040204020203" pitchFamily="34" charset="0"/>
                <a:cs typeface="Vani" panose="020B0502040204020203" pitchFamily="34" charset="0"/>
              </a:rPr>
              <a:t>BENEFITS:</a:t>
            </a:r>
          </a:p>
          <a:p>
            <a:pPr marL="285750" indent="-285750">
              <a:buFont typeface="Wingdings" panose="05000000000000000000" pitchFamily="2" charset="2"/>
              <a:buChar char="§"/>
            </a:pPr>
            <a:r>
              <a:rPr lang="en-US" sz="2400" dirty="0">
                <a:solidFill>
                  <a:schemeClr val="tx2"/>
                </a:solidFill>
                <a:latin typeface="Vani" panose="020B0502040204020203" pitchFamily="34" charset="0"/>
                <a:cs typeface="Vani" panose="020B0502040204020203" pitchFamily="34" charset="0"/>
              </a:rPr>
              <a:t>Learn to manage money better</a:t>
            </a:r>
            <a:br>
              <a:rPr lang="en-US" sz="2400" dirty="0">
                <a:solidFill>
                  <a:schemeClr val="tx2"/>
                </a:solidFill>
                <a:latin typeface="Vani" panose="020B0502040204020203" pitchFamily="34" charset="0"/>
                <a:cs typeface="Vani" panose="020B0502040204020203" pitchFamily="34" charset="0"/>
              </a:rPr>
            </a:br>
            <a:endParaRPr lang="en-US" sz="2400" dirty="0">
              <a:solidFill>
                <a:schemeClr val="tx2"/>
              </a:solidFill>
              <a:latin typeface="Vani" panose="020B0502040204020203" pitchFamily="34" charset="0"/>
              <a:cs typeface="Vani" panose="020B0502040204020203" pitchFamily="34" charset="0"/>
            </a:endParaRPr>
          </a:p>
          <a:p>
            <a:pPr marL="285750" indent="-285750">
              <a:buFont typeface="Wingdings" panose="05000000000000000000" pitchFamily="2" charset="2"/>
              <a:buChar char="§"/>
            </a:pPr>
            <a:r>
              <a:rPr lang="en-US" sz="2400" dirty="0">
                <a:solidFill>
                  <a:schemeClr val="tx2"/>
                </a:solidFill>
                <a:latin typeface="Vani" panose="020B0502040204020203" pitchFamily="34" charset="0"/>
                <a:cs typeface="Vani" panose="020B0502040204020203" pitchFamily="34" charset="0"/>
              </a:rPr>
              <a:t>Save money toward your goals</a:t>
            </a:r>
            <a:br>
              <a:rPr lang="en-US" sz="2400" dirty="0">
                <a:solidFill>
                  <a:schemeClr val="tx2"/>
                </a:solidFill>
                <a:latin typeface="Vani" panose="020B0502040204020203" pitchFamily="34" charset="0"/>
                <a:cs typeface="Vani" panose="020B0502040204020203" pitchFamily="34" charset="0"/>
              </a:rPr>
            </a:br>
            <a:endParaRPr lang="en-US" sz="2400" dirty="0">
              <a:solidFill>
                <a:schemeClr val="tx2"/>
              </a:solidFill>
              <a:latin typeface="Vani" panose="020B0502040204020203" pitchFamily="34" charset="0"/>
              <a:cs typeface="Vani" panose="020B0502040204020203" pitchFamily="34" charset="0"/>
            </a:endParaRPr>
          </a:p>
          <a:p>
            <a:pPr marL="285750" indent="-285750">
              <a:buFont typeface="Wingdings" panose="05000000000000000000" pitchFamily="2" charset="2"/>
              <a:buChar char="§"/>
            </a:pPr>
            <a:r>
              <a:rPr lang="en-US" sz="2400" dirty="0">
                <a:solidFill>
                  <a:schemeClr val="tx2"/>
                </a:solidFill>
                <a:latin typeface="Vani" panose="020B0502040204020203" pitchFamily="34" charset="0"/>
                <a:cs typeface="Vani" panose="020B0502040204020203" pitchFamily="34" charset="0"/>
              </a:rPr>
              <a:t>Leaves less money for frivolous spending</a:t>
            </a:r>
            <a:br>
              <a:rPr lang="en-US" sz="2400" dirty="0">
                <a:solidFill>
                  <a:schemeClr val="tx2"/>
                </a:solidFill>
                <a:latin typeface="Vani" panose="020B0502040204020203" pitchFamily="34" charset="0"/>
                <a:cs typeface="Vani" panose="020B0502040204020203" pitchFamily="34" charset="0"/>
              </a:rPr>
            </a:br>
            <a:endParaRPr lang="en-US" sz="2400" dirty="0">
              <a:solidFill>
                <a:schemeClr val="tx2"/>
              </a:solidFill>
              <a:latin typeface="Vani" panose="020B0502040204020203" pitchFamily="34" charset="0"/>
              <a:cs typeface="Vani" panose="020B0502040204020203" pitchFamily="34" charset="0"/>
            </a:endParaRPr>
          </a:p>
          <a:p>
            <a:pPr marL="285750" indent="-285750">
              <a:buFont typeface="Wingdings" panose="05000000000000000000" pitchFamily="2" charset="2"/>
              <a:buChar char="§"/>
            </a:pPr>
            <a:r>
              <a:rPr lang="en-US" sz="2400" dirty="0">
                <a:solidFill>
                  <a:schemeClr val="tx2"/>
                </a:solidFill>
                <a:latin typeface="Vani" panose="020B0502040204020203" pitchFamily="34" charset="0"/>
                <a:cs typeface="Vani" panose="020B0502040204020203" pitchFamily="34" charset="0"/>
              </a:rPr>
              <a:t>Have money for emergencies</a:t>
            </a:r>
          </a:p>
        </p:txBody>
      </p:sp>
    </p:spTree>
    <p:extLst>
      <p:ext uri="{BB962C8B-B14F-4D97-AF65-F5344CB8AC3E}">
        <p14:creationId xmlns:p14="http://schemas.microsoft.com/office/powerpoint/2010/main" val="289350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11566" y="308295"/>
            <a:ext cx="3505200" cy="6627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4000" b="1" dirty="0">
                <a:solidFill>
                  <a:srgbClr val="FFC000"/>
                </a:solidFill>
                <a:effectLst>
                  <a:outerShdw blurRad="38100" dist="38100" dir="2700000" algn="tl">
                    <a:srgbClr val="C0C0C0"/>
                  </a:outerShdw>
                </a:effectLst>
                <a:latin typeface="Vani" panose="020B0502040204020203" pitchFamily="34" charset="0"/>
                <a:cs typeface="Vani" panose="020B0502040204020203" pitchFamily="34" charset="0"/>
              </a:rPr>
              <a:t>Saving pays!</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1879615020"/>
              </p:ext>
            </p:extLst>
          </p:nvPr>
        </p:nvGraphicFramePr>
        <p:xfrm>
          <a:off x="632682" y="1135736"/>
          <a:ext cx="4640456" cy="4501010"/>
        </p:xfrm>
        <a:graphic>
          <a:graphicData uri="http://schemas.openxmlformats.org/presentationml/2006/ole">
            <mc:AlternateContent xmlns:mc="http://schemas.openxmlformats.org/markup-compatibility/2006">
              <mc:Choice xmlns:v="urn:schemas-microsoft-com:vml" Requires="v">
                <p:oleObj name="Document" r:id="rId2" imgW="6055336" imgH="5872195" progId="Word.Document.8">
                  <p:embed/>
                </p:oleObj>
              </mc:Choice>
              <mc:Fallback>
                <p:oleObj name="Document" r:id="rId2" imgW="6055336" imgH="5872195" progId="Word.Document.8">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82" y="1135736"/>
                        <a:ext cx="4640456" cy="4501010"/>
                      </a:xfrm>
                      <a:prstGeom prst="rect">
                        <a:avLst/>
                      </a:prstGeom>
                      <a:noFill/>
                      <a:ln>
                        <a:noFill/>
                      </a:ln>
                      <a:effectLst/>
                    </p:spPr>
                  </p:pic>
                </p:oleObj>
              </mc:Fallback>
            </mc:AlternateContent>
          </a:graphicData>
        </a:graphic>
      </p:graphicFrame>
      <p:graphicFrame>
        <p:nvGraphicFramePr>
          <p:cNvPr id="4" name="Object 3"/>
          <p:cNvGraphicFramePr>
            <a:graphicFrameLocks noGrp="1" noChangeAspect="1"/>
          </p:cNvGraphicFramePr>
          <p:nvPr>
            <p:extLst>
              <p:ext uri="{D42A27DB-BD31-4B8C-83A1-F6EECF244321}">
                <p14:modId xmlns:p14="http://schemas.microsoft.com/office/powerpoint/2010/main" val="850704765"/>
              </p:ext>
            </p:extLst>
          </p:nvPr>
        </p:nvGraphicFramePr>
        <p:xfrm>
          <a:off x="6732338" y="1181399"/>
          <a:ext cx="4579639" cy="4455347"/>
        </p:xfrm>
        <a:graphic>
          <a:graphicData uri="http://schemas.openxmlformats.org/presentationml/2006/ole">
            <mc:AlternateContent xmlns:mc="http://schemas.openxmlformats.org/markup-compatibility/2006">
              <mc:Choice xmlns:v="urn:schemas-microsoft-com:vml" Requires="v">
                <p:oleObj name="Document" r:id="rId4" imgW="5996436" imgH="5832005" progId="Word.Document.8">
                  <p:embed/>
                </p:oleObj>
              </mc:Choice>
              <mc:Fallback>
                <p:oleObj name="Document" r:id="rId4" imgW="5996436" imgH="5832005" progId="Word.Document.8">
                  <p:embed/>
                  <p:pic>
                    <p:nvPicPr>
                      <p:cNvPr id="0" name="Object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338" y="1181399"/>
                        <a:ext cx="4579639" cy="4455347"/>
                      </a:xfrm>
                      <a:prstGeom prst="rect">
                        <a:avLst/>
                      </a:prstGeom>
                      <a:noFill/>
                      <a:ln>
                        <a:noFill/>
                      </a:ln>
                      <a:effectLst/>
                    </p:spPr>
                  </p:pic>
                </p:oleObj>
              </mc:Fallback>
            </mc:AlternateContent>
          </a:graphicData>
        </a:graphic>
      </p:graphicFrame>
      <p:sp>
        <p:nvSpPr>
          <p:cNvPr id="8" name="Text Box 8"/>
          <p:cNvSpPr txBox="1">
            <a:spLocks noChangeArrowheads="1"/>
          </p:cNvSpPr>
          <p:nvPr/>
        </p:nvSpPr>
        <p:spPr bwMode="auto">
          <a:xfrm>
            <a:off x="762000" y="1228105"/>
            <a:ext cx="1349975" cy="954107"/>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rgbClr val="009900"/>
                </a:solidFill>
                <a:effectLst>
                  <a:outerShdw blurRad="38100" dist="38100" dir="2700000" algn="tl">
                    <a:srgbClr val="C0C0C0"/>
                  </a:outerShdw>
                </a:effectLst>
              </a:rPr>
              <a:t>$1 </a:t>
            </a:r>
            <a:br>
              <a:rPr lang="en-US" sz="2800" b="1" dirty="0">
                <a:solidFill>
                  <a:srgbClr val="009900"/>
                </a:solidFill>
                <a:effectLst>
                  <a:outerShdw blurRad="38100" dist="38100" dir="2700000" algn="tl">
                    <a:srgbClr val="C0C0C0"/>
                  </a:outerShdw>
                </a:effectLst>
              </a:rPr>
            </a:br>
            <a:r>
              <a:rPr lang="en-US" sz="2800" b="1" dirty="0">
                <a:solidFill>
                  <a:srgbClr val="009900"/>
                </a:solidFill>
                <a:effectLst>
                  <a:outerShdw blurRad="38100" dist="38100" dir="2700000" algn="tl">
                    <a:srgbClr val="C0C0C0"/>
                  </a:outerShdw>
                </a:effectLst>
              </a:rPr>
              <a:t>a day</a:t>
            </a:r>
          </a:p>
        </p:txBody>
      </p:sp>
      <p:sp>
        <p:nvSpPr>
          <p:cNvPr id="9" name="Text Box 9"/>
          <p:cNvSpPr txBox="1">
            <a:spLocks noChangeArrowheads="1"/>
          </p:cNvSpPr>
          <p:nvPr/>
        </p:nvSpPr>
        <p:spPr bwMode="auto">
          <a:xfrm>
            <a:off x="7010400" y="1252060"/>
            <a:ext cx="1032086" cy="954107"/>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rgbClr val="009900"/>
                </a:solidFill>
                <a:effectLst>
                  <a:outerShdw blurRad="38100" dist="38100" dir="2700000" algn="tl">
                    <a:srgbClr val="C0C0C0"/>
                  </a:outerShdw>
                </a:effectLst>
              </a:rPr>
              <a:t>$5 </a:t>
            </a:r>
            <a:br>
              <a:rPr lang="en-US" sz="2800" b="1" dirty="0">
                <a:solidFill>
                  <a:srgbClr val="009900"/>
                </a:solidFill>
                <a:effectLst>
                  <a:outerShdw blurRad="38100" dist="38100" dir="2700000" algn="tl">
                    <a:srgbClr val="C0C0C0"/>
                  </a:outerShdw>
                </a:effectLst>
              </a:rPr>
            </a:br>
            <a:r>
              <a:rPr lang="en-US" sz="2800" b="1" dirty="0">
                <a:solidFill>
                  <a:srgbClr val="009900"/>
                </a:solidFill>
                <a:effectLst>
                  <a:outerShdw blurRad="38100" dist="38100" dir="2700000" algn="tl">
                    <a:srgbClr val="C0C0C0"/>
                  </a:outerShdw>
                </a:effectLst>
              </a:rPr>
              <a:t>a day</a:t>
            </a:r>
          </a:p>
        </p:txBody>
      </p:sp>
      <p:sp>
        <p:nvSpPr>
          <p:cNvPr id="10" name="AutoShape 12"/>
          <p:cNvSpPr>
            <a:spLocks noChangeArrowheads="1"/>
          </p:cNvSpPr>
          <p:nvPr/>
        </p:nvSpPr>
        <p:spPr bwMode="auto">
          <a:xfrm rot="19996645">
            <a:off x="5161472" y="3567686"/>
            <a:ext cx="1682535" cy="1633008"/>
          </a:xfrm>
          <a:prstGeom prst="wedgeEllipseCallout">
            <a:avLst>
              <a:gd name="adj1" fmla="val -49417"/>
              <a:gd name="adj2" fmla="val 70074"/>
            </a:avLst>
          </a:prstGeom>
          <a:solidFill>
            <a:srgbClr val="CAD8E4"/>
          </a:solidFill>
          <a:ln w="9525">
            <a:solidFill>
              <a:schemeClr val="tx1"/>
            </a:solidFill>
            <a:miter lim="800000"/>
            <a:headEnd/>
            <a:tailEnd/>
          </a:ln>
        </p:spPr>
        <p:txBody>
          <a:bodyPr/>
          <a:lstStyle/>
          <a:p>
            <a:pPr algn="ctr"/>
            <a:r>
              <a:rPr lang="en-US" sz="1400" b="1" dirty="0">
                <a:solidFill>
                  <a:srgbClr val="0070C0"/>
                </a:solidFill>
                <a:latin typeface="Vani" panose="020B0502040204020203" pitchFamily="34" charset="0"/>
                <a:cs typeface="Vani" panose="020B0502040204020203" pitchFamily="34" charset="0"/>
              </a:rPr>
              <a:t>Wow! That’s a $101,662 difference</a:t>
            </a:r>
            <a:r>
              <a:rPr lang="en-US" sz="1400" dirty="0">
                <a:solidFill>
                  <a:srgbClr val="0070C0"/>
                </a:solidFill>
                <a:latin typeface="Vani" panose="020B0502040204020203" pitchFamily="34" charset="0"/>
                <a:cs typeface="Vani" panose="020B0502040204020203" pitchFamily="34" charset="0"/>
              </a:rPr>
              <a:t>!</a:t>
            </a:r>
          </a:p>
        </p:txBody>
      </p:sp>
      <p:sp>
        <p:nvSpPr>
          <p:cNvPr id="5" name="TextBox 4"/>
          <p:cNvSpPr txBox="1"/>
          <p:nvPr/>
        </p:nvSpPr>
        <p:spPr>
          <a:xfrm>
            <a:off x="4308243" y="308295"/>
            <a:ext cx="6436400" cy="1200329"/>
          </a:xfrm>
          <a:prstGeom prst="rect">
            <a:avLst/>
          </a:prstGeom>
          <a:noFill/>
        </p:spPr>
        <p:txBody>
          <a:bodyPr wrap="square" rtlCol="0">
            <a:spAutoFit/>
          </a:bodyPr>
          <a:lstStyle/>
          <a:p>
            <a:pPr algn="ctr">
              <a:spcBef>
                <a:spcPct val="20000"/>
              </a:spcBef>
            </a:pPr>
            <a:r>
              <a:rPr lang="en-US" sz="24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INTEREST</a:t>
            </a:r>
            <a:r>
              <a:rPr lang="en-US" sz="2400" dirty="0">
                <a:solidFill>
                  <a:schemeClr val="tx2"/>
                </a:solidFill>
                <a:latin typeface="Vani" panose="020B0502040204020203" pitchFamily="34" charset="0"/>
                <a:cs typeface="Vani" panose="020B0502040204020203" pitchFamily="34" charset="0"/>
              </a:rPr>
              <a:t> is the profit made on money that is saved in an investment account.</a:t>
            </a:r>
          </a:p>
          <a:p>
            <a:endParaRPr lang="en-US" sz="2400" dirty="0"/>
          </a:p>
        </p:txBody>
      </p:sp>
    </p:spTree>
    <p:extLst>
      <p:ext uri="{BB962C8B-B14F-4D97-AF65-F5344CB8AC3E}">
        <p14:creationId xmlns:p14="http://schemas.microsoft.com/office/powerpoint/2010/main" val="407203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27038" y="322723"/>
            <a:ext cx="10936287" cy="5271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C000"/>
                </a:solidFill>
                <a:effectLst>
                  <a:outerShdw blurRad="38100" dist="38100" dir="2700000" algn="tl">
                    <a:srgbClr val="000000">
                      <a:alpha val="43137"/>
                    </a:srgbClr>
                  </a:outerShdw>
                </a:effectLst>
                <a:latin typeface="Vani" panose="020B0502040204020203" pitchFamily="34" charset="0"/>
                <a:cs typeface="Vani" panose="020B0502040204020203" pitchFamily="34" charset="0"/>
              </a:rPr>
              <a:t>Keep an Accurate Record of Checking Account Activity</a:t>
            </a:r>
          </a:p>
        </p:txBody>
      </p:sp>
      <p:sp>
        <p:nvSpPr>
          <p:cNvPr id="4" name="Rectangle 3"/>
          <p:cNvSpPr txBox="1">
            <a:spLocks noChangeArrowheads="1"/>
          </p:cNvSpPr>
          <p:nvPr/>
        </p:nvSpPr>
        <p:spPr>
          <a:xfrm>
            <a:off x="427038" y="990599"/>
            <a:ext cx="8564561" cy="378628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400" dirty="0">
                <a:latin typeface="Vani" panose="020B0502040204020203" pitchFamily="34" charset="0"/>
                <a:cs typeface="Vani" panose="020B0502040204020203" pitchFamily="34" charset="0"/>
              </a:rPr>
              <a:t>Record all transactions</a:t>
            </a:r>
          </a:p>
          <a:p>
            <a:pPr marL="0" indent="0">
              <a:lnSpc>
                <a:spcPct val="90000"/>
              </a:lnSpc>
              <a:buNone/>
            </a:pPr>
            <a:endParaRPr lang="en-US" sz="2400" dirty="0">
              <a:latin typeface="Vani" panose="020B0502040204020203" pitchFamily="34" charset="0"/>
              <a:cs typeface="Vani" panose="020B0502040204020203" pitchFamily="34" charset="0"/>
            </a:endParaRPr>
          </a:p>
          <a:p>
            <a:pPr marL="0" indent="0">
              <a:lnSpc>
                <a:spcPct val="90000"/>
              </a:lnSpc>
              <a:buNone/>
            </a:pPr>
            <a:r>
              <a:rPr lang="en-US" sz="2400" dirty="0">
                <a:latin typeface="Vani" panose="020B0502040204020203" pitchFamily="34" charset="0"/>
                <a:cs typeface="Vani" panose="020B0502040204020203" pitchFamily="34" charset="0"/>
              </a:rPr>
              <a:t>Record maintenance fees, </a:t>
            </a:r>
          </a:p>
          <a:p>
            <a:pPr marL="0" indent="0">
              <a:lnSpc>
                <a:spcPct val="90000"/>
              </a:lnSpc>
              <a:buNone/>
            </a:pPr>
            <a:r>
              <a:rPr lang="en-US" sz="2400" dirty="0">
                <a:latin typeface="Vani" panose="020B0502040204020203" pitchFamily="34" charset="0"/>
                <a:cs typeface="Vani" panose="020B0502040204020203" pitchFamily="34" charset="0"/>
              </a:rPr>
              <a:t>interest, and other bank charges</a:t>
            </a:r>
          </a:p>
          <a:p>
            <a:pPr marL="0" indent="0">
              <a:lnSpc>
                <a:spcPct val="90000"/>
              </a:lnSpc>
              <a:buNone/>
            </a:pPr>
            <a:endParaRPr lang="en-US" sz="2400" dirty="0">
              <a:latin typeface="Vani" panose="020B0502040204020203" pitchFamily="34" charset="0"/>
              <a:cs typeface="Vani" panose="020B0502040204020203" pitchFamily="34" charset="0"/>
            </a:endParaRPr>
          </a:p>
          <a:p>
            <a:pPr marL="0" indent="0">
              <a:lnSpc>
                <a:spcPct val="90000"/>
              </a:lnSpc>
              <a:buNone/>
            </a:pPr>
            <a:r>
              <a:rPr lang="en-US" sz="2400" dirty="0">
                <a:latin typeface="Vani" panose="020B0502040204020203" pitchFamily="34" charset="0"/>
                <a:cs typeface="Vani" panose="020B0502040204020203" pitchFamily="34" charset="0"/>
              </a:rPr>
              <a:t>Review the monthly checking account statement</a:t>
            </a:r>
          </a:p>
          <a:p>
            <a:pPr marL="0" indent="0">
              <a:lnSpc>
                <a:spcPct val="90000"/>
              </a:lnSpc>
              <a:buNone/>
            </a:pPr>
            <a:endParaRPr lang="en-US" sz="2400" dirty="0">
              <a:latin typeface="Vani" panose="020B0502040204020203" pitchFamily="34" charset="0"/>
              <a:cs typeface="Vani" panose="020B0502040204020203" pitchFamily="34" charset="0"/>
            </a:endParaRPr>
          </a:p>
          <a:p>
            <a:pPr marL="0" indent="0">
              <a:lnSpc>
                <a:spcPct val="90000"/>
              </a:lnSpc>
              <a:buNone/>
            </a:pPr>
            <a:r>
              <a:rPr lang="en-US" sz="2400" dirty="0">
                <a:latin typeface="Vani" panose="020B0502040204020203" pitchFamily="34" charset="0"/>
                <a:cs typeface="Vani" panose="020B0502040204020203" pitchFamily="34" charset="0"/>
              </a:rPr>
              <a:t>Download mobile app</a:t>
            </a:r>
          </a:p>
          <a:p>
            <a:pPr marL="0" indent="0">
              <a:lnSpc>
                <a:spcPct val="90000"/>
              </a:lnSpc>
              <a:buNone/>
            </a:pPr>
            <a:endParaRPr lang="en-US" sz="2400" dirty="0">
              <a:latin typeface="Vani" panose="020B0502040204020203" pitchFamily="34" charset="0"/>
              <a:cs typeface="Vani" panose="020B0502040204020203" pitchFamily="34" charset="0"/>
            </a:endParaRPr>
          </a:p>
          <a:p>
            <a:pPr marL="0" indent="0">
              <a:lnSpc>
                <a:spcPct val="90000"/>
              </a:lnSpc>
              <a:buNone/>
            </a:pPr>
            <a:r>
              <a:rPr lang="en-US" sz="2400" dirty="0">
                <a:latin typeface="Vani" panose="020B0502040204020203" pitchFamily="34" charset="0"/>
                <a:cs typeface="Vani" panose="020B0502040204020203" pitchFamily="34" charset="0"/>
              </a:rPr>
              <a:t>Reconcile your check register </a:t>
            </a:r>
          </a:p>
          <a:p>
            <a:pPr marL="0" indent="0">
              <a:lnSpc>
                <a:spcPct val="90000"/>
              </a:lnSpc>
              <a:buNone/>
            </a:pPr>
            <a:r>
              <a:rPr lang="en-US" sz="2400" dirty="0">
                <a:latin typeface="Vani" panose="020B0502040204020203" pitchFamily="34" charset="0"/>
                <a:cs typeface="Vani" panose="020B0502040204020203" pitchFamily="34" charset="0"/>
              </a:rPr>
              <a:t>with your monthly checking account statement</a:t>
            </a:r>
          </a:p>
        </p:txBody>
      </p:sp>
      <p:pic>
        <p:nvPicPr>
          <p:cNvPr id="5" name="Picture 7" descr="businessChecking"/>
          <p:cNvPicPr>
            <a:picLocks noChangeAspect="1" noChangeArrowheads="1"/>
          </p:cNvPicPr>
          <p:nvPr/>
        </p:nvPicPr>
        <p:blipFill>
          <a:blip r:embed="rId3" cstate="print"/>
          <a:srcRect/>
          <a:stretch>
            <a:fillRect/>
          </a:stretch>
        </p:blipFill>
        <p:spPr bwMode="auto">
          <a:xfrm>
            <a:off x="7315200" y="1499479"/>
            <a:ext cx="4048125" cy="2686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339610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7912</TotalTime>
  <Words>3736</Words>
  <Application>Microsoft Office PowerPoint</Application>
  <PresentationFormat>Widescreen</PresentationFormat>
  <Paragraphs>466</Paragraphs>
  <Slides>56</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0" baseType="lpstr">
      <vt:lpstr>Arial</vt:lpstr>
      <vt:lpstr>Arimo</vt:lpstr>
      <vt:lpstr>Avenir LT W01_55 Roman1475520</vt:lpstr>
      <vt:lpstr>Avenir LT W01_85 Heavy1475544</vt:lpstr>
      <vt:lpstr>Calibri</vt:lpstr>
      <vt:lpstr>Cavolini</vt:lpstr>
      <vt:lpstr>Gotham</vt:lpstr>
      <vt:lpstr>Impact</vt:lpstr>
      <vt:lpstr>Proxima Nova</vt:lpstr>
      <vt:lpstr>Tahoma</vt:lpstr>
      <vt:lpstr>Vani</vt:lpstr>
      <vt:lpstr>Wingdings</vt:lpstr>
      <vt:lpstr>Main Event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 grow up</vt:lpstr>
      <vt:lpstr>When I grow up</vt:lpstr>
      <vt:lpstr>When I grow up</vt:lpstr>
      <vt:lpstr>When I grow up</vt:lpstr>
      <vt:lpstr>When I grow up</vt:lpstr>
      <vt:lpstr>When I grow up</vt:lpstr>
      <vt:lpstr>When I grow up</vt:lpstr>
      <vt:lpstr>When I grow up</vt:lpstr>
      <vt:lpstr>There’s No Place Like Home</vt:lpstr>
      <vt:lpstr>Tips to find the right place</vt:lpstr>
      <vt:lpstr>Tips to find the right place</vt:lpstr>
      <vt:lpstr>Tips to find the right place</vt:lpstr>
      <vt:lpstr>Tips to find the right place</vt:lpstr>
      <vt:lpstr>Tips to find the right place</vt:lpstr>
      <vt:lpstr>Utilities</vt:lpstr>
      <vt:lpstr>Utilities: Variable</vt:lpstr>
      <vt:lpstr>Utilities: Variable and Rare</vt:lpstr>
      <vt:lpstr>Utilities: Choices</vt:lpstr>
      <vt:lpstr>Utilities</vt:lpstr>
      <vt:lpstr>Groceries</vt:lpstr>
      <vt:lpstr>Groceries</vt:lpstr>
      <vt:lpstr>Groceries</vt:lpstr>
      <vt:lpstr>Groceries</vt:lpstr>
      <vt:lpstr>Groceries</vt:lpstr>
      <vt:lpstr>My ride</vt:lpstr>
      <vt:lpstr>My ride</vt:lpstr>
      <vt:lpstr>My ride</vt:lpstr>
      <vt:lpstr>My ride</vt:lpstr>
      <vt:lpstr>My ride</vt:lpstr>
      <vt:lpstr>My ride</vt:lpstr>
      <vt:lpstr>Unexpected cost?  There’s an insurance for that.  </vt:lpstr>
      <vt:lpstr>Insurance</vt:lpstr>
      <vt:lpstr>Insurance</vt:lpstr>
      <vt:lpstr>Insurance</vt:lpstr>
      <vt:lpstr>Insurance</vt:lpstr>
      <vt:lpstr>Insurance</vt:lpstr>
      <vt:lpstr>Insurance</vt:lpstr>
      <vt:lpstr>Insurance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Ickowitz</dc:creator>
  <cp:lastModifiedBy>Reed, Robin M.</cp:lastModifiedBy>
  <cp:revision>93</cp:revision>
  <dcterms:created xsi:type="dcterms:W3CDTF">2014-07-24T14:39:55Z</dcterms:created>
  <dcterms:modified xsi:type="dcterms:W3CDTF">2021-05-18T17:56:33Z</dcterms:modified>
</cp:coreProperties>
</file>