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HWAzBZ2hD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https://youtu.be/QHWAzBZ2hDA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5e6dd117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5e6dd117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5e6dd117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5e6dd117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5e6dd117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5e6dd117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5e6dd117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5e6dd117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5e6dd117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5e6dd117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5e6dd117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5e6dd117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5e6dd117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55e6dd117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e236d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e236d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5e6dd117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55e6dd117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5e6dd11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55e6dd11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5e6dd117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5e6dd117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5e6dd117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5e6dd117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5e6dd11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5e6dd11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5e6dd11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5e6dd11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5e6dd117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5e6dd117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5e6dd117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5e6dd117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5e6dd117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5e6dd117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900" y="-14900"/>
            <a:ext cx="9144000" cy="5143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 descr="WAVE ban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10325"/>
            <a:ext cx="9144000" cy="10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9.jp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326850"/>
            <a:ext cx="8520600" cy="10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Looking at children’s literature 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to find deeper meaning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57" name="Google Shape;57;p13" descr="Pirate-Hat-Template-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98779">
            <a:off x="338428" y="396083"/>
            <a:ext cx="1989143" cy="12892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1672600" y="409949"/>
            <a:ext cx="6202893" cy="11309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Sniglet"/>
              </a:rPr>
              <a:t>The Hidden Meaning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Sniglet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Sniglet"/>
              </a:rPr>
              <a:t>Of Children's Literature</a:t>
            </a:r>
          </a:p>
        </p:txBody>
      </p:sp>
      <p:pic>
        <p:nvPicPr>
          <p:cNvPr id="59" name="Google Shape;59;p13" descr="Chartwell-Holding-Treasure-M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575" y="13945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Ship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25" y="2220100"/>
            <a:ext cx="19050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 descr="CaribbeanSe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descr="wild thing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7084">
            <a:off x="429388" y="885780"/>
            <a:ext cx="1938574" cy="1749262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2" descr="x-mark-blue-t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0263" y="76041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7" name="Google Shape;167;p22"/>
          <p:cNvSpPr txBox="1"/>
          <p:nvPr/>
        </p:nvSpPr>
        <p:spPr>
          <a:xfrm>
            <a:off x="4786200" y="1652475"/>
            <a:ext cx="4290600" cy="1630200"/>
          </a:xfrm>
          <a:prstGeom prst="rect">
            <a:avLst/>
          </a:prstGeom>
          <a:solidFill>
            <a:srgbClr val="FFF2CC">
              <a:alpha val="611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Where the Wild Things Are</a:t>
            </a:r>
            <a:r>
              <a:rPr lang="en" sz="24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 </a:t>
            </a:r>
            <a:endParaRPr sz="2400" b="1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It manages to deal with anger in a way that children understand and yet comes back around to love.</a:t>
            </a:r>
            <a:endParaRPr sz="240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. </a:t>
            </a:r>
            <a:endParaRPr sz="24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68" name="Google Shape;168;p22" descr="Ship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6550" y="2938075"/>
            <a:ext cx="989800" cy="9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face 1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22165">
            <a:off x="7183625" y="220772"/>
            <a:ext cx="1646075" cy="1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6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6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 descr="dot.jpg"/>
          <p:cNvPicPr preferRelativeResize="0"/>
          <p:nvPr/>
        </p:nvPicPr>
        <p:blipFill rotWithShape="1">
          <a:blip r:embed="rId3">
            <a:alphaModFix/>
          </a:blip>
          <a:srcRect t="9123" b="9123"/>
          <a:stretch/>
        </p:blipFill>
        <p:spPr>
          <a:xfrm rot="-907082">
            <a:off x="391351" y="1190129"/>
            <a:ext cx="1707723" cy="1303893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3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88" y="54456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7" name="Google Shape;177;p23" descr="Chartwell-Holding-Treasure-Ma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000" y="2456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 descr="Ship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000" y="2404275"/>
            <a:ext cx="1680425" cy="16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descr="Pirate-Hat-Template-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7298" y="0"/>
            <a:ext cx="1722250" cy="1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5664550" y="1494000"/>
            <a:ext cx="3412500" cy="2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Dot: </a:t>
            </a: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This is a story about the courage to express yourself and really let your inner talents out.</a:t>
            </a:r>
            <a:endParaRPr sz="240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81" name="Google Shape;181;p23" descr="dot 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750780" y="2949804"/>
            <a:ext cx="1456850" cy="137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 descr="Paper bag.jpg"/>
          <p:cNvPicPr preferRelativeResize="0"/>
          <p:nvPr/>
        </p:nvPicPr>
        <p:blipFill rotWithShape="1">
          <a:blip r:embed="rId3">
            <a:alphaModFix/>
          </a:blip>
          <a:srcRect t="11942" b="11942"/>
          <a:stretch/>
        </p:blipFill>
        <p:spPr>
          <a:xfrm rot="-907082">
            <a:off x="391351" y="1190129"/>
            <a:ext cx="1707723" cy="1303893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24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88" y="54456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9" name="Google Shape;189;p24" descr="Ship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000" y="2404275"/>
            <a:ext cx="1680425" cy="16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 descr="Pirate-Hat-Template-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298" y="0"/>
            <a:ext cx="1722250" cy="1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6134127" y="2206513"/>
            <a:ext cx="34125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Paper Bag Princess  </a:t>
            </a:r>
            <a:r>
              <a:rPr lang="en" sz="2400" dirty="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is about being true to yourself and and challenging assumed roles.</a:t>
            </a:r>
            <a:endParaRPr sz="2400" dirty="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92" name="Google Shape;192;p24" descr="bag princess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6711" y="-76203"/>
            <a:ext cx="1642025" cy="25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 descr="Paper bag.jpg"/>
          <p:cNvPicPr preferRelativeResize="0"/>
          <p:nvPr/>
        </p:nvPicPr>
        <p:blipFill rotWithShape="1">
          <a:blip r:embed="rId3">
            <a:alphaModFix/>
          </a:blip>
          <a:srcRect l="27635" t="43119" b="11937"/>
          <a:stretch/>
        </p:blipFill>
        <p:spPr>
          <a:xfrm rot="-170">
            <a:off x="7471600" y="241534"/>
            <a:ext cx="1635750" cy="101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descr="silly sall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7081">
            <a:off x="406926" y="632663"/>
            <a:ext cx="1707724" cy="1967423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9" name="Google Shape;199;p25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88" y="54456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1" name="Google Shape;201;p25" descr="Ship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000" y="2404275"/>
            <a:ext cx="1680425" cy="16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 descr="Pirate-Hat-Template-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298" y="0"/>
            <a:ext cx="1722250" cy="1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5731500" y="2230975"/>
            <a:ext cx="34125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Silly Sally - </a:t>
            </a:r>
            <a:r>
              <a:rPr lang="en" sz="2400" dirty="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message is being unusual is alright and go ahead and be who you truly are. </a:t>
            </a:r>
            <a:endParaRPr dirty="0">
              <a:solidFill>
                <a:schemeClr val="dk1"/>
              </a:solidFill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204" name="Google Shape;204;p25" descr="silly 2.png"/>
          <p:cNvPicPr preferRelativeResize="0"/>
          <p:nvPr/>
        </p:nvPicPr>
        <p:blipFill rotWithShape="1">
          <a:blip r:embed="rId7">
            <a:alphaModFix/>
          </a:blip>
          <a:srcRect r="3428"/>
          <a:stretch/>
        </p:blipFill>
        <p:spPr>
          <a:xfrm>
            <a:off x="6256375" y="202325"/>
            <a:ext cx="1722250" cy="20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 descr="CaribbeanSe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 descr="fantastic-mr-fox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7100">
            <a:off x="545458" y="536517"/>
            <a:ext cx="1425605" cy="2193272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p26" descr="x-mark-blue-t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0263" y="76041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" name="Google Shape;213;p26"/>
          <p:cNvSpPr txBox="1"/>
          <p:nvPr/>
        </p:nvSpPr>
        <p:spPr>
          <a:xfrm>
            <a:off x="5432100" y="1703400"/>
            <a:ext cx="3711900" cy="1630200"/>
          </a:xfrm>
          <a:prstGeom prst="rect">
            <a:avLst/>
          </a:prstGeom>
          <a:solidFill>
            <a:srgbClr val="FFF2CC">
              <a:alpha val="611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Fantastic Mr. Fox</a:t>
            </a:r>
            <a:endParaRPr sz="2400" b="1" u="sng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Is about the value of friendship and family.</a:t>
            </a:r>
            <a:endParaRPr sz="24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214" name="Google Shape;214;p26" descr="Ship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6375" y="3155950"/>
            <a:ext cx="989800" cy="9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descr="face 1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22165">
            <a:off x="7183625" y="220772"/>
            <a:ext cx="1646075" cy="15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 descr="fox 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2677" y="2304135"/>
            <a:ext cx="2129425" cy="264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 descr="rainbowfish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47" y="217900"/>
            <a:ext cx="962600" cy="972250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2" name="Google Shape;222;p27"/>
          <p:cNvSpPr txBox="1"/>
          <p:nvPr/>
        </p:nvSpPr>
        <p:spPr>
          <a:xfrm>
            <a:off x="4591475" y="171175"/>
            <a:ext cx="4467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The Rainbow Fish </a:t>
            </a:r>
            <a:r>
              <a:rPr lang="en" sz="18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- </a:t>
            </a:r>
            <a:endParaRPr sz="1800">
              <a:solidFill>
                <a:schemeClr val="dk1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is about the importance of sharing.</a:t>
            </a:r>
            <a:endParaRPr sz="1800">
              <a:solidFill>
                <a:srgbClr val="434343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27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769" y="310394"/>
            <a:ext cx="395700" cy="4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1486375" y="501150"/>
            <a:ext cx="2754850" cy="308200"/>
          </a:xfrm>
          <a:custGeom>
            <a:avLst/>
            <a:gdLst/>
            <a:ahLst/>
            <a:cxnLst/>
            <a:rect l="l" t="t" r="r" b="b"/>
            <a:pathLst>
              <a:path w="87783" h="12328" extrusionOk="0">
                <a:moveTo>
                  <a:pt x="0" y="12328"/>
                </a:moveTo>
                <a:cubicBezTo>
                  <a:pt x="13792" y="11014"/>
                  <a:pt x="26059" y="1876"/>
                  <a:pt x="39845" y="499"/>
                </a:cubicBezTo>
                <a:cubicBezTo>
                  <a:pt x="55754" y="-1090"/>
                  <a:pt x="71795" y="2055"/>
                  <a:pt x="87783" y="2055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" name="Google Shape;225;p27" descr="little engin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973" y="1517147"/>
            <a:ext cx="1051750" cy="926424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27"/>
          <p:cNvSpPr txBox="1"/>
          <p:nvPr/>
        </p:nvSpPr>
        <p:spPr>
          <a:xfrm>
            <a:off x="4285475" y="1314175"/>
            <a:ext cx="4858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The Little Engine That Could </a:t>
            </a:r>
            <a:r>
              <a:rPr lang="en" sz="18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- </a:t>
            </a:r>
            <a:endParaRPr sz="1800">
              <a:solidFill>
                <a:schemeClr val="dk1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is about perseverance and trying your best. </a:t>
            </a:r>
            <a:endParaRPr>
              <a:solidFill>
                <a:schemeClr val="dk1"/>
              </a:solidFill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7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94" y="1408682"/>
            <a:ext cx="395700" cy="4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/>
          <p:nvPr/>
        </p:nvSpPr>
        <p:spPr>
          <a:xfrm>
            <a:off x="1410175" y="1644150"/>
            <a:ext cx="2628662" cy="308200"/>
          </a:xfrm>
          <a:custGeom>
            <a:avLst/>
            <a:gdLst/>
            <a:ahLst/>
            <a:cxnLst/>
            <a:rect l="l" t="t" r="r" b="b"/>
            <a:pathLst>
              <a:path w="87783" h="12328" extrusionOk="0">
                <a:moveTo>
                  <a:pt x="0" y="12328"/>
                </a:moveTo>
                <a:cubicBezTo>
                  <a:pt x="13792" y="11014"/>
                  <a:pt x="26059" y="1876"/>
                  <a:pt x="39845" y="499"/>
                </a:cubicBezTo>
                <a:cubicBezTo>
                  <a:pt x="55754" y="-1090"/>
                  <a:pt x="71795" y="2055"/>
                  <a:pt x="87783" y="2055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9" name="Google Shape;229;p27" descr="marsneedsmoms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75" y="2770575"/>
            <a:ext cx="1214980" cy="926425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27"/>
          <p:cNvSpPr txBox="1"/>
          <p:nvPr/>
        </p:nvSpPr>
        <p:spPr>
          <a:xfrm>
            <a:off x="4667675" y="2609575"/>
            <a:ext cx="4467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Mars Needs Moms! </a:t>
            </a:r>
            <a:r>
              <a:rPr lang="en" sz="18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- </a:t>
            </a:r>
            <a:endParaRPr sz="1800">
              <a:solidFill>
                <a:schemeClr val="dk1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is about the value of parents.</a:t>
            </a:r>
            <a:endParaRPr/>
          </a:p>
        </p:txBody>
      </p:sp>
      <p:pic>
        <p:nvPicPr>
          <p:cNvPr id="231" name="Google Shape;231;p27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969" y="2748794"/>
            <a:ext cx="395700" cy="4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>
            <a:off x="1562575" y="2939550"/>
            <a:ext cx="2754850" cy="308200"/>
          </a:xfrm>
          <a:custGeom>
            <a:avLst/>
            <a:gdLst/>
            <a:ahLst/>
            <a:cxnLst/>
            <a:rect l="l" t="t" r="r" b="b"/>
            <a:pathLst>
              <a:path w="87783" h="12328" extrusionOk="0">
                <a:moveTo>
                  <a:pt x="0" y="12328"/>
                </a:moveTo>
                <a:cubicBezTo>
                  <a:pt x="13792" y="11014"/>
                  <a:pt x="26059" y="1876"/>
                  <a:pt x="39845" y="499"/>
                </a:cubicBezTo>
                <a:cubicBezTo>
                  <a:pt x="55754" y="-1090"/>
                  <a:pt x="71795" y="2055"/>
                  <a:pt x="87783" y="2055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8" descr="loveyouforever.jpg"/>
          <p:cNvPicPr preferRelativeResize="0"/>
          <p:nvPr/>
        </p:nvPicPr>
        <p:blipFill rotWithShape="1">
          <a:blip r:embed="rId3">
            <a:alphaModFix/>
          </a:blip>
          <a:srcRect t="406" b="406"/>
          <a:stretch/>
        </p:blipFill>
        <p:spPr>
          <a:xfrm>
            <a:off x="282547" y="217900"/>
            <a:ext cx="962600" cy="972249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8" name="Google Shape;238;p28"/>
          <p:cNvSpPr txBox="1"/>
          <p:nvPr/>
        </p:nvSpPr>
        <p:spPr>
          <a:xfrm>
            <a:off x="4591475" y="171175"/>
            <a:ext cx="4467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Love you Forever </a:t>
            </a:r>
            <a:r>
              <a:rPr lang="en" sz="18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- </a:t>
            </a:r>
            <a:endParaRPr sz="1800">
              <a:solidFill>
                <a:schemeClr val="dk1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A parent’s love never waivers.</a:t>
            </a:r>
            <a:endParaRPr sz="1800">
              <a:solidFill>
                <a:srgbClr val="434343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28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769" y="310394"/>
            <a:ext cx="395700" cy="4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>
            <a:off x="1486375" y="501150"/>
            <a:ext cx="2754850" cy="308200"/>
          </a:xfrm>
          <a:custGeom>
            <a:avLst/>
            <a:gdLst/>
            <a:ahLst/>
            <a:cxnLst/>
            <a:rect l="l" t="t" r="r" b="b"/>
            <a:pathLst>
              <a:path w="87783" h="12328" extrusionOk="0">
                <a:moveTo>
                  <a:pt x="0" y="12328"/>
                </a:moveTo>
                <a:cubicBezTo>
                  <a:pt x="13792" y="11014"/>
                  <a:pt x="26059" y="1876"/>
                  <a:pt x="39845" y="499"/>
                </a:cubicBezTo>
                <a:cubicBezTo>
                  <a:pt x="55754" y="-1090"/>
                  <a:pt x="71795" y="2055"/>
                  <a:pt x="87783" y="2055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1" name="Google Shape;241;p28" descr="HungryCaterpilla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973" y="1602685"/>
            <a:ext cx="1051751" cy="755348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28"/>
          <p:cNvSpPr txBox="1"/>
          <p:nvPr/>
        </p:nvSpPr>
        <p:spPr>
          <a:xfrm>
            <a:off x="4285475" y="1314175"/>
            <a:ext cx="4858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The Very Hungry Caterpillar </a:t>
            </a:r>
            <a:r>
              <a:rPr lang="en" sz="18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- </a:t>
            </a:r>
            <a:endParaRPr sz="1800">
              <a:solidFill>
                <a:schemeClr val="dk1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Overcoming hardship and difficulty. </a:t>
            </a:r>
            <a:endParaRPr>
              <a:solidFill>
                <a:schemeClr val="dk1"/>
              </a:solidFill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28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94" y="1408682"/>
            <a:ext cx="395700" cy="4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/>
          <p:nvPr/>
        </p:nvSpPr>
        <p:spPr>
          <a:xfrm>
            <a:off x="1410175" y="1644150"/>
            <a:ext cx="2628662" cy="308200"/>
          </a:xfrm>
          <a:custGeom>
            <a:avLst/>
            <a:gdLst/>
            <a:ahLst/>
            <a:cxnLst/>
            <a:rect l="l" t="t" r="r" b="b"/>
            <a:pathLst>
              <a:path w="87783" h="12328" extrusionOk="0">
                <a:moveTo>
                  <a:pt x="0" y="12328"/>
                </a:moveTo>
                <a:cubicBezTo>
                  <a:pt x="13792" y="11014"/>
                  <a:pt x="26059" y="1876"/>
                  <a:pt x="39845" y="499"/>
                </a:cubicBezTo>
                <a:cubicBezTo>
                  <a:pt x="55754" y="-1090"/>
                  <a:pt x="71795" y="2055"/>
                  <a:pt x="87783" y="2055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5" name="Google Shape;245;p28" descr="Chartwell-Holding-Treasure-Ma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2000" y="2456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 descr="Ship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6375" y="1735000"/>
            <a:ext cx="2404700" cy="24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 descr="treasure 2.gif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4724" y="2127750"/>
            <a:ext cx="2251249" cy="20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/>
        </p:nvSpPr>
        <p:spPr>
          <a:xfrm>
            <a:off x="4437875" y="2708175"/>
            <a:ext cx="236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The treasure of literature!</a:t>
            </a:r>
            <a:endParaRPr sz="3000">
              <a:solidFill>
                <a:srgbClr val="434343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1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 descr="CaribbeanSe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5" name="Google Shape;255;p29"/>
          <p:cNvSpPr txBox="1"/>
          <p:nvPr/>
        </p:nvSpPr>
        <p:spPr>
          <a:xfrm rot="-1033341">
            <a:off x="4721990" y="1379260"/>
            <a:ext cx="3317340" cy="523599"/>
          </a:xfrm>
          <a:prstGeom prst="rect">
            <a:avLst/>
          </a:prstGeom>
          <a:solidFill>
            <a:srgbClr val="FFF2CC">
              <a:alpha val="611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And what will you find? </a:t>
            </a:r>
            <a:endParaRPr sz="2400" b="1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256" name="Google Shape;256;p29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263" y="760413"/>
            <a:ext cx="7524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 descr="Ship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6375" y="3155950"/>
            <a:ext cx="989800" cy="9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 txBox="1"/>
          <p:nvPr/>
        </p:nvSpPr>
        <p:spPr>
          <a:xfrm rot="-1440325">
            <a:off x="75639" y="717784"/>
            <a:ext cx="3130354" cy="571163"/>
          </a:xfrm>
          <a:prstGeom prst="rect">
            <a:avLst/>
          </a:prstGeom>
          <a:solidFill>
            <a:srgbClr val="FFF2CC">
              <a:alpha val="611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So what will you open?</a:t>
            </a:r>
            <a:endParaRPr sz="2400" b="1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259" name="Google Shape;259;p29" descr="generic-book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57791">
            <a:off x="1105433" y="1590620"/>
            <a:ext cx="1727942" cy="1070312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29" descr="face 1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22165">
            <a:off x="7190525" y="201247"/>
            <a:ext cx="1646075" cy="15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 descr="treasure 2.gif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2450" y="2047718"/>
            <a:ext cx="1548400" cy="142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subTitle" idx="1"/>
          </p:nvPr>
        </p:nvSpPr>
        <p:spPr>
          <a:xfrm>
            <a:off x="311700" y="2326850"/>
            <a:ext cx="8520600" cy="10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Looking at children’s literature 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to find deeper meaning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267" name="Google Shape;267;p30" descr="Pirate-Hat-Template-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98779">
            <a:off x="338428" y="396083"/>
            <a:ext cx="1989143" cy="128926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/>
          <p:nvPr/>
        </p:nvSpPr>
        <p:spPr>
          <a:xfrm>
            <a:off x="1672600" y="409949"/>
            <a:ext cx="6202893" cy="11309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Sniglet"/>
              </a:rPr>
              <a:t>The Hidden Meaning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Sniglet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Sniglet"/>
              </a:rPr>
              <a:t>Of Children's Literature</a:t>
            </a:r>
          </a:p>
        </p:txBody>
      </p:sp>
      <p:pic>
        <p:nvPicPr>
          <p:cNvPr id="269" name="Google Shape;269;p30" descr="Chartwell-Holding-Treasure-M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575" y="13945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 descr="Ship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25" y="2220100"/>
            <a:ext cx="19050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2582925" y="0"/>
            <a:ext cx="6561000" cy="41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21850" y="232525"/>
            <a:ext cx="2208600" cy="38343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 descr="blackbeard-edward-teac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00" y="95425"/>
            <a:ext cx="2208750" cy="38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 rot="-376145">
            <a:off x="2895542" y="389686"/>
            <a:ext cx="5445162" cy="1019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Good children’s literature 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Can be understood on several levels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092775" y="1406850"/>
            <a:ext cx="21363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Surface</a:t>
            </a:r>
            <a:endParaRPr sz="360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935525" y="2362450"/>
            <a:ext cx="42084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are the characters doing? 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is their conflict? 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obstacles have to be overcome?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is the resolution?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 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466922" y="-591991"/>
            <a:ext cx="608100" cy="22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b="1" dirty="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1</a:t>
            </a:r>
            <a:endParaRPr sz="15000" b="1" dirty="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72" name="Google Shape;72;p14" descr="cartoon-monkey-on-skul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100" y="3010575"/>
            <a:ext cx="1077800" cy="10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Printable-Pirate-Flag.jpg"/>
          <p:cNvPicPr preferRelativeResize="0"/>
          <p:nvPr/>
        </p:nvPicPr>
        <p:blipFill rotWithShape="1">
          <a:blip r:embed="rId5">
            <a:alphaModFix/>
          </a:blip>
          <a:srcRect l="4776" t="5285" r="5092" b="5285"/>
          <a:stretch/>
        </p:blipFill>
        <p:spPr>
          <a:xfrm rot="386908">
            <a:off x="8128375" y="104200"/>
            <a:ext cx="868751" cy="6666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6229075" y="1581400"/>
            <a:ext cx="2400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incess Sofia"/>
                <a:ea typeface="Princess Sofia"/>
                <a:cs typeface="Princess Sofia"/>
                <a:sym typeface="Princess Sofia"/>
              </a:rPr>
              <a:t>The stuff that is easy to see.</a:t>
            </a:r>
            <a:endParaRPr sz="18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2582925" y="0"/>
            <a:ext cx="6561000" cy="41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321850" y="232525"/>
            <a:ext cx="2208600" cy="38343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 descr="Queen-Annes-Revenge.jpg"/>
          <p:cNvPicPr preferRelativeResize="0"/>
          <p:nvPr/>
        </p:nvPicPr>
        <p:blipFill rotWithShape="1">
          <a:blip r:embed="rId3">
            <a:alphaModFix/>
          </a:blip>
          <a:srcRect l="9677" r="9677"/>
          <a:stretch/>
        </p:blipFill>
        <p:spPr>
          <a:xfrm>
            <a:off x="158300" y="95425"/>
            <a:ext cx="2208750" cy="38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 rot="-376145">
            <a:off x="2895542" y="389686"/>
            <a:ext cx="5445162" cy="1019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Good children’s literature 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Can be understood on several levels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358075" y="1627944"/>
            <a:ext cx="1918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Deep</a:t>
            </a:r>
            <a:endParaRPr sz="3600" dirty="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723650" y="2151200"/>
            <a:ext cx="42084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incess Sofia"/>
                <a:ea typeface="Princess Sofia"/>
                <a:cs typeface="Princess Sofia"/>
                <a:sym typeface="Princess Sofia"/>
              </a:rPr>
              <a:t>What is the lesson or theme? </a:t>
            </a:r>
            <a:endParaRPr sz="240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incess Sofia"/>
                <a:ea typeface="Princess Sofia"/>
                <a:cs typeface="Princess Sofia"/>
                <a:sym typeface="Princess Sofia"/>
              </a:rPr>
              <a:t>What can children learn? </a:t>
            </a:r>
            <a:endParaRPr sz="240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incess Sofia"/>
                <a:ea typeface="Princess Sofia"/>
                <a:cs typeface="Princess Sofia"/>
                <a:sym typeface="Princess Sofia"/>
              </a:rPr>
              <a:t>What is the positive message?</a:t>
            </a:r>
            <a:endParaRPr sz="24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85" name="Google Shape;85;p15" descr="pirate-in-tower.jpg"/>
          <p:cNvPicPr preferRelativeResize="0"/>
          <p:nvPr/>
        </p:nvPicPr>
        <p:blipFill rotWithShape="1">
          <a:blip r:embed="rId4">
            <a:alphaModFix/>
          </a:blip>
          <a:srcRect t="1248" b="1238"/>
          <a:stretch/>
        </p:blipFill>
        <p:spPr>
          <a:xfrm>
            <a:off x="2588100" y="3010575"/>
            <a:ext cx="1077800" cy="10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530450" y="-684720"/>
            <a:ext cx="1109100" cy="18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b="1" dirty="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2</a:t>
            </a:r>
            <a:endParaRPr sz="15000" b="1" dirty="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87" name="Google Shape;87;p15" descr="Pirate-on-Raft.png"/>
          <p:cNvPicPr preferRelativeResize="0"/>
          <p:nvPr/>
        </p:nvPicPr>
        <p:blipFill rotWithShape="1">
          <a:blip r:embed="rId5">
            <a:alphaModFix/>
          </a:blip>
          <a:srcRect t="6889" b="6889"/>
          <a:stretch/>
        </p:blipFill>
        <p:spPr>
          <a:xfrm rot="386908">
            <a:off x="8128375" y="104200"/>
            <a:ext cx="868751" cy="66663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5902750" y="1581400"/>
            <a:ext cx="3129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incess Sofia"/>
                <a:ea typeface="Princess Sofia"/>
                <a:cs typeface="Princess Sofia"/>
                <a:sym typeface="Princess Sofia"/>
              </a:rPr>
              <a:t>Look a bit harder and you will see.</a:t>
            </a:r>
            <a:endParaRPr sz="18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276275" y="3576450"/>
            <a:ext cx="3822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incess Sofia"/>
                <a:ea typeface="Princess Sofia"/>
                <a:cs typeface="Princess Sofia"/>
                <a:sym typeface="Princess Sofia"/>
              </a:rPr>
              <a:t>Almost every children’s book will have this!</a:t>
            </a:r>
            <a:endParaRPr sz="18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2582925" y="0"/>
            <a:ext cx="6561000" cy="41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321850" y="232525"/>
            <a:ext cx="2208600" cy="38343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6" descr="buried-treasure.jpg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>
            <a:off x="158300" y="95425"/>
            <a:ext cx="2208750" cy="38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 rot="-376145">
            <a:off x="2895542" y="389686"/>
            <a:ext cx="5445162" cy="1019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Good children’s literature 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Can be understood on several levels</a:t>
            </a:r>
            <a:endParaRPr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427950" y="1451500"/>
            <a:ext cx="23889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Treasure</a:t>
            </a:r>
            <a:endParaRPr sz="3600" dirty="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201575" y="2057800"/>
            <a:ext cx="42084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is the allegory or metaphor? 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can adults learn? 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rincess Sofia"/>
                <a:ea typeface="Princess Sofia"/>
                <a:cs typeface="Princess Sofia"/>
                <a:sym typeface="Princess Sofia"/>
              </a:rPr>
              <a:t>What is the hidden message?</a:t>
            </a:r>
            <a:endParaRPr sz="2400" dirty="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00" name="Google Shape;100;p16" descr="shipwreck.jpg"/>
          <p:cNvPicPr preferRelativeResize="0"/>
          <p:nvPr/>
        </p:nvPicPr>
        <p:blipFill rotWithShape="1">
          <a:blip r:embed="rId4">
            <a:alphaModFix/>
          </a:blip>
          <a:srcRect t="758" b="748"/>
          <a:stretch/>
        </p:blipFill>
        <p:spPr>
          <a:xfrm>
            <a:off x="2588100" y="3010575"/>
            <a:ext cx="1077800" cy="10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2450888" y="-602275"/>
            <a:ext cx="1109100" cy="22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b="1" dirty="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3</a:t>
            </a:r>
            <a:endParaRPr sz="15000" b="1" dirty="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02" name="Google Shape;102;p16" descr="pirate-marooned-on-island.jpg"/>
          <p:cNvPicPr preferRelativeResize="0"/>
          <p:nvPr/>
        </p:nvPicPr>
        <p:blipFill rotWithShape="1">
          <a:blip r:embed="rId5">
            <a:alphaModFix/>
          </a:blip>
          <a:srcRect t="11827" b="11819"/>
          <a:stretch/>
        </p:blipFill>
        <p:spPr>
          <a:xfrm rot="386908">
            <a:off x="8128375" y="104200"/>
            <a:ext cx="868751" cy="66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5750413" y="1450925"/>
            <a:ext cx="3281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Princess Sofia"/>
                <a:ea typeface="Princess Sofia"/>
                <a:cs typeface="Princess Sofia"/>
                <a:sym typeface="Princess Sofia"/>
              </a:rPr>
              <a:t>Look a lot harder and you might find.</a:t>
            </a:r>
            <a:endParaRPr sz="1800" dirty="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559988" y="3471782"/>
            <a:ext cx="3586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Princess Sofia"/>
                <a:ea typeface="Princess Sofia"/>
                <a:cs typeface="Princess Sofia"/>
                <a:sym typeface="Princess Sofia"/>
              </a:rPr>
              <a:t>Not every children’s book will have this!</a:t>
            </a:r>
            <a:endParaRPr sz="1800" dirty="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 descr="Pirate-Treasure-Map-Blank Lg.jpg"/>
          <p:cNvPicPr preferRelativeResize="0"/>
          <p:nvPr/>
        </p:nvPicPr>
        <p:blipFill rotWithShape="1">
          <a:blip r:embed="rId3">
            <a:alphaModFix/>
          </a:blip>
          <a:srcRect l="1857" t="1662" r="1421" b="16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1659925" y="1384475"/>
            <a:ext cx="5255100" cy="1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lligraffitti"/>
                <a:ea typeface="Calligraffitti"/>
                <a:cs typeface="Calligraffitti"/>
                <a:sym typeface="Calligraffitti"/>
              </a:rPr>
              <a:t>So let's look a some of children’s literature's biggest books and see if we can find some of the hidden treasure.</a:t>
            </a:r>
            <a:endParaRPr sz="3000" b="1"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6565225" y="14875"/>
            <a:ext cx="2578800" cy="5143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8" descr="WAVE banner.png"/>
          <p:cNvPicPr preferRelativeResize="0"/>
          <p:nvPr/>
        </p:nvPicPr>
        <p:blipFill rotWithShape="1">
          <a:blip r:embed="rId3">
            <a:alphaModFix/>
          </a:blip>
          <a:srcRect l="65518" t="47832"/>
          <a:stretch/>
        </p:blipFill>
        <p:spPr>
          <a:xfrm>
            <a:off x="6654550" y="4632050"/>
            <a:ext cx="2489475" cy="5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 descr="Pirate-Treasure-Map lg with line.jpg"/>
          <p:cNvPicPr preferRelativeResize="0"/>
          <p:nvPr/>
        </p:nvPicPr>
        <p:blipFill rotWithShape="1">
          <a:blip r:embed="rId4">
            <a:alphaModFix/>
          </a:blip>
          <a:srcRect l="1329" t="1299" r="1611" b="2463"/>
          <a:stretch/>
        </p:blipFill>
        <p:spPr>
          <a:xfrm>
            <a:off x="0" y="0"/>
            <a:ext cx="67136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6831138" y="105400"/>
            <a:ext cx="21363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Surface</a:t>
            </a:r>
            <a:endParaRPr sz="360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70650" y="1222900"/>
            <a:ext cx="1918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Deep</a:t>
            </a:r>
            <a:endParaRPr sz="360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704550" y="2365900"/>
            <a:ext cx="23889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The Treasure</a:t>
            </a:r>
            <a:endParaRPr sz="3600">
              <a:solidFill>
                <a:srgbClr val="666666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8327450" y="797113"/>
            <a:ext cx="461400" cy="5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8214874" y="1930650"/>
            <a:ext cx="461400" cy="5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8" descr="treasure 2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8914" y="3464092"/>
            <a:ext cx="173736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 descr="Pirate-Treasure-Map-Blank-BW lg.jpg"/>
          <p:cNvPicPr preferRelativeResize="0"/>
          <p:nvPr/>
        </p:nvPicPr>
        <p:blipFill rotWithShape="1">
          <a:blip r:embed="rId3">
            <a:alphaModFix/>
          </a:blip>
          <a:srcRect l="2115" t="1733" r="2610" b="4051"/>
          <a:stretch/>
        </p:blipFill>
        <p:spPr>
          <a:xfrm>
            <a:off x="0" y="-29775"/>
            <a:ext cx="5448675" cy="416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descr="Dr_Seuss_Green_Eggs_and_Ham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7082">
            <a:off x="391351" y="238199"/>
            <a:ext cx="1707724" cy="2382501"/>
          </a:xfrm>
          <a:prstGeom prst="rect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9" descr="x-mark-blue-t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588" y="54456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Google Shape;132;p19"/>
          <p:cNvSpPr txBox="1"/>
          <p:nvPr/>
        </p:nvSpPr>
        <p:spPr>
          <a:xfrm>
            <a:off x="5654725" y="1265400"/>
            <a:ext cx="3374400" cy="2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Green Eggs and Ham</a:t>
            </a: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 is not just about eating that particular food but is a comment on the benefits of an open mind. </a:t>
            </a:r>
            <a:endParaRPr sz="2400"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33" name="Google Shape;133;p19" descr="Chartwell-Holding-Treasure-Ma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2000" y="2456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descr="Ship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54200" y="3133754"/>
            <a:ext cx="989800" cy="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 descr="3 little pigs.jpg"/>
          <p:cNvPicPr preferRelativeResize="0"/>
          <p:nvPr/>
        </p:nvPicPr>
        <p:blipFill rotWithShape="1">
          <a:blip r:embed="rId3">
            <a:alphaModFix/>
          </a:blip>
          <a:srcRect l="12034" r="12034"/>
          <a:stretch/>
        </p:blipFill>
        <p:spPr>
          <a:xfrm rot="-907082">
            <a:off x="391351" y="238199"/>
            <a:ext cx="1707724" cy="2382502"/>
          </a:xfrm>
          <a:prstGeom prst="rect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0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88" y="54456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" name="Google Shape;142;p20"/>
          <p:cNvSpPr txBox="1"/>
          <p:nvPr/>
        </p:nvSpPr>
        <p:spPr>
          <a:xfrm>
            <a:off x="5664550" y="1494000"/>
            <a:ext cx="3412500" cy="2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Three Little Pigs </a:t>
            </a: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isn’t just about a wolf who blows down houses, but is about the benefits of taking the time to do something well.  </a:t>
            </a:r>
            <a:endParaRPr sz="240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  <p:pic>
        <p:nvPicPr>
          <p:cNvPr id="143" name="Google Shape;143;p20" descr="Chartwell-Holding-Treasure-Ma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000" y="2456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 descr="Ship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000" y="2404275"/>
            <a:ext cx="1680425" cy="16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 descr="Pirate-Hat-Template-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7298" y="0"/>
            <a:ext cx="1722250" cy="1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 descr="shipwreck 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3025" y="2051172"/>
            <a:ext cx="1320654" cy="13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 descr="Buck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7082">
            <a:off x="391351" y="1190128"/>
            <a:ext cx="1707723" cy="1303893"/>
          </a:xfrm>
          <a:prstGeom prst="rect">
            <a:avLst/>
          </a:prstGeom>
          <a:noFill/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1" descr="x-mark-blue-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88" y="544563"/>
            <a:ext cx="7524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1563150" y="990000"/>
            <a:ext cx="4347025" cy="1948075"/>
          </a:xfrm>
          <a:custGeom>
            <a:avLst/>
            <a:gdLst/>
            <a:ahLst/>
            <a:cxnLst/>
            <a:rect l="l" t="t" r="r" b="b"/>
            <a:pathLst>
              <a:path w="173881" h="77923" extrusionOk="0">
                <a:moveTo>
                  <a:pt x="0" y="67290"/>
                </a:moveTo>
                <a:cubicBezTo>
                  <a:pt x="4642" y="79355"/>
                  <a:pt x="24667" y="78544"/>
                  <a:pt x="37515" y="77115"/>
                </a:cubicBezTo>
                <a:cubicBezTo>
                  <a:pt x="53962" y="75286"/>
                  <a:pt x="71368" y="76335"/>
                  <a:pt x="86643" y="69969"/>
                </a:cubicBezTo>
                <a:cubicBezTo>
                  <a:pt x="101437" y="63804"/>
                  <a:pt x="120605" y="48001"/>
                  <a:pt x="116715" y="32454"/>
                </a:cubicBezTo>
                <a:cubicBezTo>
                  <a:pt x="114566" y="23866"/>
                  <a:pt x="103976" y="20120"/>
                  <a:pt x="97064" y="14589"/>
                </a:cubicBezTo>
                <a:cubicBezTo>
                  <a:pt x="87431" y="6881"/>
                  <a:pt x="74397" y="54"/>
                  <a:pt x="62228" y="2084"/>
                </a:cubicBezTo>
                <a:cubicBezTo>
                  <a:pt x="50712" y="4006"/>
                  <a:pt x="29309" y="11489"/>
                  <a:pt x="33645" y="22330"/>
                </a:cubicBezTo>
                <a:cubicBezTo>
                  <a:pt x="40540" y="39570"/>
                  <a:pt x="69031" y="41155"/>
                  <a:pt x="87238" y="37515"/>
                </a:cubicBezTo>
                <a:cubicBezTo>
                  <a:pt x="102878" y="34388"/>
                  <a:pt x="117334" y="26922"/>
                  <a:pt x="132198" y="21139"/>
                </a:cubicBezTo>
                <a:cubicBezTo>
                  <a:pt x="136405" y="19502"/>
                  <a:pt x="139229" y="15124"/>
                  <a:pt x="143512" y="13696"/>
                </a:cubicBezTo>
                <a:cubicBezTo>
                  <a:pt x="148401" y="12066"/>
                  <a:pt x="153662" y="11557"/>
                  <a:pt x="158399" y="9527"/>
                </a:cubicBezTo>
                <a:cubicBezTo>
                  <a:pt x="163969" y="7140"/>
                  <a:pt x="168131" y="1912"/>
                  <a:pt x="173881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4" name="Google Shape;154;p21" descr="Chartwell-Holding-Treasure-Ma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000" y="245613"/>
            <a:ext cx="1905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 descr="Ship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000" y="2404275"/>
            <a:ext cx="1680425" cy="16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 descr="Pirate-Hat-Template-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7298" y="0"/>
            <a:ext cx="1722250" cy="1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 descr="buckets.jpg"/>
          <p:cNvPicPr preferRelativeResize="0"/>
          <p:nvPr/>
        </p:nvPicPr>
        <p:blipFill rotWithShape="1">
          <a:blip r:embed="rId8">
            <a:alphaModFix/>
          </a:blip>
          <a:srcRect l="67366" t="7655"/>
          <a:stretch/>
        </p:blipFill>
        <p:spPr>
          <a:xfrm>
            <a:off x="8183275" y="2791325"/>
            <a:ext cx="960725" cy="13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5315200" y="1494000"/>
            <a:ext cx="3761700" cy="2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Have You Filled a Bucket Today?</a:t>
            </a: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 </a:t>
            </a:r>
            <a:endParaRPr sz="240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  <a:p>
            <a:pPr marL="0" marR="482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rincess Sofia"/>
                <a:ea typeface="Princess Sofia"/>
                <a:cs typeface="Princess Sofia"/>
                <a:sym typeface="Princess Sofia"/>
              </a:rPr>
              <a:t>Is about the benefits of being kind through the metaphor of a bucket. </a:t>
            </a:r>
            <a:endParaRPr sz="2400">
              <a:solidFill>
                <a:schemeClr val="dk1"/>
              </a:solidFill>
              <a:latin typeface="Princess Sofia"/>
              <a:ea typeface="Princess Sofia"/>
              <a:cs typeface="Princess Sofia"/>
              <a:sym typeface="Princess Sof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444</Words>
  <Application>Microsoft Office PowerPoint</Application>
  <PresentationFormat>On-screen Show (16:9)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Berkshire Swash</vt:lpstr>
      <vt:lpstr>Calligraffitti</vt:lpstr>
      <vt:lpstr>Princess Sofia</vt:lpstr>
      <vt:lpstr>Sniglet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Fields, Ruth K.</dc:creator>
  <cp:lastModifiedBy>Fields, Ruth K.</cp:lastModifiedBy>
  <cp:revision>3</cp:revision>
  <dcterms:modified xsi:type="dcterms:W3CDTF">2024-03-01T15:06:23Z</dcterms:modified>
</cp:coreProperties>
</file>