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0"/>
  </p:sldMasterIdLst>
  <p:notesMasterIdLst>
    <p:notesMasterId r:id="rId78"/>
  </p:notesMasterIdLst>
  <p:handoutMasterIdLst>
    <p:handoutMasterId r:id="rId79"/>
  </p:handoutMasterIdLst>
  <p:sldIdLst>
    <p:sldId id="575" r:id="rId51"/>
    <p:sldId id="577" r:id="rId52"/>
    <p:sldId id="525" r:id="rId53"/>
    <p:sldId id="587" r:id="rId54"/>
    <p:sldId id="578" r:id="rId55"/>
    <p:sldId id="588" r:id="rId56"/>
    <p:sldId id="360" r:id="rId57"/>
    <p:sldId id="580" r:id="rId58"/>
    <p:sldId id="581" r:id="rId59"/>
    <p:sldId id="361" r:id="rId60"/>
    <p:sldId id="534" r:id="rId61"/>
    <p:sldId id="565" r:id="rId62"/>
    <p:sldId id="568" r:id="rId63"/>
    <p:sldId id="569" r:id="rId64"/>
    <p:sldId id="557" r:id="rId65"/>
    <p:sldId id="256" r:id="rId66"/>
    <p:sldId id="586" r:id="rId67"/>
    <p:sldId id="540" r:id="rId68"/>
    <p:sldId id="533" r:id="rId69"/>
    <p:sldId id="583" r:id="rId70"/>
    <p:sldId id="548" r:id="rId71"/>
    <p:sldId id="526" r:id="rId72"/>
    <p:sldId id="584" r:id="rId73"/>
    <p:sldId id="585" r:id="rId74"/>
    <p:sldId id="567" r:id="rId75"/>
    <p:sldId id="554" r:id="rId76"/>
    <p:sldId id="55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FF3399"/>
    <a:srgbClr val="FFFF57"/>
    <a:srgbClr val="FF66CC"/>
    <a:srgbClr val="003C64"/>
    <a:srgbClr val="FFFFFF"/>
    <a:srgbClr val="00ADEE"/>
    <a:srgbClr val="DFF3FC"/>
    <a:srgbClr val="005086"/>
    <a:srgbClr val="EBD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C1789-F886-4473-8CFA-C313ABBCEFEA}" v="24" dt="2025-01-30T19:42:45.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68"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13.xml"/><Relationship Id="rId68" Type="http://schemas.openxmlformats.org/officeDocument/2006/relationships/slide" Target="slides/slide18.xml"/><Relationship Id="rId84" Type="http://schemas.microsoft.com/office/2015/10/relationships/revisionInfo" Target="revisionInfo.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3.xml"/><Relationship Id="rId58" Type="http://schemas.openxmlformats.org/officeDocument/2006/relationships/slide" Target="slides/slide8.xml"/><Relationship Id="rId74" Type="http://schemas.openxmlformats.org/officeDocument/2006/relationships/slide" Target="slides/slide24.xml"/><Relationship Id="rId79"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11.xml"/><Relationship Id="rId82"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slide" Target="slides/slide6.xml"/><Relationship Id="rId64" Type="http://schemas.openxmlformats.org/officeDocument/2006/relationships/slide" Target="slides/slide14.xml"/><Relationship Id="rId69" Type="http://schemas.openxmlformats.org/officeDocument/2006/relationships/slide" Target="slides/slide19.xml"/><Relationship Id="rId77" Type="http://schemas.openxmlformats.org/officeDocument/2006/relationships/slide" Target="slides/slide27.xml"/><Relationship Id="rId8" Type="http://schemas.openxmlformats.org/officeDocument/2006/relationships/customXml" Target="../customXml/item8.xml"/><Relationship Id="rId51" Type="http://schemas.openxmlformats.org/officeDocument/2006/relationships/slide" Target="slides/slide1.xml"/><Relationship Id="rId72" Type="http://schemas.openxmlformats.org/officeDocument/2006/relationships/slide" Target="slides/slide22.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 Target="slides/slide9.xml"/><Relationship Id="rId67" Type="http://schemas.openxmlformats.org/officeDocument/2006/relationships/slide" Target="slides/slide17.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4.xml"/><Relationship Id="rId62" Type="http://schemas.openxmlformats.org/officeDocument/2006/relationships/slide" Target="slides/slide12.xml"/><Relationship Id="rId70" Type="http://schemas.openxmlformats.org/officeDocument/2006/relationships/slide" Target="slides/slide20.xml"/><Relationship Id="rId75" Type="http://schemas.openxmlformats.org/officeDocument/2006/relationships/slide" Target="slides/slide25.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 Target="slides/slide7.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slide" Target="slides/slide23.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slideMaster" Target="slideMasters/slideMaster1.xml"/><Relationship Id="rId55" Type="http://schemas.openxmlformats.org/officeDocument/2006/relationships/slide" Target="slides/slide5.xml"/><Relationship Id="rId76" Type="http://schemas.openxmlformats.org/officeDocument/2006/relationships/slide" Target="slides/slide26.xml"/><Relationship Id="rId7" Type="http://schemas.openxmlformats.org/officeDocument/2006/relationships/customXml" Target="../customXml/item7.xml"/><Relationship Id="rId71" Type="http://schemas.openxmlformats.org/officeDocument/2006/relationships/slide" Target="slides/slide2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069A5-BD87-4DFE-A33D-668020404E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5EF1D6-7192-49F6-9304-6E27B78BA0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455AE4-250E-4627-B986-2546B6F4F458}" type="datetimeFigureOut">
              <a:rPr lang="en-US" smtClean="0"/>
              <a:t>1/30/2025</a:t>
            </a:fld>
            <a:endParaRPr lang="en-US"/>
          </a:p>
        </p:txBody>
      </p:sp>
      <p:sp>
        <p:nvSpPr>
          <p:cNvPr id="4" name="Footer Placeholder 3">
            <a:extLst>
              <a:ext uri="{FF2B5EF4-FFF2-40B4-BE49-F238E27FC236}">
                <a16:creationId xmlns:a16="http://schemas.microsoft.com/office/drawing/2014/main" id="{48C64593-5DA9-4692-A5CE-809AAA923D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D31DDD-4E1F-49C1-A119-FAF16858C7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1EC7DC-9AC0-4F50-90A1-3FF7E5DE7CA0}" type="slidenum">
              <a:rPr lang="en-US" smtClean="0"/>
              <a:t>‹#›</a:t>
            </a:fld>
            <a:endParaRPr lang="en-US"/>
          </a:p>
        </p:txBody>
      </p:sp>
    </p:spTree>
    <p:extLst>
      <p:ext uri="{BB962C8B-B14F-4D97-AF65-F5344CB8AC3E}">
        <p14:creationId xmlns:p14="http://schemas.microsoft.com/office/powerpoint/2010/main" val="4018872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EC486-9B82-4655-9364-E5D3A8A396F6}"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88334-64C7-486E-9FF4-384BDF7DF330}" type="slidenum">
              <a:rPr lang="en-US" smtClean="0"/>
              <a:t>‹#›</a:t>
            </a:fld>
            <a:endParaRPr lang="en-US"/>
          </a:p>
        </p:txBody>
      </p:sp>
    </p:spTree>
    <p:extLst>
      <p:ext uri="{BB962C8B-B14F-4D97-AF65-F5344CB8AC3E}">
        <p14:creationId xmlns:p14="http://schemas.microsoft.com/office/powerpoint/2010/main" val="400737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8FwbUbah7g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Directions: Play music and have this slide up as families start walking into your meeting room</a:t>
            </a:r>
            <a:r>
              <a:rPr lang="en-US"/>
              <a:t> </a:t>
            </a:r>
          </a:p>
          <a:p>
            <a:r>
              <a:rPr lang="en-US" i="1"/>
              <a:t>Greet families as they join!</a:t>
            </a:r>
            <a:r>
              <a:rPr lang="en-US"/>
              <a:t> </a:t>
            </a:r>
            <a:endParaRPr lang="en-US">
              <a:ea typeface="Calibri"/>
              <a:cs typeface="Calibri"/>
            </a:endParaRPr>
          </a:p>
          <a:p>
            <a:endParaRPr lang="en-US"/>
          </a:p>
          <a:p>
            <a:r>
              <a:rPr lang="en-US" b="1" u="sng"/>
              <a:t>SPEAKER:</a:t>
            </a:r>
            <a:endParaRPr lang="en-US"/>
          </a:p>
          <a:p>
            <a:r>
              <a:rPr lang="en-US"/>
              <a:t>Thank you all for being here tonight – we’re SO EXCITED to talk to you all about this incredible travel opportunity.  If you haven’t already, please scan this QR code to sign in.  Keep this form open on your phones as we move through the presentation and write down your questions in it as we go.  </a:t>
            </a:r>
            <a:endParaRPr lang="en-US">
              <a:ea typeface="Calibri"/>
              <a:cs typeface="Calibri"/>
            </a:endParaRPr>
          </a:p>
          <a:p>
            <a:endParaRPr lang="en-US"/>
          </a:p>
          <a:p>
            <a:r>
              <a:rPr lang="en-US" b="1" u="sng"/>
              <a:t>GOAL:</a:t>
            </a:r>
            <a:r>
              <a:rPr lang="en-US"/>
              <a:t> </a:t>
            </a:r>
            <a:endParaRPr lang="en-US">
              <a:ea typeface="Calibri"/>
              <a:cs typeface="Calibri"/>
            </a:endParaRPr>
          </a:p>
          <a:p>
            <a:r>
              <a:rPr lang="en-US"/>
              <a:t>Get parents excited for what’s to come, and encourage them to sign in.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6588334-64C7-486E-9FF4-384BDF7DF330}" type="slidenum">
              <a:rPr lang="en-US" smtClean="0"/>
              <a:t>1</a:t>
            </a:fld>
            <a:endParaRPr lang="en-US"/>
          </a:p>
        </p:txBody>
      </p:sp>
    </p:spTree>
    <p:extLst>
      <p:ext uri="{BB962C8B-B14F-4D97-AF65-F5344CB8AC3E}">
        <p14:creationId xmlns:p14="http://schemas.microsoft.com/office/powerpoint/2010/main" val="153015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SPEAKER:</a:t>
            </a:r>
            <a:endParaRPr lang="en-US"/>
          </a:p>
          <a:p>
            <a:r>
              <a:rPr lang="en-US"/>
              <a:t>To help ensure we have the best experience possible, we need some flexibility when it comes to travel dates. With that, we have a flexible travel window, which means we could be leaving as early as (start date) and returning as late as (end date). </a:t>
            </a:r>
          </a:p>
          <a:p>
            <a:endParaRPr lang="en-US"/>
          </a:p>
          <a:p>
            <a:r>
              <a:rPr lang="en-US"/>
              <a:t>We will find out our exact travel dates 2-3 months before tour, but for now we could be traveling any time within this range. </a:t>
            </a:r>
          </a:p>
          <a:p>
            <a:endParaRPr lang="en-US"/>
          </a:p>
          <a:p>
            <a:r>
              <a:rPr lang="en-US"/>
              <a:t>In the middle of that range falls our (requested departure date). You will see these dates as you enroll, but again, note that we can depart as early as (start date) and return as late as (end date).   </a:t>
            </a:r>
          </a:p>
          <a:p>
            <a:endParaRPr lang="en-US"/>
          </a:p>
          <a:p>
            <a:r>
              <a:rPr lang="en-US"/>
              <a:t>We also have the chance of traveling with another school, which would be a great experience to meet other students! </a:t>
            </a:r>
          </a:p>
          <a:p>
            <a:endParaRPr lang="en-US"/>
          </a:p>
          <a:p>
            <a:r>
              <a:rPr lang="en-US" b="1" u="sng"/>
              <a:t>GOAL:</a:t>
            </a:r>
          </a:p>
          <a:p>
            <a:pPr marL="171450" indent="-171450">
              <a:buFont typeface="Arial" panose="020B0604020202020204" pitchFamily="34" charset="0"/>
              <a:buChar char="•"/>
            </a:pPr>
            <a:r>
              <a:rPr lang="en-US" b="0" u="none"/>
              <a:t>To help parents understand group travel requires some flexibility.  Parents need to block off this entire date range in their calendars, not just the requested travel date range.</a:t>
            </a: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18</a:t>
            </a:fld>
            <a:endParaRPr lang="en-US"/>
          </a:p>
        </p:txBody>
      </p:sp>
    </p:spTree>
    <p:extLst>
      <p:ext uri="{BB962C8B-B14F-4D97-AF65-F5344CB8AC3E}">
        <p14:creationId xmlns:p14="http://schemas.microsoft.com/office/powerpoint/2010/main" val="331852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dirty="0"/>
              <a:t>SPEAKER:</a:t>
            </a:r>
          </a:p>
          <a:p>
            <a:r>
              <a:rPr lang="en-US" b="1" dirty="0"/>
              <a:t>[So,</a:t>
            </a:r>
            <a:r>
              <a:rPr lang="en-US" b="1" baseline="0" dirty="0"/>
              <a:t> w</a:t>
            </a:r>
            <a:r>
              <a:rPr lang="en-US" b="1" dirty="0"/>
              <a:t>hat’s included?]</a:t>
            </a:r>
            <a:endParaRPr lang="en-US" dirty="0"/>
          </a:p>
          <a:p>
            <a:r>
              <a:rPr lang="en-US" dirty="0"/>
              <a:t>A TON</a:t>
            </a:r>
          </a:p>
          <a:p>
            <a:r>
              <a:rPr lang="en-US" i="1" dirty="0"/>
              <a:t>Directions: read through each one. </a:t>
            </a:r>
          </a:p>
          <a:p>
            <a:endParaRPr lang="en-US" dirty="0"/>
          </a:p>
          <a:p>
            <a:r>
              <a:rPr lang="en-US" b="1" u="sng" dirty="0"/>
              <a:t>GOAL:</a:t>
            </a:r>
          </a:p>
          <a:p>
            <a:pPr marL="174708" indent="-174708">
              <a:buFont typeface="Arial" panose="020B0604020202020204" pitchFamily="34" charset="0"/>
              <a:buChar char="•"/>
            </a:pPr>
            <a:r>
              <a:rPr lang="en-US" dirty="0"/>
              <a:t>Build the value in the experience, through everything that’s included</a:t>
            </a:r>
          </a:p>
          <a:p>
            <a:pPr marL="174708" indent="-174708">
              <a:buFont typeface="Arial" panose="020B0604020202020204" pitchFamily="34" charset="0"/>
              <a:buChar char="•"/>
            </a:pPr>
            <a:r>
              <a:rPr lang="en-US" dirty="0"/>
              <a:t>You want parents to think the will cost twice as much as it actually does</a:t>
            </a:r>
          </a:p>
        </p:txBody>
      </p:sp>
      <p:sp>
        <p:nvSpPr>
          <p:cNvPr id="4" name="Slide Number Placeholder 3"/>
          <p:cNvSpPr>
            <a:spLocks noGrp="1"/>
          </p:cNvSpPr>
          <p:nvPr>
            <p:ph type="sldNum" sz="quarter" idx="5"/>
          </p:nvPr>
        </p:nvSpPr>
        <p:spPr/>
        <p:txBody>
          <a:bodyPr/>
          <a:lstStyle/>
          <a:p>
            <a:fld id="{56588334-64C7-486E-9FF4-384BDF7DF330}" type="slidenum">
              <a:rPr lang="en-US" smtClean="0"/>
              <a:t>19</a:t>
            </a:fld>
            <a:endParaRPr lang="en-US" dirty="0"/>
          </a:p>
        </p:txBody>
      </p:sp>
    </p:spTree>
    <p:extLst>
      <p:ext uri="{BB962C8B-B14F-4D97-AF65-F5344CB8AC3E}">
        <p14:creationId xmlns:p14="http://schemas.microsoft.com/office/powerpoint/2010/main" val="2766475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SPEAKER:</a:t>
            </a:r>
          </a:p>
          <a:p>
            <a:r>
              <a:rPr lang="en-US"/>
              <a:t>So what’s not included?  A few things, but no real surprises here.</a:t>
            </a:r>
          </a:p>
          <a:p>
            <a:r>
              <a:rPr lang="en-US"/>
              <a:t>As we get closer to departure, I’ll hold a meeting for our enrolled travelers to talk through passports, tips, etc.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GOAL:</a:t>
            </a:r>
          </a:p>
          <a:p>
            <a:pPr marL="171450" indent="-171450">
              <a:buFont typeface="Arial" panose="020B0604020202020204" pitchFamily="34" charset="0"/>
              <a:buChar char="•"/>
            </a:pPr>
            <a:r>
              <a:rPr lang="en-US"/>
              <a:t>Help parents understand the few things they’ll need to budget for outside of the cost of the tour</a:t>
            </a: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20</a:t>
            </a:fld>
            <a:endParaRPr lang="en-US"/>
          </a:p>
        </p:txBody>
      </p:sp>
    </p:spTree>
    <p:extLst>
      <p:ext uri="{BB962C8B-B14F-4D97-AF65-F5344CB8AC3E}">
        <p14:creationId xmlns:p14="http://schemas.microsoft.com/office/powerpoint/2010/main" val="307045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SPEAKER:</a:t>
            </a:r>
            <a:endParaRPr lang="en-US"/>
          </a:p>
          <a:p>
            <a:r>
              <a:rPr lang="en-US"/>
              <a:t>EF offers a few things to help us protect our investment, to give us the confidence to book our travel experience now, while monthly payments are so affordable.  Here are some of the ways they do that…</a:t>
            </a:r>
          </a:p>
          <a:p>
            <a:endParaRPr lang="en-US"/>
          </a:p>
          <a:p>
            <a:r>
              <a:rPr lang="en-US" b="1"/>
              <a:t>Peace of Mind Program</a:t>
            </a:r>
          </a:p>
          <a:p>
            <a:pPr marL="181240" indent="-181240">
              <a:buFont typeface="Arial" panose="020B0604020202020204" pitchFamily="34" charset="0"/>
              <a:buChar char="•"/>
            </a:pPr>
            <a:r>
              <a:rPr lang="en-US"/>
              <a:t>EF’s Peace of Mind Program gives our group the flexibility to modify our tour or dates if we’re uncomfortable traveling as we get closer to departure. </a:t>
            </a:r>
          </a:p>
          <a:p>
            <a:pPr marL="0" indent="0">
              <a:buFont typeface="Arial" panose="020B0604020202020204" pitchFamily="34" charset="0"/>
              <a:buNone/>
            </a:pPr>
            <a:endParaRPr lang="en-US"/>
          </a:p>
          <a:p>
            <a:r>
              <a:rPr lang="en-US" b="1"/>
              <a:t>Global Travel Protection</a:t>
            </a:r>
          </a:p>
          <a:p>
            <a:pPr marL="181240" indent="-181240">
              <a:buFont typeface="Arial" panose="020B0604020202020204" pitchFamily="34" charset="0"/>
              <a:buChar char="•"/>
            </a:pPr>
            <a:r>
              <a:rPr lang="en-US"/>
              <a:t>Custom-designed travel protection unique to EF, provides both pre-tour and on-tour benefits like medical coverage, baggage coverage, flight delay coverage as well as some trip cancellation protections.    </a:t>
            </a:r>
          </a:p>
          <a:p>
            <a:pPr marL="638440" lvl="1" indent="-181240">
              <a:buFont typeface="Arial" panose="020B0604020202020204" pitchFamily="34" charset="0"/>
              <a:buChar char="•"/>
            </a:pPr>
            <a:r>
              <a:rPr lang="en-US" b="1"/>
              <a:t>Global Travel Protection Plus </a:t>
            </a:r>
            <a:r>
              <a:rPr lang="en-US"/>
              <a:t>is also available, and adds a cancel for any reason coverage up until 24 hours prior to tour.   </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Risk-Free Enrollment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latin typeface="Arial" panose="020B0604020202020204" pitchFamily="34" charset="0"/>
              </a:rPr>
              <a:t>Travelers who enroll by [</a:t>
            </a:r>
            <a:r>
              <a:rPr lang="en-US" b="0" i="0">
                <a:solidFill>
                  <a:srgbClr val="000000"/>
                </a:solidFill>
                <a:effectLst/>
                <a:highlight>
                  <a:srgbClr val="FFFF00"/>
                </a:highlight>
                <a:latin typeface="Arial" panose="020B0604020202020204" pitchFamily="34" charset="0"/>
              </a:rPr>
              <a:t>X Date] will qualify for EF’s risk-free enrollment period</a:t>
            </a:r>
            <a:endParaRPr lang="en-US" b="0">
              <a:highlight>
                <a:srgbClr val="FFFF00"/>
              </a:highlight>
            </a:endParaRP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EF has thought of everything, they protect our tour, they protect us on tour, and they protect us in the event you change your mind and have to cancel.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GOAL:</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Build trust in EF and help parents understand how they’re protected, so they feel comfortable and confident enrolling.</a:t>
            </a: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21</a:t>
            </a:fld>
            <a:endParaRPr lang="en-US"/>
          </a:p>
        </p:txBody>
      </p:sp>
    </p:spTree>
    <p:extLst>
      <p:ext uri="{BB962C8B-B14F-4D97-AF65-F5344CB8AC3E}">
        <p14:creationId xmlns:p14="http://schemas.microsoft.com/office/powerpoint/2010/main" val="2982952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a:t>SPEAKER:</a:t>
            </a:r>
            <a:endParaRPr lang="en-US" sz="1800"/>
          </a:p>
          <a:p>
            <a:r>
              <a:rPr lang="en-US" sz="1800" i="0">
                <a:effectLst/>
                <a:latin typeface="Calibri" panose="020F0502020204030204" pitchFamily="34" charset="0"/>
                <a:ea typeface="Calibri" panose="020F0502020204030204" pitchFamily="34" charset="0"/>
              </a:rPr>
              <a:t>EF has our back when it comes to protecting our investment because they know we're planning this tour far in advance and plans can change.  Like I said earlier, if you change your mind within a week of enrolling - you get all your money back, but what's even more reassuring is that if you have to cancel up to a year prior to our tour you get all your money back, less $95, if you've purchased the Global Travel Protection. So it’s comforting to know that you’re well protected if plans change.</a:t>
            </a:r>
          </a:p>
          <a:p>
            <a:endParaRPr lang="en-US" sz="1800"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GOAL:</a:t>
            </a:r>
            <a:endParaRPr lang="en-US" sz="1200"/>
          </a:p>
          <a:p>
            <a:pPr marL="171450" indent="-171450">
              <a:buFont typeface="Arial" panose="020B0604020202020204" pitchFamily="34" charset="0"/>
              <a:buChar char="•"/>
            </a:pPr>
            <a:r>
              <a:rPr lang="en-US" sz="1800" i="0"/>
              <a:t>Build trust in EF, help parents understand how their investment is protected if plans change.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88334-64C7-486E-9FF4-384BDF7DF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36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SPEAKER:</a:t>
            </a:r>
            <a:endParaRPr lang="en-US" b="0" u="none"/>
          </a:p>
          <a:p>
            <a:r>
              <a:rPr lang="en-US" b="0" u="none"/>
              <a:t>EF offers a few additional opportunities to help fund our travel as well.</a:t>
            </a:r>
          </a:p>
          <a:p>
            <a:endParaRPr lang="en-US" b="1" u="sng"/>
          </a:p>
          <a:p>
            <a:r>
              <a:rPr lang="en-US" b="1" i="0"/>
              <a:t>Global</a:t>
            </a:r>
            <a:r>
              <a:rPr lang="en-US" b="1" i="0" baseline="0"/>
              <a:t> Citizen Scholarship</a:t>
            </a:r>
          </a:p>
          <a:p>
            <a:pPr marL="181240" indent="-181240">
              <a:buFont typeface="Arial" panose="020B0604020202020204" pitchFamily="34" charset="0"/>
              <a:buChar char="•"/>
            </a:pPr>
            <a:r>
              <a:rPr lang="en-US">
                <a:solidFill>
                  <a:schemeClr val="tx1"/>
                </a:solidFill>
              </a:rPr>
              <a:t>$1,000 needs &amp; merit-based scholarship</a:t>
            </a:r>
          </a:p>
          <a:p>
            <a:pPr marL="181240" indent="-181240">
              <a:buFont typeface="Arial" panose="020B0604020202020204" pitchFamily="34" charset="0"/>
              <a:buChar char="•"/>
            </a:pPr>
            <a:r>
              <a:rPr lang="en-US">
                <a:solidFill>
                  <a:schemeClr val="tx1"/>
                </a:solidFill>
              </a:rPr>
              <a:t>To be eligible, complete application and submit a 2-3 minute video that answers the question: </a:t>
            </a:r>
            <a:r>
              <a:rPr lang="en-US" b="0" i="1">
                <a:solidFill>
                  <a:srgbClr val="191919"/>
                </a:solidFill>
                <a:effectLst/>
                <a:latin typeface="EF Circular Latin"/>
              </a:rPr>
              <a:t>How will this tour change the way you think or feel about the world, or act within it?</a:t>
            </a:r>
            <a:endParaRPr lang="en-US" i="1">
              <a:solidFill>
                <a:schemeClr val="tx1"/>
              </a:solidFill>
            </a:endParaRPr>
          </a:p>
          <a:p>
            <a:pPr marL="181240" indent="-181240">
              <a:buFont typeface="Arial" panose="020B0604020202020204" pitchFamily="34" charset="0"/>
              <a:buChar char="•"/>
            </a:pPr>
            <a:r>
              <a:rPr lang="en-US" b="0" i="0">
                <a:solidFill>
                  <a:srgbClr val="000000"/>
                </a:solidFill>
                <a:effectLst/>
                <a:latin typeface="Arial" panose="020B0604020202020204" pitchFamily="34" charset="0"/>
              </a:rPr>
              <a:t>All enrolled students are eligible to apply for the Global Citizen Scholarship. Find out more specific information online at </a:t>
            </a:r>
            <a:r>
              <a:rPr lang="en-US" b="0" i="1" u="sng">
                <a:solidFill>
                  <a:srgbClr val="000000"/>
                </a:solidFill>
                <a:effectLst/>
                <a:latin typeface="Arial" panose="020B0604020202020204" pitchFamily="34" charset="0"/>
              </a:rPr>
              <a:t>eftours.com/global-citizen</a:t>
            </a:r>
            <a:endParaRPr lang="en-US">
              <a:solidFill>
                <a:schemeClr val="tx1"/>
              </a:solidFill>
            </a:endParaRPr>
          </a:p>
          <a:p>
            <a:endParaRPr lang="en-US" b="1" i="0" baseline="0"/>
          </a:p>
          <a:p>
            <a:r>
              <a:rPr lang="en-US" b="1" i="0" baseline="0"/>
              <a:t>Personal Tour Fundraising Page</a:t>
            </a:r>
          </a:p>
          <a:p>
            <a:pPr marL="181240" indent="-181240">
              <a:buFont typeface="Arial" panose="020B0604020202020204" pitchFamily="34" charset="0"/>
              <a:buChar char="•"/>
            </a:pPr>
            <a:r>
              <a:rPr lang="en-US" b="0" i="0" baseline="0"/>
              <a:t>Once you enroll, you can send out your personal tour Fundraising URL from your traveler page.</a:t>
            </a:r>
          </a:p>
          <a:p>
            <a:pPr marL="181240" indent="-181240">
              <a:buFont typeface="Arial" panose="020B0604020202020204" pitchFamily="34" charset="0"/>
              <a:buChar char="•"/>
            </a:pPr>
            <a:r>
              <a:rPr lang="en-US" b="0" i="0" baseline="0"/>
              <a:t>This page works just like a “Go Fund Me page” but better because you see 100% of the contributions applied to your tour balance</a:t>
            </a:r>
          </a:p>
          <a:p>
            <a:pPr marL="181240" indent="-181240">
              <a:buFont typeface="Arial" panose="020B0604020202020204" pitchFamily="34" charset="0"/>
              <a:buChar char="•"/>
            </a:pPr>
            <a:r>
              <a:rPr lang="en-US" b="0" i="0" baseline="0"/>
              <a:t>Great for holiday/birthday gifts, payment for baby sitting/mowing lawns, or just sending to friends/family who want to help you see the world!</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Show families a couple of the ways they can make their tour even more affordable</a:t>
            </a: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23</a:t>
            </a:fld>
            <a:endParaRPr lang="en-US"/>
          </a:p>
        </p:txBody>
      </p:sp>
    </p:spTree>
    <p:extLst>
      <p:ext uri="{BB962C8B-B14F-4D97-AF65-F5344CB8AC3E}">
        <p14:creationId xmlns:p14="http://schemas.microsoft.com/office/powerpoint/2010/main" val="266182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SPEAKER: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Like I said, we get SO much more than just our tour when we travel with EF.  Not only does our tour package include everything we talked about related to the itinerary, it also includes all your flexible payment options, fundraising resources, built-in protection of your investments, unmatched safety policies, local and global support, and personalized learning opportunities that can help students grow and get a head start on the next chapter of their lives.  This is a once-in-a-lifetime experience that you will never forget, there is no safer or more impactful way to travel – and there is no better time in life than </a:t>
            </a:r>
            <a:r>
              <a:rPr lang="en-US" u="sng"/>
              <a:t>now</a:t>
            </a:r>
            <a:r>
              <a:rPr lang="en-US"/>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GOAL:</a:t>
            </a:r>
            <a:endParaRPr lang="en-US"/>
          </a:p>
          <a:p>
            <a:pPr marL="171450" indent="-171450">
              <a:buFont typeface="Arial" panose="020B0604020202020204" pitchFamily="34" charset="0"/>
              <a:buChar char="•"/>
            </a:pPr>
            <a:r>
              <a:rPr lang="en-US"/>
              <a:t>Summarize the value of this experience, to help parents understand </a:t>
            </a:r>
            <a:r>
              <a:rPr lang="en-US" i="1"/>
              <a:t>everything</a:t>
            </a:r>
            <a:r>
              <a:rPr lang="en-US"/>
              <a:t> they get, before you review pricing options</a:t>
            </a: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24</a:t>
            </a:fld>
            <a:endParaRPr lang="en-US"/>
          </a:p>
        </p:txBody>
      </p:sp>
    </p:spTree>
    <p:extLst>
      <p:ext uri="{BB962C8B-B14F-4D97-AF65-F5344CB8AC3E}">
        <p14:creationId xmlns:p14="http://schemas.microsoft.com/office/powerpoint/2010/main" val="298154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SPEAKER:</a:t>
            </a:r>
            <a:endParaRPr lang="en-US"/>
          </a:p>
          <a:p>
            <a:r>
              <a:rPr lang="en-US"/>
              <a:t>So what does it cost?  The reason I’m planning this far in advance, is to help keep the payments affordable, and EF offers a variety of ways to pay for this experience.  The easiest and most common ways to pay are the bi-weekly and monthly payment plans, which allow you to budget for your tour just like any monthly expense.</a:t>
            </a:r>
            <a:endParaRPr lang="en-US">
              <a:ea typeface="Calibri"/>
              <a:cs typeface="Calibri"/>
            </a:endParaRPr>
          </a:p>
          <a:p>
            <a:pPr marL="628650" lvl="1" indent="-171450">
              <a:buFont typeface="Arial" panose="020B0604020202020204" pitchFamily="34" charset="0"/>
              <a:buChar char="•"/>
            </a:pPr>
            <a:r>
              <a:rPr lang="en-US" b="1"/>
              <a:t>Bi-weekly</a:t>
            </a:r>
            <a:r>
              <a:rPr lang="en-US"/>
              <a:t> payments are (X dollars) after the initial $95 dollar fee</a:t>
            </a:r>
            <a:endParaRPr lang="en-US">
              <a:ea typeface="Calibri"/>
              <a:cs typeface="Calibri"/>
            </a:endParaRPr>
          </a:p>
          <a:p>
            <a:pPr marL="628650" lvl="1" indent="-171450">
              <a:buFont typeface="Arial" panose="020B0604020202020204" pitchFamily="34" charset="0"/>
              <a:buChar char="•"/>
            </a:pPr>
            <a:r>
              <a:rPr lang="en-US"/>
              <a:t>The most popular way to pay is </a:t>
            </a:r>
            <a:r>
              <a:rPr lang="en-US" b="1"/>
              <a:t>Monthly</a:t>
            </a:r>
            <a:r>
              <a:rPr lang="en-US"/>
              <a:t>, and if you enroll by our deadline, the monthly payments are (X dollars) a month</a:t>
            </a:r>
            <a:endParaRPr lang="en-US">
              <a:ea typeface="Calibri"/>
              <a:cs typeface="Calibri"/>
            </a:endParaRPr>
          </a:p>
          <a:p>
            <a:pPr marL="628650" lvl="1" indent="-171450">
              <a:buFont typeface="Arial" panose="020B0604020202020204" pitchFamily="34" charset="0"/>
              <a:buChar char="•"/>
            </a:pPr>
            <a:r>
              <a:rPr lang="en-US"/>
              <a:t>And for those who want to </a:t>
            </a:r>
            <a:r>
              <a:rPr lang="en-US" b="1"/>
              <a:t>Pay in Full </a:t>
            </a:r>
            <a:r>
              <a:rPr lang="en-US"/>
              <a:t>and not worry about monthly payments, the total cost is (X dollars)</a:t>
            </a:r>
            <a:endParaRPr lang="en-US">
              <a:ea typeface="Calibri"/>
              <a:cs typeface="Calibri"/>
            </a:endParaRPr>
          </a:p>
          <a:p>
            <a:endParaRPr lang="en-US"/>
          </a:p>
          <a:p>
            <a:r>
              <a:rPr lang="en-US" b="1"/>
              <a:t>Adults can travel too - </a:t>
            </a:r>
            <a:r>
              <a:rPr lang="en-US"/>
              <a:t>Same flexible options, but the price is a bit more.  </a:t>
            </a:r>
            <a:endParaRPr lang="en-US">
              <a:ea typeface="Calibri"/>
              <a:cs typeface="Calibri"/>
            </a:endParaRPr>
          </a:p>
          <a:p>
            <a:endParaRPr lang="en-US"/>
          </a:p>
          <a:p>
            <a:r>
              <a:rPr lang="en-US" b="1"/>
              <a:t>Discount</a:t>
            </a:r>
            <a:endParaRPr lang="en-US"/>
          </a:p>
          <a:p>
            <a:r>
              <a:rPr lang="en-US"/>
              <a:t>To help us kickstart the planning process, these prices include a ($$ discount), which is available through my enrollment deadline of (date).  After this deadline the discount will expire, which will increase the price of the tour. </a:t>
            </a:r>
            <a:endParaRPr lang="en-US">
              <a:ea typeface="Calibri"/>
              <a:cs typeface="Calibri"/>
            </a:endParaRPr>
          </a:p>
          <a:p>
            <a:endParaRPr lang="en-US"/>
          </a:p>
          <a:p>
            <a:r>
              <a:rPr lang="en-US" b="1"/>
              <a:t>Need Additional Payment Options? Call EF’s Traveler Support Team </a:t>
            </a:r>
            <a:endParaRPr lang="en-US"/>
          </a:p>
          <a:p>
            <a:r>
              <a:rPr lang="en-US"/>
              <a:t>If you need to explore other payment options – call EF’s Traveler Support Team, they can review all the options with you.  Just be sure to call them before our enrollment deadline so you don’t miss out on our enrollment incentives.  </a:t>
            </a:r>
            <a:endParaRPr lang="en-US">
              <a:ea typeface="Calibri"/>
              <a:cs typeface="Calibri"/>
            </a:endParaRP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GOAL:</a:t>
            </a:r>
            <a:endParaRPr lang="en-US"/>
          </a:p>
          <a:p>
            <a:pPr marL="171450" indent="-171450">
              <a:buFont typeface="Arial" panose="020B0604020202020204" pitchFamily="34" charset="0"/>
              <a:buChar char="•"/>
            </a:pPr>
            <a:r>
              <a:rPr lang="en-US">
                <a:ea typeface="Calibri"/>
                <a:cs typeface="Calibri"/>
              </a:rPr>
              <a:t>Help parents understand they don’t have to pay in full now to register.  Most families pay monthly and work this into their monthly budget, this shows them how they can do the same.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6588334-64C7-486E-9FF4-384BDF7DF330}" type="slidenum">
              <a:rPr lang="en-US" smtClean="0"/>
              <a:t>25</a:t>
            </a:fld>
            <a:endParaRPr lang="en-US"/>
          </a:p>
        </p:txBody>
      </p:sp>
    </p:spTree>
    <p:extLst>
      <p:ext uri="{BB962C8B-B14F-4D97-AF65-F5344CB8AC3E}">
        <p14:creationId xmlns:p14="http://schemas.microsoft.com/office/powerpoint/2010/main" val="146589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u="sng"/>
              <a:t>SPEAKER:</a:t>
            </a:r>
            <a:endParaRPr lang="en-US" sz="1200"/>
          </a:p>
          <a:p>
            <a:pPr defTabSz="966612">
              <a:defRPr/>
            </a:pPr>
            <a:r>
              <a:rPr lang="en-US" sz="1200"/>
              <a:t>It’s time to enroll!  There has been a lot of interest in this trip and I expect it to fill up quickly, in fact…</a:t>
            </a:r>
            <a:endParaRPr lang="en-US" sz="1200">
              <a:ea typeface="Calibri"/>
              <a:cs typeface="Calibri"/>
            </a:endParaRPr>
          </a:p>
          <a:p>
            <a:pPr marL="628650" lvl="1" indent="-171450" defTabSz="966612">
              <a:buFont typeface="Arial" panose="020B0604020202020204" pitchFamily="34" charset="0"/>
              <a:buChar char="•"/>
              <a:defRPr/>
            </a:pPr>
            <a:r>
              <a:rPr lang="en-US" sz="1200"/>
              <a:t>(</a:t>
            </a:r>
            <a:r>
              <a:rPr lang="en-US" sz="1200">
                <a:highlight>
                  <a:srgbClr val="FFFF00"/>
                </a:highlight>
              </a:rPr>
              <a:t>##</a:t>
            </a:r>
            <a:r>
              <a:rPr lang="en-US" sz="1200"/>
              <a:t>) Families have expressed interest in our trip</a:t>
            </a:r>
            <a:endParaRPr lang="en-US" sz="1200">
              <a:ea typeface="Calibri"/>
              <a:cs typeface="Calibri"/>
            </a:endParaRPr>
          </a:p>
          <a:p>
            <a:pPr marL="628650" lvl="1" indent="-171450" defTabSz="966612">
              <a:buFont typeface="Arial" panose="020B0604020202020204" pitchFamily="34" charset="0"/>
              <a:buChar char="•"/>
              <a:defRPr/>
            </a:pPr>
            <a:r>
              <a:rPr lang="en-US" sz="1200"/>
              <a:t>and </a:t>
            </a:r>
            <a:r>
              <a:rPr lang="en-US"/>
              <a:t>(##)</a:t>
            </a:r>
            <a:r>
              <a:rPr lang="en-US" sz="1200"/>
              <a:t> of them registered to be here tonight</a:t>
            </a:r>
            <a:endParaRPr lang="en-US" sz="1200">
              <a:ea typeface="Calibri"/>
              <a:cs typeface="Calibri"/>
            </a:endParaRPr>
          </a:p>
          <a:p>
            <a:pPr marL="0" lvl="0" indent="0" defTabSz="966612">
              <a:buFont typeface="Arial" panose="020B0604020202020204" pitchFamily="34" charset="0"/>
              <a:buNone/>
              <a:defRPr/>
            </a:pPr>
            <a:endParaRPr lang="en-US" sz="1200"/>
          </a:p>
          <a:p>
            <a:pPr marL="0" lvl="0" indent="0" defTabSz="966612">
              <a:buFont typeface="Arial" panose="020B0604020202020204" pitchFamily="34" charset="0"/>
              <a:buNone/>
              <a:defRPr/>
            </a:pPr>
            <a:r>
              <a:rPr lang="en-US" sz="1200"/>
              <a:t>I only have (20) spots available, and I expect those spots to fill up quickly.  The interested families who couldn’t attend tonight will receive the information about our trip after this meeting, but you all have first crack at our available spots since you’re here.  </a:t>
            </a:r>
            <a:endParaRPr lang="en-US" sz="1200">
              <a:ea typeface="Calibri"/>
              <a:cs typeface="Calibri"/>
            </a:endParaRPr>
          </a:p>
          <a:p>
            <a:pPr marL="0" lvl="0" indent="0" defTabSz="966612">
              <a:buFont typeface="Arial" panose="020B0604020202020204" pitchFamily="34" charset="0"/>
              <a:buNone/>
              <a:defRPr/>
            </a:pPr>
            <a:endParaRPr lang="en-US" sz="1200"/>
          </a:p>
          <a:p>
            <a:pPr marL="0" lvl="0" indent="0" defTabSz="966612">
              <a:buFont typeface="Arial" panose="020B0604020202020204" pitchFamily="34" charset="0"/>
              <a:buNone/>
              <a:defRPr/>
            </a:pPr>
            <a:r>
              <a:rPr lang="en-US" sz="1200"/>
              <a:t>The deadline to enroll for our trip is (enrollment deadline), and if you enroll by the deadline you lock in your price, you lock in the $$ discount and you lock in that 7-day Risk Free Enrollment period we discussed.  </a:t>
            </a:r>
            <a:endParaRPr lang="en-US" sz="1200">
              <a:ea typeface="Calibri"/>
              <a:cs typeface="Calibri"/>
            </a:endParaRPr>
          </a:p>
          <a:p>
            <a:pPr marL="0" lvl="0" indent="0" defTabSz="966612">
              <a:buFont typeface="Arial" panose="020B0604020202020204" pitchFamily="34" charset="0"/>
              <a:buNone/>
              <a:defRPr/>
            </a:pPr>
            <a:endParaRPr lang="en-US" sz="1200"/>
          </a:p>
          <a:p>
            <a:pPr marL="0" lvl="0" indent="0" defTabSz="966612">
              <a:buFont typeface="Arial" panose="020B0604020202020204" pitchFamily="34" charset="0"/>
              <a:buNone/>
              <a:defRPr/>
            </a:pPr>
            <a:r>
              <a:rPr lang="en-US" sz="1200"/>
              <a:t>Lastly, like I said before - I think our tour will fill up quickly, so if you plan to go I’d recommend enrolling right away while we still have spots available.   </a:t>
            </a:r>
            <a:endParaRPr lang="en-US" sz="1200">
              <a:ea typeface="Calibri"/>
              <a:cs typeface="Calibri"/>
            </a:endParaRPr>
          </a:p>
          <a:p>
            <a:pPr marL="0" lvl="0" indent="0" defTabSz="966612">
              <a:buFont typeface="Arial" panose="020B0604020202020204" pitchFamily="34" charset="0"/>
              <a:buNone/>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GOAL:</a:t>
            </a:r>
            <a:endParaRPr lang="en-US"/>
          </a:p>
          <a:p>
            <a:pPr marL="171450" indent="-171450">
              <a:buFont typeface="Arial" panose="020B0604020202020204" pitchFamily="34" charset="0"/>
              <a:buChar char="•"/>
            </a:pPr>
            <a:r>
              <a:rPr lang="en-US"/>
              <a:t>Keep this simple and straight forward.  Help parents understand how much interest the community has shown, how many spots are available and what benefits they’ll receive if they enroll by your deadline.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26</a:t>
            </a:fld>
            <a:endParaRPr lang="en-US"/>
          </a:p>
        </p:txBody>
      </p:sp>
    </p:spTree>
    <p:extLst>
      <p:ext uri="{BB962C8B-B14F-4D97-AF65-F5344CB8AC3E}">
        <p14:creationId xmlns:p14="http://schemas.microsoft.com/office/powerpoint/2010/main" val="4138084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SPEAKER:</a:t>
            </a:r>
            <a:endParaRPr lang="en-US" sz="1200"/>
          </a:p>
          <a:p>
            <a:r>
              <a:rPr lang="en-US" b="0"/>
              <a:t>And with that, enrollment for our tour is officially open!</a:t>
            </a:r>
          </a:p>
          <a:p>
            <a:r>
              <a:rPr lang="en-US" b="1"/>
              <a:t>So, how do you enroll on this experience?</a:t>
            </a:r>
          </a:p>
          <a:p>
            <a:pPr marL="628650" lvl="1" indent="-171450">
              <a:buFont typeface="Arial" panose="020B0604020202020204" pitchFamily="34" charset="0"/>
              <a:buChar char="•"/>
            </a:pPr>
            <a:r>
              <a:rPr lang="en-US"/>
              <a:t>QR Code – for Tour Enrollment Page (or use the link)</a:t>
            </a:r>
          </a:p>
          <a:p>
            <a:pPr marL="628650" lvl="1" indent="-171450">
              <a:buFont typeface="Arial" panose="020B0604020202020204" pitchFamily="34" charset="0"/>
              <a:buChar char="•"/>
            </a:pPr>
            <a:r>
              <a:rPr lang="en-US"/>
              <a:t>Email - I’ll be sending an email after this meeting with the enrollment link – this is when all the other interested families will learn about this experience</a:t>
            </a:r>
          </a:p>
          <a:p>
            <a:endParaRPr lang="en-US"/>
          </a:p>
          <a:p>
            <a:r>
              <a:rPr lang="en-US" b="1"/>
              <a:t>OUR ENROLLMENT PAGE</a:t>
            </a:r>
          </a:p>
          <a:p>
            <a:pPr marL="171450" indent="-171450">
              <a:buFont typeface="Arial" panose="020B0604020202020204" pitchFamily="34" charset="0"/>
              <a:buChar char="•"/>
            </a:pPr>
            <a:r>
              <a:rPr lang="en-US"/>
              <a:t>Covers all the details specific to our tour that I went over today, plus additional info if you want to do more research.</a:t>
            </a:r>
          </a:p>
          <a:p>
            <a:pPr marL="171450" indent="-171450">
              <a:buFont typeface="Arial" panose="020B0604020202020204" pitchFamily="34" charset="0"/>
              <a:buChar char="•"/>
            </a:pPr>
            <a:r>
              <a:rPr lang="en-US"/>
              <a:t>The easiest way to enroll is online but you can also call EF</a:t>
            </a:r>
          </a:p>
          <a:p>
            <a:pPr marL="171450" indent="-171450">
              <a:buFont typeface="Arial" panose="020B0604020202020204" pitchFamily="34" charset="0"/>
              <a:buChar char="•"/>
            </a:pPr>
            <a:endParaRPr lang="en-US" b="1"/>
          </a:p>
          <a:p>
            <a:pPr marL="0" indent="0">
              <a:buFont typeface="Arial" panose="020B0604020202020204" pitchFamily="34" charset="0"/>
              <a:buNone/>
            </a:pPr>
            <a:r>
              <a:rPr lang="en-US" b="1"/>
              <a:t>QUESTIONS?</a:t>
            </a:r>
          </a:p>
          <a:p>
            <a:pPr marL="171450" indent="-171450">
              <a:buFont typeface="Arial" panose="020B0604020202020204" pitchFamily="34" charset="0"/>
              <a:buChar char="•"/>
            </a:pPr>
            <a:r>
              <a:rPr lang="en-US" b="0"/>
              <a:t>We’re not going to do a group Q+A because I value your time and I know you want to get back to your evenings</a:t>
            </a:r>
          </a:p>
          <a:p>
            <a:pPr marL="171450" indent="-171450">
              <a:buFont typeface="Arial" panose="020B0604020202020204" pitchFamily="34" charset="0"/>
              <a:buChar char="•"/>
            </a:pPr>
            <a:r>
              <a:rPr lang="en-US" b="0"/>
              <a:t>If you do have questions:</a:t>
            </a:r>
          </a:p>
          <a:p>
            <a:pPr marL="628650" lvl="1" indent="-171450">
              <a:buFont typeface="Arial" panose="020B0604020202020204" pitchFamily="34" charset="0"/>
              <a:buChar char="•"/>
            </a:pPr>
            <a:r>
              <a:rPr lang="en-US" b="0"/>
              <a:t>Come talk to us individually or write your questions in the Sign-in Form you opened at the start of the meeting</a:t>
            </a:r>
          </a:p>
          <a:p>
            <a:pPr marL="628650" lvl="1" indent="-171450">
              <a:buFont typeface="Arial" panose="020B0604020202020204" pitchFamily="34" charset="0"/>
              <a:buChar char="•"/>
            </a:pPr>
            <a:r>
              <a:rPr lang="en-US" b="0"/>
              <a:t>OR connect with EF directly</a:t>
            </a:r>
          </a:p>
          <a:p>
            <a:pPr marL="1085850" lvl="2" indent="-171450">
              <a:buFont typeface="Arial" panose="020B0604020202020204" pitchFamily="34" charset="0"/>
              <a:buChar char="•"/>
            </a:pPr>
            <a:r>
              <a:rPr lang="en-US" b="0"/>
              <a:t>You can chat with them at www.eftours.com</a:t>
            </a:r>
          </a:p>
          <a:p>
            <a:pPr marL="1085850" lvl="2" indent="-171450">
              <a:buFont typeface="Arial" panose="020B0604020202020204" pitchFamily="34" charset="0"/>
              <a:buChar char="•"/>
            </a:pPr>
            <a:r>
              <a:rPr lang="en-US" b="0"/>
              <a:t>Or you can call Traveler Support at 800-665-5364 (this the fastest way to get your questions answered)</a:t>
            </a:r>
          </a:p>
          <a:p>
            <a:pPr marL="0" indent="0">
              <a:buFont typeface="Arial" panose="020B0604020202020204" pitchFamily="34" charset="0"/>
              <a:buNone/>
            </a:pPr>
            <a:endParaRPr lang="en-US" b="1"/>
          </a:p>
          <a:p>
            <a:pPr marL="0" indent="0">
              <a:buFont typeface="Arial" panose="020B0604020202020204" pitchFamily="34" charset="0"/>
              <a:buNone/>
            </a:pPr>
            <a:r>
              <a:rPr lang="en-US" b="1"/>
              <a:t>THANK YOU</a:t>
            </a:r>
          </a:p>
          <a:p>
            <a:pPr marL="171450" indent="-171450">
              <a:buFont typeface="Arial" panose="020B0604020202020204" pitchFamily="34" charset="0"/>
              <a:buChar char="•"/>
            </a:pPr>
            <a:r>
              <a:rPr lang="en-US" b="0"/>
              <a:t>Thank you all so much for coming.  This is truly a once in a lifetime experience that will have ripple effects on your students for the rest of their lives, so I hope you all can join us.  Here’s to (destination) and have a great night!  </a:t>
            </a:r>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27</a:t>
            </a:fld>
            <a:endParaRPr lang="en-US"/>
          </a:p>
        </p:txBody>
      </p:sp>
    </p:spTree>
    <p:extLst>
      <p:ext uri="{BB962C8B-B14F-4D97-AF65-F5344CB8AC3E}">
        <p14:creationId xmlns:p14="http://schemas.microsoft.com/office/powerpoint/2010/main" val="369724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3363" y="684213"/>
            <a:ext cx="3851275" cy="21669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We’re going to get started tonight with a short video that tells the story of a student that has traveled with EF and what that experience meant to them.    </a:t>
            </a:r>
            <a:endParaRPr lang="en-US">
              <a:ea typeface="Calibri"/>
              <a:cs typeface="Calibri"/>
            </a:endParaRPr>
          </a:p>
          <a:p>
            <a:endParaRPr lang="en-US"/>
          </a:p>
          <a:p>
            <a:r>
              <a:rPr lang="en-US"/>
              <a:t>Video Link: </a:t>
            </a:r>
            <a:r>
              <a:rPr lang="en-US">
                <a:hlinkClick r:id="rId3"/>
              </a:rPr>
              <a:t>https://www.youtube.com/watch?v=8FwbUbah7gw</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87D64634-E714-47C7-9311-F8CAB9F8E533}" type="slidenum">
              <a:rPr lang="en-US"/>
              <a:t>2</a:t>
            </a:fld>
            <a:endParaRPr lang="en-US"/>
          </a:p>
        </p:txBody>
      </p:sp>
    </p:spTree>
    <p:extLst>
      <p:ext uri="{BB962C8B-B14F-4D97-AF65-F5344CB8AC3E}">
        <p14:creationId xmlns:p14="http://schemas.microsoft.com/office/powerpoint/2010/main" val="212780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719138"/>
            <a:ext cx="4044950" cy="2274887"/>
          </a:xfrm>
        </p:spPr>
      </p:sp>
      <p:sp>
        <p:nvSpPr>
          <p:cNvPr id="3" name="Notes Placeholder 2"/>
          <p:cNvSpPr>
            <a:spLocks noGrp="1"/>
          </p:cNvSpPr>
          <p:nvPr>
            <p:ph type="body" idx="1"/>
          </p:nvPr>
        </p:nvSpPr>
        <p:spPr>
          <a:xfrm>
            <a:off x="914400" y="3221745"/>
            <a:ext cx="5486400" cy="3600450"/>
          </a:xfrm>
        </p:spPr>
        <p:txBody>
          <a:bodyPr/>
          <a:lstStyle/>
          <a:p>
            <a:pPr>
              <a:defRPr/>
            </a:pPr>
            <a:r>
              <a:rPr lang="en-US" sz="1000" b="1" u="sng" dirty="0"/>
              <a:t>SPEAKER:</a:t>
            </a:r>
          </a:p>
          <a:p>
            <a:r>
              <a:rPr lang="en-US" sz="1000" b="1" dirty="0">
                <a:solidFill>
                  <a:srgbClr val="07132B"/>
                </a:solidFill>
              </a:rPr>
              <a:t>[First just a little about me…]</a:t>
            </a:r>
          </a:p>
          <a:p>
            <a:pPr marL="181240" indent="-181240">
              <a:buFont typeface="Arial" panose="020B0604020202020204" pitchFamily="34" charset="0"/>
              <a:buChar char="•"/>
            </a:pPr>
            <a:r>
              <a:rPr lang="en-US" sz="1000" dirty="0">
                <a:solidFill>
                  <a:srgbClr val="07132B"/>
                </a:solidFill>
              </a:rPr>
              <a:t>I teach…</a:t>
            </a:r>
          </a:p>
          <a:p>
            <a:pPr marL="181240" indent="-181240">
              <a:buFont typeface="Arial" panose="020B0604020202020204" pitchFamily="34" charset="0"/>
              <a:buChar char="•"/>
            </a:pPr>
            <a:r>
              <a:rPr lang="en-US" sz="1000" dirty="0">
                <a:solidFill>
                  <a:srgbClr val="07132B"/>
                </a:solidFill>
              </a:rPr>
              <a:t>I’ve worked at the school for ___ years</a:t>
            </a:r>
          </a:p>
          <a:p>
            <a:pPr marL="0" indent="0">
              <a:buFont typeface="Arial" panose="020B0604020202020204" pitchFamily="34" charset="0"/>
              <a:buNone/>
            </a:pPr>
            <a:endParaRPr lang="en-US" sz="1000" dirty="0">
              <a:solidFill>
                <a:srgbClr val="07132B"/>
              </a:solidFill>
            </a:endParaRPr>
          </a:p>
          <a:p>
            <a:pPr marL="0" indent="0">
              <a:buFont typeface="Arial" panose="020B0604020202020204" pitchFamily="34" charset="0"/>
              <a:buNone/>
            </a:pPr>
            <a:endParaRPr lang="en-US" sz="1000" dirty="0">
              <a:solidFill>
                <a:srgbClr val="07132B"/>
              </a:solidFill>
            </a:endParaRPr>
          </a:p>
          <a:p>
            <a:endParaRPr lang="en-US" dirty="0"/>
          </a:p>
        </p:txBody>
      </p:sp>
      <p:sp>
        <p:nvSpPr>
          <p:cNvPr id="4" name="Slide Number Placeholder 3"/>
          <p:cNvSpPr>
            <a:spLocks noGrp="1"/>
          </p:cNvSpPr>
          <p:nvPr>
            <p:ph type="sldNum" sz="quarter" idx="10"/>
          </p:nvPr>
        </p:nvSpPr>
        <p:spPr/>
        <p:txBody>
          <a:bodyPr/>
          <a:lstStyle/>
          <a:p>
            <a:fld id="{87D64634-E714-47C7-9311-F8CAB9F8E533}" type="slidenum">
              <a:rPr lang="en-US" smtClean="0"/>
              <a:t>4</a:t>
            </a:fld>
            <a:endParaRPr lang="en-US" dirty="0"/>
          </a:p>
        </p:txBody>
      </p:sp>
    </p:spTree>
    <p:extLst>
      <p:ext uri="{BB962C8B-B14F-4D97-AF65-F5344CB8AC3E}">
        <p14:creationId xmlns:p14="http://schemas.microsoft.com/office/powerpoint/2010/main" val="149257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719138"/>
            <a:ext cx="4044950" cy="2274887"/>
          </a:xfrm>
        </p:spPr>
      </p:sp>
      <p:sp>
        <p:nvSpPr>
          <p:cNvPr id="3" name="Notes Placeholder 2"/>
          <p:cNvSpPr>
            <a:spLocks noGrp="1"/>
          </p:cNvSpPr>
          <p:nvPr>
            <p:ph type="body" idx="1"/>
          </p:nvPr>
        </p:nvSpPr>
        <p:spPr>
          <a:xfrm>
            <a:off x="815248" y="3190654"/>
            <a:ext cx="5486400" cy="5723952"/>
          </a:xfrm>
        </p:spPr>
        <p:txBody>
          <a:bodyPr/>
          <a:lstStyle/>
          <a:p>
            <a:pPr>
              <a:defRPr/>
            </a:pPr>
            <a:r>
              <a:rPr lang="en-US" sz="1000" b="1" i="0" u="sng">
                <a:latin typeface="+mn-lt"/>
              </a:rPr>
              <a:t>SPEAKER:</a:t>
            </a:r>
          </a:p>
          <a:p>
            <a:r>
              <a:rPr lang="en-US" sz="1000" b="0">
                <a:latin typeface="+mn-lt"/>
              </a:rPr>
              <a:t>So what are we going to cover tonight?</a:t>
            </a:r>
          </a:p>
          <a:p>
            <a:pPr marL="628650" lvl="1" indent="-171450">
              <a:buFont typeface="Arial" panose="020B0604020202020204" pitchFamily="34" charset="0"/>
              <a:buChar char="•"/>
            </a:pPr>
            <a:r>
              <a:rPr lang="en-US" sz="1000" b="1">
                <a:latin typeface="+mn-lt"/>
              </a:rPr>
              <a:t>Why Travel - </a:t>
            </a:r>
            <a:r>
              <a:rPr lang="en-US" sz="1000" b="0">
                <a:latin typeface="+mn-lt"/>
              </a:rPr>
              <a:t>we’re going to talk about the value of travel, why it’s life-changing, how it will benefit your child and the profound impact that it will have on their futures. </a:t>
            </a:r>
          </a:p>
          <a:p>
            <a:pPr marL="457200" lvl="1" indent="0">
              <a:buFont typeface="Arial" panose="020B0604020202020204" pitchFamily="34" charset="0"/>
              <a:buNone/>
            </a:pPr>
            <a:endParaRPr lang="en-US" sz="1000" b="0">
              <a:latin typeface="+mn-lt"/>
            </a:endParaRPr>
          </a:p>
          <a:p>
            <a:pPr marL="628650" lvl="1" indent="-171450">
              <a:buFont typeface="Arial" panose="020B0604020202020204" pitchFamily="34" charset="0"/>
              <a:buChar char="•"/>
            </a:pPr>
            <a:r>
              <a:rPr lang="en-US" sz="1000" b="1">
                <a:latin typeface="+mn-lt"/>
              </a:rPr>
              <a:t>Our Travel Partner - </a:t>
            </a:r>
            <a:r>
              <a:rPr lang="en-US" sz="1000" b="0">
                <a:latin typeface="+mn-lt"/>
              </a:rPr>
              <a:t>We’ll talk about EF, our travel partner for this experience, and why we’ve chosen them</a:t>
            </a:r>
          </a:p>
          <a:p>
            <a:pPr marL="457200" lvl="1" indent="0">
              <a:buFont typeface="Arial" panose="020B0604020202020204" pitchFamily="34" charset="0"/>
              <a:buNone/>
            </a:pPr>
            <a:r>
              <a:rPr lang="en-US" sz="1000" b="0">
                <a:latin typeface="+mn-lt"/>
              </a:rPr>
              <a:t> </a:t>
            </a:r>
            <a:endParaRPr lang="en-US" sz="1000" b="1">
              <a:latin typeface="+mn-lt"/>
            </a:endParaRPr>
          </a:p>
          <a:p>
            <a:pPr marL="628650" lvl="1" indent="-171450">
              <a:buFont typeface="Arial" panose="020B0604020202020204" pitchFamily="34" charset="0"/>
              <a:buChar char="•"/>
            </a:pPr>
            <a:r>
              <a:rPr lang="en-US" sz="1000" b="1">
                <a:latin typeface="+mn-lt"/>
              </a:rPr>
              <a:t>Our travel plans and tour itinerary - </a:t>
            </a:r>
            <a:r>
              <a:rPr lang="en-US" sz="1000" b="0">
                <a:latin typeface="+mn-lt"/>
              </a:rPr>
              <a:t>Where we’re going and what we’ll see and experience on tour</a:t>
            </a:r>
          </a:p>
          <a:p>
            <a:pPr marL="457200" lvl="1" indent="0">
              <a:buFont typeface="Arial" panose="020B0604020202020204" pitchFamily="34" charset="0"/>
              <a:buNone/>
            </a:pPr>
            <a:endParaRPr lang="en-US" sz="1000" b="1">
              <a:latin typeface="+mn-lt"/>
            </a:endParaRPr>
          </a:p>
          <a:p>
            <a:pPr marL="628650" lvl="1" indent="-171450">
              <a:buFont typeface="Arial" panose="020B0604020202020204" pitchFamily="34" charset="0"/>
              <a:buChar char="•"/>
            </a:pPr>
            <a:r>
              <a:rPr lang="en-US" sz="1000" b="1">
                <a:latin typeface="+mn-lt"/>
              </a:rPr>
              <a:t>What’s included (and what’s not) - </a:t>
            </a:r>
            <a:r>
              <a:rPr lang="en-US" sz="1000" b="0">
                <a:latin typeface="+mn-lt"/>
              </a:rPr>
              <a:t>We’ll cover everything that’s included with our tour (it’s a LOT)</a:t>
            </a:r>
          </a:p>
          <a:p>
            <a:pPr marL="628650" lvl="1" indent="-171450">
              <a:buFont typeface="Arial" panose="020B0604020202020204" pitchFamily="34" charset="0"/>
              <a:buChar char="•"/>
            </a:pPr>
            <a:endParaRPr lang="en-US" sz="1000" b="0">
              <a:latin typeface="+mn-lt"/>
            </a:endParaRPr>
          </a:p>
          <a:p>
            <a:pPr marL="628650" lvl="1" indent="-171450">
              <a:buFont typeface="Arial" panose="020B0604020202020204" pitchFamily="34" charset="0"/>
              <a:buChar char="•"/>
            </a:pPr>
            <a:r>
              <a:rPr lang="en-US" sz="1000" b="1">
                <a:latin typeface="+mn-lt"/>
              </a:rPr>
              <a:t>Price and Enrolling - </a:t>
            </a:r>
            <a:r>
              <a:rPr lang="en-US" sz="1000" b="0">
                <a:latin typeface="+mn-lt"/>
              </a:rPr>
              <a:t>Lastly, we’ll review payment options, discuss how to enroll, and review how you can get your questions answered</a:t>
            </a:r>
          </a:p>
          <a:p>
            <a:endParaRPr lang="en-US" sz="1000" b="0">
              <a:latin typeface="+mn-lt"/>
            </a:endParaRPr>
          </a:p>
          <a:p>
            <a:r>
              <a:rPr lang="en-US" sz="1000" b="0">
                <a:latin typeface="+mn-lt"/>
              </a:rPr>
              <a:t>So let’s dive in!</a:t>
            </a:r>
          </a:p>
          <a:p>
            <a:pPr defTabSz="966612">
              <a:lnSpc>
                <a:spcPct val="175000"/>
              </a:lnSpc>
              <a:defRPr/>
            </a:pPr>
            <a:endParaRPr lang="en-US" sz="1000">
              <a:solidFill>
                <a:prstClr val="black"/>
              </a:solidFill>
              <a:cs typeface="Arial" panose="020B0604020202020204" pitchFamily="34" charset="0"/>
            </a:endParaRPr>
          </a:p>
          <a:p>
            <a:pPr defTabSz="966612">
              <a:lnSpc>
                <a:spcPct val="175000"/>
              </a:lnSpc>
              <a:defRPr/>
            </a:pPr>
            <a:endParaRPr lang="en-US" sz="1000">
              <a:solidFill>
                <a:prstClr val="black"/>
              </a:solidFill>
              <a:cs typeface="Arial" panose="020B0604020202020204" pitchFamily="34" charset="0"/>
            </a:endParaRPr>
          </a:p>
          <a:p>
            <a:endParaRPr lang="en-US" sz="1100"/>
          </a:p>
        </p:txBody>
      </p:sp>
      <p:sp>
        <p:nvSpPr>
          <p:cNvPr id="4" name="Slide Number Placeholder 3"/>
          <p:cNvSpPr>
            <a:spLocks noGrp="1"/>
          </p:cNvSpPr>
          <p:nvPr>
            <p:ph type="sldNum" sz="quarter" idx="10"/>
          </p:nvPr>
        </p:nvSpPr>
        <p:spPr/>
        <p:txBody>
          <a:bodyPr/>
          <a:lstStyle/>
          <a:p>
            <a:fld id="{87D64634-E714-47C7-9311-F8CAB9F8E533}" type="slidenum">
              <a:rPr lang="en-US" smtClean="0"/>
              <a:t>5</a:t>
            </a:fld>
            <a:endParaRPr lang="en-US"/>
          </a:p>
        </p:txBody>
      </p:sp>
    </p:spTree>
    <p:extLst>
      <p:ext uri="{BB962C8B-B14F-4D97-AF65-F5344CB8AC3E}">
        <p14:creationId xmlns:p14="http://schemas.microsoft.com/office/powerpoint/2010/main" val="315200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8363" y="552450"/>
            <a:ext cx="3098800" cy="1743075"/>
          </a:xfrm>
        </p:spPr>
      </p:sp>
      <p:sp>
        <p:nvSpPr>
          <p:cNvPr id="3" name="Notes Placeholder 2"/>
          <p:cNvSpPr>
            <a:spLocks noGrp="1"/>
          </p:cNvSpPr>
          <p:nvPr>
            <p:ph type="body" idx="1"/>
          </p:nvPr>
        </p:nvSpPr>
        <p:spPr>
          <a:xfrm>
            <a:off x="929640" y="2630483"/>
            <a:ext cx="7437120" cy="2760346"/>
          </a:xfrm>
        </p:spPr>
        <p:txBody>
          <a:bodyPr/>
          <a:lstStyle/>
          <a:p>
            <a:r>
              <a:rPr lang="en-US" b="1" i="0" u="sng" dirty="0"/>
              <a:t>SPEAKER:</a:t>
            </a:r>
          </a:p>
          <a:p>
            <a:pPr marL="184684" indent="-184684">
              <a:buFont typeface="Arial" panose="020B0604020202020204" pitchFamily="34" charset="0"/>
              <a:buChar char="•"/>
            </a:pPr>
            <a:r>
              <a:rPr lang="en-US" dirty="0"/>
              <a:t>Travel is important now more than ever and I really want all of you to have this experience of a lifetime</a:t>
            </a:r>
            <a:endParaRPr lang="en-US" baseline="0" dirty="0"/>
          </a:p>
          <a:p>
            <a:endParaRPr lang="en-US" dirty="0"/>
          </a:p>
          <a:p>
            <a:r>
              <a:rPr lang="en-US" b="1" u="sng" dirty="0"/>
              <a:t>GOAL:</a:t>
            </a:r>
          </a:p>
          <a:p>
            <a:r>
              <a:rPr lang="en-US" i="0" dirty="0"/>
              <a:t>Show students and families your passion for travel– the amazing things you’ve seen and the transformation that’s happened along the way </a:t>
            </a:r>
            <a:r>
              <a:rPr lang="en-US" i="0" u="sng" dirty="0"/>
              <a:t>OR</a:t>
            </a:r>
            <a:r>
              <a:rPr lang="en-US" i="0" dirty="0"/>
              <a:t> your excitement about having new experiences with the group!</a:t>
            </a:r>
            <a:endParaRPr lang="en-US" u="sng" dirty="0"/>
          </a:p>
        </p:txBody>
      </p:sp>
      <p:sp>
        <p:nvSpPr>
          <p:cNvPr id="4" name="Slide Number Placeholder 3"/>
          <p:cNvSpPr>
            <a:spLocks noGrp="1"/>
          </p:cNvSpPr>
          <p:nvPr>
            <p:ph type="sldNum" sz="quarter" idx="10"/>
          </p:nvPr>
        </p:nvSpPr>
        <p:spPr/>
        <p:txBody>
          <a:bodyPr/>
          <a:lstStyle/>
          <a:p>
            <a:fld id="{87D64634-E714-47C7-9311-F8CAB9F8E533}" type="slidenum">
              <a:rPr lang="en-US"/>
              <a:t>6</a:t>
            </a:fld>
            <a:endParaRPr lang="en-US" dirty="0"/>
          </a:p>
        </p:txBody>
      </p:sp>
    </p:spTree>
    <p:extLst>
      <p:ext uri="{BB962C8B-B14F-4D97-AF65-F5344CB8AC3E}">
        <p14:creationId xmlns:p14="http://schemas.microsoft.com/office/powerpoint/2010/main" val="301698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719138"/>
            <a:ext cx="4044950" cy="2274887"/>
          </a:xfrm>
        </p:spPr>
      </p:sp>
      <p:sp>
        <p:nvSpPr>
          <p:cNvPr id="3" name="Notes Placeholder 2"/>
          <p:cNvSpPr>
            <a:spLocks noGrp="1"/>
          </p:cNvSpPr>
          <p:nvPr>
            <p:ph type="body" idx="1"/>
          </p:nvPr>
        </p:nvSpPr>
        <p:spPr>
          <a:xfrm>
            <a:off x="731520" y="3230884"/>
            <a:ext cx="5852160" cy="545433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a:t>SPEAKER:</a:t>
            </a:r>
            <a:endParaRPr lang="en-US" sz="1100">
              <a:solidFill>
                <a:prstClr val="black"/>
              </a:solidFill>
            </a:endParaRPr>
          </a:p>
          <a:p>
            <a:pPr lvl="0"/>
            <a:r>
              <a:rPr lang="en-US" sz="1100">
                <a:solidFill>
                  <a:prstClr val="black"/>
                </a:solidFill>
              </a:rPr>
              <a:t>Before we dive into the incredible itinerary we’ve selected for our trip, let’s talk about our travel &amp; safety partner, EF Educational Tours. </a:t>
            </a:r>
          </a:p>
          <a:p>
            <a:pPr lvl="0"/>
            <a:endParaRPr lang="en-US" sz="1100">
              <a:solidFill>
                <a:prstClr val="black"/>
              </a:solidFill>
            </a:endParaRPr>
          </a:p>
          <a:p>
            <a:pPr lvl="0"/>
            <a:r>
              <a:rPr lang="en-US" sz="1100" b="1">
                <a:solidFill>
                  <a:prstClr val="black"/>
                </a:solidFill>
              </a:rPr>
              <a:t>Nearly 60 years of experience</a:t>
            </a:r>
          </a:p>
          <a:p>
            <a:pPr marL="171450" lvl="0" indent="-171450">
              <a:buFont typeface="Arial" panose="020B0604020202020204" pitchFamily="34" charset="0"/>
              <a:buChar char="•"/>
            </a:pPr>
            <a:r>
              <a:rPr lang="en-US" sz="1100" b="0">
                <a:solidFill>
                  <a:prstClr val="black"/>
                </a:solidFill>
              </a:rPr>
              <a:t>Largest provider of international, travel-based learning experiences – by far</a:t>
            </a:r>
          </a:p>
          <a:p>
            <a:pPr marL="171450" lvl="0" indent="-171450">
              <a:buFont typeface="Arial" panose="020B0604020202020204" pitchFamily="34" charset="0"/>
              <a:buChar char="•"/>
            </a:pPr>
            <a:r>
              <a:rPr lang="en-US" sz="1100" b="0">
                <a:solidFill>
                  <a:prstClr val="black"/>
                </a:solidFill>
              </a:rPr>
              <a:t>Many schools in our area travel with, and trust, EF </a:t>
            </a:r>
            <a:r>
              <a:rPr lang="en-US" sz="1100" b="1">
                <a:solidFill>
                  <a:prstClr val="black"/>
                </a:solidFill>
              </a:rPr>
              <a:t>	</a:t>
            </a:r>
          </a:p>
          <a:p>
            <a:pPr defTabSz="966612">
              <a:defRPr/>
            </a:pPr>
            <a:endParaRPr lang="en-US" sz="1100" b="1">
              <a:solidFill>
                <a:prstClr val="black"/>
              </a:solidFill>
            </a:endParaRPr>
          </a:p>
          <a:p>
            <a:pPr defTabSz="966612">
              <a:defRPr/>
            </a:pPr>
            <a:r>
              <a:rPr lang="en-US" sz="1100" b="1">
                <a:solidFill>
                  <a:prstClr val="black"/>
                </a:solidFill>
              </a:rPr>
              <a:t>Staff on the ground in over 50 countries</a:t>
            </a:r>
          </a:p>
          <a:p>
            <a:pPr marL="181240" indent="-181240" defTabSz="966612">
              <a:buFont typeface="Arial" panose="020B0604020202020204" pitchFamily="34" charset="0"/>
              <a:buChar char="•"/>
              <a:defRPr/>
            </a:pPr>
            <a:r>
              <a:rPr lang="en-US" sz="1100">
                <a:solidFill>
                  <a:prstClr val="black"/>
                </a:solidFill>
              </a:rPr>
              <a:t>They’re a global organization with a local personalized feel</a:t>
            </a:r>
          </a:p>
          <a:p>
            <a:pPr marL="181240" indent="-181240" defTabSz="966612">
              <a:buFont typeface="Arial" panose="020B0604020202020204" pitchFamily="34" charset="0"/>
              <a:buChar char="•"/>
              <a:defRPr/>
            </a:pPr>
            <a:r>
              <a:rPr lang="en-US" sz="1100">
                <a:solidFill>
                  <a:prstClr val="black"/>
                </a:solidFill>
              </a:rPr>
              <a:t>EF always knows what is happening on the ground which is critical in an everchanging environment</a:t>
            </a:r>
          </a:p>
          <a:p>
            <a:pPr marL="181240" indent="-181240" defTabSz="966612">
              <a:buFont typeface="Arial" panose="020B0604020202020204" pitchFamily="34" charset="0"/>
              <a:buChar char="•"/>
              <a:defRPr/>
            </a:pPr>
            <a:r>
              <a:rPr lang="en-US" sz="1100">
                <a:solidFill>
                  <a:prstClr val="black"/>
                </a:solidFill>
              </a:rPr>
              <a:t>They know how to safely navigate a city as true locals</a:t>
            </a:r>
          </a:p>
          <a:p>
            <a:pPr marL="181240" indent="-181240" defTabSz="966612">
              <a:buFont typeface="Arial" panose="020B0604020202020204" pitchFamily="34" charset="0"/>
              <a:buChar char="•"/>
              <a:defRPr/>
            </a:pPr>
            <a:r>
              <a:rPr lang="en-US" sz="1100">
                <a:solidFill>
                  <a:prstClr val="black"/>
                </a:solidFill>
              </a:rPr>
              <a:t>They have an office close to us on tour in case we were to need extra support</a:t>
            </a:r>
          </a:p>
          <a:p>
            <a:endParaRPr lang="en-US" sz="1100" b="1">
              <a:solidFill>
                <a:prstClr val="black"/>
              </a:solidFill>
            </a:endParaRPr>
          </a:p>
          <a:p>
            <a:r>
              <a:rPr lang="en-US" sz="1100" b="1">
                <a:solidFill>
                  <a:prstClr val="black"/>
                </a:solidFill>
              </a:rPr>
              <a:t>World Leader in international education &amp; accredited</a:t>
            </a:r>
          </a:p>
          <a:p>
            <a:pPr marL="181240" indent="-181240">
              <a:buFont typeface="Arial" panose="020B0604020202020204" pitchFamily="34" charset="0"/>
              <a:buChar char="•"/>
            </a:pPr>
            <a:r>
              <a:rPr lang="en-US" sz="1100" b="0">
                <a:solidFill>
                  <a:prstClr val="black"/>
                </a:solidFill>
              </a:rPr>
              <a:t>EF is an accredited educational organization, just like our school.  We’re going to have fun but also learn a lot too!</a:t>
            </a:r>
          </a:p>
          <a:p>
            <a:endParaRPr lang="en-US" sz="1100">
              <a:solidFill>
                <a:prstClr val="black"/>
              </a:solidFill>
            </a:endParaRPr>
          </a:p>
          <a:p>
            <a:r>
              <a:rPr lang="en-US" sz="1100">
                <a:solidFill>
                  <a:prstClr val="black"/>
                </a:solidFill>
              </a:rPr>
              <a:t>I feel extremely confident that partnering with EF is the best way to stay safe and supported while we’re having this life-changing experience!  I’ve done my research, and I’m comfortable traveling with them.  </a:t>
            </a:r>
          </a:p>
          <a:p>
            <a:endParaRPr lang="en-US" sz="1100">
              <a:solidFill>
                <a:prstClr val="black"/>
              </a:solidFill>
            </a:endParaRPr>
          </a:p>
          <a:p>
            <a:r>
              <a:rPr lang="en-US" sz="1100" b="1" u="sng"/>
              <a:t>GOAL:</a:t>
            </a:r>
          </a:p>
          <a:p>
            <a:pPr marL="171450" indent="-171450">
              <a:buFont typeface="Arial" panose="020B0604020202020204" pitchFamily="34" charset="0"/>
              <a:buChar char="•"/>
            </a:pPr>
            <a:r>
              <a:rPr lang="en-US" sz="1100"/>
              <a:t>To start to get parents to trust EF, by explaining your reasons for partnering with EF</a:t>
            </a:r>
          </a:p>
          <a:p>
            <a:endParaRPr lang="en-US" sz="1100">
              <a:solidFill>
                <a:prstClr val="black"/>
              </a:solidFill>
            </a:endParaRPr>
          </a:p>
          <a:p>
            <a:pPr lvl="0"/>
            <a:endParaRPr lang="en-US" sz="1100">
              <a:solidFill>
                <a:prstClr val="black"/>
              </a:solidFill>
            </a:endParaRPr>
          </a:p>
        </p:txBody>
      </p:sp>
      <p:sp>
        <p:nvSpPr>
          <p:cNvPr id="4" name="Slide Number Placeholder 3"/>
          <p:cNvSpPr>
            <a:spLocks noGrp="1"/>
          </p:cNvSpPr>
          <p:nvPr>
            <p:ph type="sldNum" sz="quarter" idx="10"/>
          </p:nvPr>
        </p:nvSpPr>
        <p:spPr/>
        <p:txBody>
          <a:bodyPr/>
          <a:lstStyle/>
          <a:p>
            <a:fld id="{87D64634-E714-47C7-9311-F8CAB9F8E533}" type="slidenum">
              <a:rPr lang="en-US" smtClean="0"/>
              <a:t>7</a:t>
            </a:fld>
            <a:endParaRPr lang="en-US"/>
          </a:p>
        </p:txBody>
      </p:sp>
    </p:spTree>
    <p:extLst>
      <p:ext uri="{BB962C8B-B14F-4D97-AF65-F5344CB8AC3E}">
        <p14:creationId xmlns:p14="http://schemas.microsoft.com/office/powerpoint/2010/main" val="3016676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u="sng"/>
              <a:t>SPEAKER:</a:t>
            </a:r>
            <a:endParaRPr lang="en-US" sz="1000">
              <a:solidFill>
                <a:srgbClr val="07132B"/>
              </a:solidFill>
            </a:endParaRPr>
          </a:p>
          <a:p>
            <a:pPr defTabSz="966612">
              <a:defRPr/>
            </a:pPr>
            <a:r>
              <a:rPr lang="en-US" sz="1000">
                <a:solidFill>
                  <a:srgbClr val="07132B"/>
                </a:solidFill>
              </a:rPr>
              <a:t>Let’s talk about safety and support. I’ve done my research and feel incredibly confident partnering with EF because...  </a:t>
            </a:r>
          </a:p>
          <a:p>
            <a:pPr marL="628650" lvl="1" indent="-171450" defTabSz="966612">
              <a:buFont typeface="Arial" panose="020B0604020202020204" pitchFamily="34" charset="0"/>
              <a:buChar char="•"/>
              <a:defRPr/>
            </a:pPr>
            <a:r>
              <a:rPr lang="en-US" sz="1000" b="0" u="none">
                <a:solidFill>
                  <a:srgbClr val="07132B"/>
                </a:solidFill>
              </a:rPr>
              <a:t>EF has our back, they’ve thought of everything, and I trust their safety policies</a:t>
            </a:r>
          </a:p>
          <a:p>
            <a:pPr marL="628650" lvl="1" indent="-171450" defTabSz="966612">
              <a:buFont typeface="Arial" panose="020B0604020202020204" pitchFamily="34" charset="0"/>
              <a:buChar char="•"/>
              <a:defRPr/>
            </a:pPr>
            <a:r>
              <a:rPr lang="en-US" sz="1000" b="0" u="none">
                <a:solidFill>
                  <a:srgbClr val="07132B"/>
                </a:solidFill>
              </a:rPr>
              <a:t>They have multiple programs in place to help keep us safe</a:t>
            </a:r>
          </a:p>
          <a:p>
            <a:pPr marL="628650" lvl="1" indent="-171450" defTabSz="966612">
              <a:buFont typeface="Arial" panose="020B0604020202020204" pitchFamily="34" charset="0"/>
              <a:buChar char="•"/>
              <a:defRPr/>
            </a:pPr>
            <a:r>
              <a:rPr lang="en-US" sz="1000" b="0" u="none">
                <a:solidFill>
                  <a:srgbClr val="07132B"/>
                </a:solidFill>
              </a:rPr>
              <a:t>EF will be right there to support us (locally, globally, pre-tour and on-tour) to help us through any situations that arise</a:t>
            </a:r>
          </a:p>
          <a:p>
            <a:pPr marL="628650" lvl="1" indent="-171450" defTabSz="966612">
              <a:buFont typeface="Arial" panose="020B0604020202020204" pitchFamily="34" charset="0"/>
              <a:buChar char="•"/>
              <a:defRPr/>
            </a:pPr>
            <a:r>
              <a:rPr lang="en-US" sz="1000" b="0" u="none">
                <a:solidFill>
                  <a:srgbClr val="07132B"/>
                </a:solidFill>
              </a:rPr>
              <a:t>Bottom line: we are safer traveling with EF than we ever would be on our own.  </a:t>
            </a:r>
          </a:p>
          <a:p>
            <a:pPr algn="l"/>
            <a:endParaRPr lang="en-US" sz="1000"/>
          </a:p>
          <a:p>
            <a:pPr>
              <a:defRPr/>
            </a:pPr>
            <a:r>
              <a:rPr lang="en-US" sz="1000" b="1">
                <a:solidFill>
                  <a:srgbClr val="07132B"/>
                </a:solidFill>
              </a:rPr>
              <a:t>Local Support and Insight</a:t>
            </a:r>
          </a:p>
          <a:p>
            <a:pPr>
              <a:defRPr/>
            </a:pPr>
            <a:r>
              <a:rPr lang="en-US" sz="1000">
                <a:solidFill>
                  <a:srgbClr val="07132B"/>
                </a:solidFill>
              </a:rPr>
              <a:t>As you have already seen, EF is a global company! Because of this, EF has local knowledge to keep our groups safe no matter where we are in the world. </a:t>
            </a:r>
          </a:p>
          <a:p>
            <a:pPr>
              <a:defRPr/>
            </a:pPr>
            <a:endParaRPr lang="en-US" sz="1000">
              <a:solidFill>
                <a:srgbClr val="07132B"/>
              </a:solidFill>
            </a:endParaRPr>
          </a:p>
          <a:p>
            <a:r>
              <a:rPr lang="en-US" sz="1000" b="1">
                <a:solidFill>
                  <a:srgbClr val="07132B"/>
                </a:solidFill>
              </a:rPr>
              <a:t>Safety &amp; Incident Response Team</a:t>
            </a:r>
          </a:p>
          <a:p>
            <a:pPr algn="l"/>
            <a:r>
              <a:rPr lang="en-US" sz="1000">
                <a:solidFill>
                  <a:srgbClr val="07132B"/>
                </a:solidFill>
              </a:rPr>
              <a:t>• EF has a team of experts located around the world, their #1 priority is safety</a:t>
            </a:r>
          </a:p>
          <a:p>
            <a:pPr algn="l"/>
            <a:r>
              <a:rPr lang="en-US" sz="1000">
                <a:solidFill>
                  <a:srgbClr val="07132B"/>
                </a:solidFill>
              </a:rPr>
              <a:t>• They are always ready to respond to ensure that a train strike or a sprained ankle won’t slow us down</a:t>
            </a:r>
          </a:p>
          <a:p>
            <a:pPr marL="171450" indent="-171450" algn="l">
              <a:buFont typeface="Arial" panose="020B0604020202020204" pitchFamily="34" charset="0"/>
              <a:buChar char="•"/>
            </a:pPr>
            <a:r>
              <a:rPr lang="en-US" sz="1000">
                <a:solidFill>
                  <a:srgbClr val="07132B"/>
                </a:solidFill>
              </a:rPr>
              <a:t>Their emergency support team is available 24/7, 365 days a year </a:t>
            </a:r>
          </a:p>
          <a:p>
            <a:pPr algn="l"/>
            <a:endParaRPr lang="en-US" sz="1000">
              <a:solidFill>
                <a:srgbClr val="07132B"/>
              </a:solidFill>
            </a:endParaRPr>
          </a:p>
          <a:p>
            <a:pPr defTabSz="966612">
              <a:defRPr/>
            </a:pPr>
            <a:r>
              <a:rPr lang="en-US" sz="1000" b="1">
                <a:solidFill>
                  <a:srgbClr val="07132B"/>
                </a:solidFill>
              </a:rPr>
              <a:t>Flexibility to adapt tour due to unforeseen circumstances</a:t>
            </a:r>
          </a:p>
          <a:p>
            <a:pPr marL="181240" indent="-181240">
              <a:buFont typeface="Arial" panose="020B0604020202020204" pitchFamily="34" charset="0"/>
              <a:buChar char="•"/>
            </a:pPr>
            <a:r>
              <a:rPr lang="en-US" sz="1000"/>
              <a:t>We’ll discuss this later, but if we’re uncomfortable traveling on our tour due to unforeseen circumstances, our group has the flexibility to modify our dates or itinerary before we leave to ensure we feel confident.  </a:t>
            </a:r>
          </a:p>
          <a:p>
            <a:pPr marL="0" indent="0">
              <a:buFont typeface="Arial" panose="020B0604020202020204" pitchFamily="34" charset="0"/>
              <a:buNone/>
            </a:pPr>
            <a:endParaRPr lang="en-US" sz="1000">
              <a:solidFill>
                <a:srgbClr val="07132B"/>
              </a:solidFill>
            </a:endParaRPr>
          </a:p>
          <a:p>
            <a:pPr algn="l"/>
            <a:r>
              <a:rPr lang="en-US" sz="1000" b="1">
                <a:solidFill>
                  <a:srgbClr val="07132B"/>
                </a:solidFill>
              </a:rPr>
              <a:t>24/7 Tour Director and chaperone team support</a:t>
            </a:r>
          </a:p>
          <a:p>
            <a:r>
              <a:rPr lang="en-US" sz="1000">
                <a:solidFill>
                  <a:srgbClr val="07132B"/>
                </a:solidFill>
              </a:rPr>
              <a:t>• EF provides us with the support of a local Tour Director while on tour, who’s with us 24/7 and can liaise between our group and EF as necessary.  Students will also have the support of myself and my chaperone team to ensure we have plenty of eyes on the kids during the trip.    </a:t>
            </a:r>
          </a:p>
          <a:p>
            <a:endParaRPr lang="en-US" sz="1000">
              <a:solidFill>
                <a:srgbClr val="07132B"/>
              </a:solidFill>
            </a:endParaRPr>
          </a:p>
          <a:p>
            <a:r>
              <a:rPr lang="en-US" sz="1000" b="1" u="sng"/>
              <a:t>GOAL:</a:t>
            </a:r>
          </a:p>
          <a:p>
            <a:pPr marL="171450" indent="-171450">
              <a:buFont typeface="Arial" panose="020B0604020202020204" pitchFamily="34" charset="0"/>
              <a:buChar char="•"/>
            </a:pPr>
            <a:r>
              <a:rPr lang="en-US" sz="1000"/>
              <a:t>Continue building trust in EF.  Safety is both parents’, and EF’s, #1 priority.</a:t>
            </a:r>
            <a:endParaRPr lang="en-US" sz="1000" i="1"/>
          </a:p>
          <a:p>
            <a:endParaRPr lang="en-US" sz="1000">
              <a:solidFill>
                <a:srgbClr val="07132B"/>
              </a:solidFill>
            </a:endParaRPr>
          </a:p>
          <a:p>
            <a:pPr defTabSz="966612">
              <a:defRPr/>
            </a:pPr>
            <a:endParaRPr lang="en-US" sz="1000" i="1"/>
          </a:p>
          <a:p>
            <a:endParaRPr lang="en-US"/>
          </a:p>
        </p:txBody>
      </p:sp>
      <p:sp>
        <p:nvSpPr>
          <p:cNvPr id="4" name="Slide Number Placeholder 3"/>
          <p:cNvSpPr>
            <a:spLocks noGrp="1"/>
          </p:cNvSpPr>
          <p:nvPr>
            <p:ph type="sldNum" sz="quarter" idx="5"/>
          </p:nvPr>
        </p:nvSpPr>
        <p:spPr/>
        <p:txBody>
          <a:bodyPr/>
          <a:lstStyle/>
          <a:p>
            <a:fld id="{56588334-64C7-486E-9FF4-384BDF7DF330}" type="slidenum">
              <a:rPr lang="en-US" smtClean="0"/>
              <a:t>8</a:t>
            </a:fld>
            <a:endParaRPr lang="en-US"/>
          </a:p>
        </p:txBody>
      </p:sp>
    </p:spTree>
    <p:extLst>
      <p:ext uri="{BB962C8B-B14F-4D97-AF65-F5344CB8AC3E}">
        <p14:creationId xmlns:p14="http://schemas.microsoft.com/office/powerpoint/2010/main" val="425151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t>SPEAKER:</a:t>
            </a:r>
            <a:endParaRPr lang="en-US" sz="1200"/>
          </a:p>
          <a:p>
            <a:pPr>
              <a:defRPr/>
            </a:pPr>
            <a:r>
              <a:rPr lang="en-US" sz="1200"/>
              <a:t>Another reason I partner with EF is because they’re an education company.  Beyond our educational tour, there are other ways to continue your students’ personal and educational growth. </a:t>
            </a:r>
          </a:p>
          <a:p>
            <a:endParaRPr lang="en-US" sz="1200"/>
          </a:p>
          <a:p>
            <a:r>
              <a:rPr lang="en-US" sz="1200" b="1"/>
              <a:t>Personal Learning Guide</a:t>
            </a:r>
          </a:p>
          <a:p>
            <a:pPr marL="171450" indent="-171450">
              <a:buFont typeface="Arial" panose="020B0604020202020204" pitchFamily="34" charset="0"/>
              <a:buChar char="•"/>
            </a:pPr>
            <a:r>
              <a:rPr lang="en-US" sz="1200" b="0"/>
              <a:t>This guide helps students put a personal lens on their travel experience by having them view their trip through their own interests &amp; passions</a:t>
            </a:r>
          </a:p>
          <a:p>
            <a:pPr marL="171450" indent="-171450">
              <a:buFont typeface="Arial" panose="020B0604020202020204" pitchFamily="34" charset="0"/>
              <a:buChar char="•"/>
            </a:pPr>
            <a:r>
              <a:rPr lang="en-US" sz="1200" b="0"/>
              <a:t>This often leads to a more engaging, meaningful and interactive experience on tour</a:t>
            </a:r>
          </a:p>
          <a:p>
            <a:pPr marL="171450" indent="-171450">
              <a:buFont typeface="Arial" panose="020B0604020202020204" pitchFamily="34" charset="0"/>
              <a:buChar char="•"/>
            </a:pPr>
            <a:r>
              <a:rPr lang="en-US" sz="1200" b="0"/>
              <a:t>EF is accredited, just like our school – so students to complete this will </a:t>
            </a:r>
            <a:r>
              <a:rPr lang="en-US" sz="1200"/>
              <a:t>receive 0.5 high school credits (and it’s free)</a:t>
            </a:r>
          </a:p>
          <a:p>
            <a:endParaRPr lang="en-US" sz="1200"/>
          </a:p>
          <a:p>
            <a:r>
              <a:rPr lang="en-US" sz="1200" b="1"/>
              <a:t>College Credit</a:t>
            </a:r>
          </a:p>
          <a:p>
            <a:pPr marL="171450" indent="-171450">
              <a:buFont typeface="Arial" panose="020B0604020202020204" pitchFamily="34" charset="0"/>
              <a:buChar char="•"/>
            </a:pPr>
            <a:r>
              <a:rPr lang="en-US" sz="1200"/>
              <a:t>Students have the option of earning 3 college credits through a course from Southern New Hampshire University</a:t>
            </a:r>
          </a:p>
          <a:p>
            <a:pPr marL="171450" indent="-171450" defTabSz="966612">
              <a:buFont typeface="Arial" panose="020B0604020202020204" pitchFamily="34" charset="0"/>
              <a:buChar char="•"/>
              <a:defRPr/>
            </a:pPr>
            <a:r>
              <a:rPr lang="en-US" sz="1200"/>
              <a:t>You can add this college class when you enroll for tour.</a:t>
            </a:r>
          </a:p>
          <a:p>
            <a:pPr marL="171450" indent="-171450" defTabSz="966612">
              <a:buFont typeface="Arial" panose="020B0604020202020204" pitchFamily="34" charset="0"/>
              <a:buChar char="•"/>
              <a:defRPr/>
            </a:pPr>
            <a:r>
              <a:rPr lang="en-US" sz="1200"/>
              <a:t>Since we’re traveling with EF we get a </a:t>
            </a:r>
            <a:r>
              <a:rPr lang="en-US" sz="1200" u="sng"/>
              <a:t>big discount</a:t>
            </a:r>
            <a:r>
              <a:rPr lang="en-US" sz="1200" u="none"/>
              <a:t> </a:t>
            </a:r>
            <a:r>
              <a:rPr lang="en-US" sz="1200"/>
              <a:t>– it’s only $120/credit!  That could save you </a:t>
            </a:r>
            <a:r>
              <a:rPr lang="en-US" sz="1200" u="sng"/>
              <a:t>a lot </a:t>
            </a:r>
            <a:r>
              <a:rPr lang="en-US" sz="1200"/>
              <a:t>of money on college credits!   </a:t>
            </a:r>
          </a:p>
          <a:p>
            <a:pPr defTabSz="966612">
              <a:defRPr/>
            </a:pPr>
            <a:endParaRPr lang="en-US" sz="1200" b="1"/>
          </a:p>
          <a:p>
            <a:pPr defTabSz="966612">
              <a:defRPr/>
            </a:pPr>
            <a:r>
              <a:rPr lang="en-US" sz="1200" b="1"/>
              <a:t>College essay help</a:t>
            </a:r>
          </a:p>
          <a:p>
            <a:pPr marL="171450" indent="-171450">
              <a:buFont typeface="Arial" panose="020B0604020202020204" pitchFamily="34" charset="0"/>
              <a:buChar char="•"/>
            </a:pPr>
            <a:r>
              <a:rPr lang="en-US" sz="1200"/>
              <a:t>This is designed to help students level up their personal college essay, using their tour experience for inspiration </a:t>
            </a:r>
          </a:p>
          <a:p>
            <a:pPr marL="171450" indent="-171450">
              <a:buFont typeface="Arial" panose="020B0604020202020204" pitchFamily="34" charset="0"/>
              <a:buChar char="•"/>
            </a:pPr>
            <a:endParaRPr lang="en-US" sz="1200" b="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*Registration for both high school and college credit needs to happen prior to tour. Learn more at www.eftours.com/credit  </a:t>
            </a:r>
          </a:p>
          <a:p>
            <a:pPr marL="0" indent="0">
              <a:buFont typeface="Arial" panose="020B0604020202020204" pitchFamily="34" charset="0"/>
              <a:buNone/>
            </a:pP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a:t>GOAL:</a:t>
            </a:r>
            <a:endParaRPr lang="en-US" sz="1200">
              <a:solidFill>
                <a:srgbClr val="07132B"/>
              </a:solidFill>
            </a:endParaRPr>
          </a:p>
          <a:p>
            <a:pPr marL="171450" indent="-171450">
              <a:buFont typeface="Arial" panose="020B0604020202020204" pitchFamily="34" charset="0"/>
              <a:buChar char="•"/>
            </a:pPr>
            <a:r>
              <a:rPr lang="en-US" sz="1200"/>
              <a:t>Show the value in this experience, and help parents understand that this type of travel is different than a family vacation</a:t>
            </a:r>
          </a:p>
          <a:p>
            <a:pPr marL="0" indent="0">
              <a:buFont typeface="Arial" panose="020B0604020202020204" pitchFamily="34" charset="0"/>
              <a:buNone/>
            </a:pPr>
            <a:endParaRPr lang="en-US" sz="1200"/>
          </a:p>
          <a:p>
            <a:endParaRPr lang="en-US" sz="1200"/>
          </a:p>
          <a:p>
            <a:endParaRPr lang="en-US" sz="1200"/>
          </a:p>
        </p:txBody>
      </p:sp>
      <p:sp>
        <p:nvSpPr>
          <p:cNvPr id="4" name="Slide Number Placeholder 3"/>
          <p:cNvSpPr>
            <a:spLocks noGrp="1"/>
          </p:cNvSpPr>
          <p:nvPr>
            <p:ph type="sldNum" sz="quarter" idx="5"/>
          </p:nvPr>
        </p:nvSpPr>
        <p:spPr/>
        <p:txBody>
          <a:bodyPr/>
          <a:lstStyle/>
          <a:p>
            <a:fld id="{56588334-64C7-486E-9FF4-384BDF7DF330}" type="slidenum">
              <a:rPr lang="en-US" smtClean="0"/>
              <a:t>9</a:t>
            </a:fld>
            <a:endParaRPr lang="en-US"/>
          </a:p>
        </p:txBody>
      </p:sp>
    </p:spTree>
    <p:extLst>
      <p:ext uri="{BB962C8B-B14F-4D97-AF65-F5344CB8AC3E}">
        <p14:creationId xmlns:p14="http://schemas.microsoft.com/office/powerpoint/2010/main" val="1397147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719138"/>
            <a:ext cx="4044950" cy="2274887"/>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000" dirty="0"/>
              <a:t>EF is the largest provider of educational student travel in the area</a:t>
            </a:r>
          </a:p>
          <a:p>
            <a:pPr marL="181240" indent="-181240">
              <a:buFont typeface="Arial" panose="020B0604020202020204" pitchFamily="34" charset="0"/>
              <a:buChar char="•"/>
            </a:pPr>
            <a:r>
              <a:rPr lang="en-US" sz="1000" baseline="0" dirty="0"/>
              <a:t>Many schools and teachers in our area already partner with them</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tx1"/>
                </a:solidFill>
                <a:effectLst/>
                <a:latin typeface="+mn-lt"/>
                <a:ea typeface="+mn-ea"/>
                <a:cs typeface="+mn-cs"/>
              </a:rPr>
              <a:t>Here are some examples of schools actively traveling with EF…</a:t>
            </a:r>
            <a:endParaRPr lang="en-US" sz="1000" baseline="0" dirty="0"/>
          </a:p>
          <a:p>
            <a:pPr marL="0" indent="0">
              <a:buFont typeface="Arial" panose="020B0604020202020204" pitchFamily="34" charset="0"/>
              <a:buNone/>
            </a:pPr>
            <a:endParaRPr lang="en-US" sz="1000" baseline="0"/>
          </a:p>
          <a:p>
            <a:pPr marL="0" indent="0">
              <a:buFont typeface="Arial" panose="020B0604020202020204" pitchFamily="34" charset="0"/>
              <a:buNone/>
            </a:pPr>
            <a:endParaRPr lang="en-US" sz="1000" b="1" u="sng"/>
          </a:p>
          <a:p>
            <a:endParaRPr lang="en-US" sz="1000"/>
          </a:p>
          <a:p>
            <a:endParaRPr lang="en-US"/>
          </a:p>
          <a:p>
            <a:endParaRPr lang="en-US"/>
          </a:p>
        </p:txBody>
      </p:sp>
      <p:sp>
        <p:nvSpPr>
          <p:cNvPr id="4" name="Slide Number Placeholder 3"/>
          <p:cNvSpPr>
            <a:spLocks noGrp="1"/>
          </p:cNvSpPr>
          <p:nvPr>
            <p:ph type="sldNum" sz="quarter" idx="10"/>
          </p:nvPr>
        </p:nvSpPr>
        <p:spPr/>
        <p:txBody>
          <a:bodyPr/>
          <a:lstStyle/>
          <a:p>
            <a:fld id="{87D64634-E714-47C7-9311-F8CAB9F8E533}" type="slidenum">
              <a:rPr lang="en-US" smtClean="0"/>
              <a:t>10</a:t>
            </a:fld>
            <a:endParaRPr lang="en-US"/>
          </a:p>
        </p:txBody>
      </p:sp>
    </p:spTree>
    <p:extLst>
      <p:ext uri="{BB962C8B-B14F-4D97-AF65-F5344CB8AC3E}">
        <p14:creationId xmlns:p14="http://schemas.microsoft.com/office/powerpoint/2010/main" val="3997032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welcome travelers- sign in form">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32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8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F Educational Tou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42918A-28C8-4A2F-A7FE-7C96169695C2}"/>
              </a:ext>
            </a:extLst>
          </p:cNvPr>
          <p:cNvSpPr>
            <a:spLocks noGrp="1"/>
          </p:cNvSpPr>
          <p:nvPr>
            <p:ph type="dt" sz="half" idx="10"/>
          </p:nvPr>
        </p:nvSpPr>
        <p:spPr/>
        <p:txBody>
          <a:bodyPr/>
          <a:lstStyle/>
          <a:p>
            <a:fld id="{475F37D3-1AF1-42D1-9013-101720A94890}" type="datetimeFigureOut">
              <a:rPr lang="en-US" smtClean="0"/>
              <a:t>1/30/2025</a:t>
            </a:fld>
            <a:endParaRPr lang="en-US"/>
          </a:p>
        </p:txBody>
      </p:sp>
      <p:sp>
        <p:nvSpPr>
          <p:cNvPr id="4" name="Footer Placeholder 3">
            <a:extLst>
              <a:ext uri="{FF2B5EF4-FFF2-40B4-BE49-F238E27FC236}">
                <a16:creationId xmlns:a16="http://schemas.microsoft.com/office/drawing/2014/main" id="{DEAB197F-9CEB-4401-94C7-564500C5B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E6C48C-2B69-4B61-BF7D-8D80467E845C}"/>
              </a:ext>
            </a:extLst>
          </p:cNvPr>
          <p:cNvSpPr>
            <a:spLocks noGrp="1"/>
          </p:cNvSpPr>
          <p:nvPr>
            <p:ph type="sldNum" sz="quarter" idx="12"/>
          </p:nvPr>
        </p:nvSpPr>
        <p:spPr/>
        <p:txBody>
          <a:bodyPr/>
          <a:lstStyle/>
          <a:p>
            <a:fld id="{7034599E-059F-4DCC-BF11-A22205D1E4B5}" type="slidenum">
              <a:rPr lang="en-US" smtClean="0"/>
              <a:t>‹#›</a:t>
            </a:fld>
            <a:endParaRPr lang="en-US"/>
          </a:p>
        </p:txBody>
      </p:sp>
      <p:cxnSp>
        <p:nvCxnSpPr>
          <p:cNvPr id="12" name="Straight Connector 11">
            <a:extLst>
              <a:ext uri="{FF2B5EF4-FFF2-40B4-BE49-F238E27FC236}">
                <a16:creationId xmlns:a16="http://schemas.microsoft.com/office/drawing/2014/main" id="{D2280CAD-A936-4720-99CB-9D5C0D33772E}"/>
              </a:ext>
            </a:extLst>
          </p:cNvPr>
          <p:cNvCxnSpPr/>
          <p:nvPr userDrawn="1"/>
        </p:nvCxnSpPr>
        <p:spPr>
          <a:xfrm>
            <a:off x="3798473" y="1550318"/>
            <a:ext cx="4572000" cy="0"/>
          </a:xfrm>
          <a:prstGeom prst="line">
            <a:avLst/>
          </a:prstGeom>
          <a:ln w="19050" cap="flat" cmpd="sng" algn="ctr">
            <a:solidFill>
              <a:schemeClr val="bg1">
                <a:lumMod val="75000"/>
              </a:schemeClr>
            </a:solidFill>
            <a:prstDash val="solid"/>
            <a:miter lim="8000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52E955F-F11F-42CF-BD1C-24C108497110}"/>
              </a:ext>
            </a:extLst>
          </p:cNvPr>
          <p:cNvSpPr>
            <a:spLocks noGrp="1"/>
          </p:cNvSpPr>
          <p:nvPr>
            <p:ph type="title" hasCustomPrompt="1"/>
          </p:nvPr>
        </p:nvSpPr>
        <p:spPr>
          <a:xfrm>
            <a:off x="1091610" y="579879"/>
            <a:ext cx="10024872" cy="961371"/>
          </a:xfrm>
        </p:spPr>
        <p:txBody>
          <a:bodyPr>
            <a:noAutofit/>
          </a:bodyPr>
          <a:lstStyle>
            <a:lvl1pPr algn="ctr">
              <a:defRPr lang="en-GB" sz="5400" b="1" kern="1200" dirty="0">
                <a:solidFill>
                  <a:schemeClr val="tx1"/>
                </a:solidFill>
                <a:latin typeface="Century Gothic" panose="020B0502020202020204" pitchFamily="34" charset="0"/>
                <a:ea typeface="+mn-ea"/>
                <a:cs typeface="+mn-cs"/>
              </a:defRPr>
            </a:lvl1pPr>
          </a:lstStyle>
          <a:p>
            <a:r>
              <a:rPr lang="en-US" sz="5400" b="1">
                <a:latin typeface="Century Gothic" panose="020B0502020202020204" pitchFamily="34" charset="0"/>
              </a:rPr>
              <a:t>EF Educational Tours</a:t>
            </a:r>
            <a:endParaRPr lang="en-GB"/>
          </a:p>
        </p:txBody>
      </p:sp>
      <p:sp>
        <p:nvSpPr>
          <p:cNvPr id="13" name="Subtitle 2">
            <a:extLst>
              <a:ext uri="{FF2B5EF4-FFF2-40B4-BE49-F238E27FC236}">
                <a16:creationId xmlns:a16="http://schemas.microsoft.com/office/drawing/2014/main" id="{FEFEF4D6-89C5-48D6-92CA-CC0A353893C6}"/>
              </a:ext>
            </a:extLst>
          </p:cNvPr>
          <p:cNvSpPr>
            <a:spLocks noGrp="1"/>
          </p:cNvSpPr>
          <p:nvPr>
            <p:ph type="subTitle" idx="1" hasCustomPrompt="1"/>
          </p:nvPr>
        </p:nvSpPr>
        <p:spPr>
          <a:xfrm>
            <a:off x="1091610" y="1572130"/>
            <a:ext cx="10024872" cy="647421"/>
          </a:xfrm>
        </p:spPr>
        <p:txBody>
          <a:bodyPr>
            <a:noAutofit/>
          </a:bodyPr>
          <a:lstStyle>
            <a:lvl1pPr marL="0" indent="0" algn="ctr">
              <a:lnSpc>
                <a:spcPct val="125000"/>
              </a:lnSpc>
              <a:spcBef>
                <a:spcPts val="0"/>
              </a:spcBef>
              <a:buNone/>
              <a:defRPr lang="en-US" sz="32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subtitle</a:t>
            </a:r>
          </a:p>
        </p:txBody>
      </p:sp>
    </p:spTree>
    <p:extLst>
      <p:ext uri="{BB962C8B-B14F-4D97-AF65-F5344CB8AC3E}">
        <p14:creationId xmlns:p14="http://schemas.microsoft.com/office/powerpoint/2010/main" val="3899797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ther schools">
    <p:spTree>
      <p:nvGrpSpPr>
        <p:cNvPr id="1" name=""/>
        <p:cNvGrpSpPr/>
        <p:nvPr/>
      </p:nvGrpSpPr>
      <p:grpSpPr>
        <a:xfrm>
          <a:off x="0" y="0"/>
          <a:ext cx="0" cy="0"/>
          <a:chOff x="0" y="0"/>
          <a:chExt cx="0" cy="0"/>
        </a:xfrm>
      </p:grpSpPr>
      <p:sp>
        <p:nvSpPr>
          <p:cNvPr id="11" name="Rectangle 10"/>
          <p:cNvSpPr/>
          <p:nvPr userDrawn="1"/>
        </p:nvSpPr>
        <p:spPr>
          <a:xfrm>
            <a:off x="0" y="0"/>
            <a:ext cx="5855368" cy="6858000"/>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eighbors" descr="{&quot;templafy&quot;:{&quot;id&quot;:&quot;3852b54d-1567-4ba0-bf28-1e0ea4931ac2&quot;}}" hidden="1" title="Form.Neighbor">
            <a:extLst>
              <a:ext uri="{FF2B5EF4-FFF2-40B4-BE49-F238E27FC236}">
                <a16:creationId xmlns:a16="http://schemas.microsoft.com/office/drawing/2014/main" id="{F466B531-4047-4D7C-B293-AD39272D7731}"/>
              </a:ext>
            </a:extLst>
          </p:cNvPr>
          <p:cNvSpPr/>
          <p:nvPr userDrawn="1"/>
        </p:nvSpPr>
        <p:spPr>
          <a:xfrm>
            <a:off x="3303541" y="2747298"/>
            <a:ext cx="5781674" cy="2337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sz="3600" b="1">
              <a:solidFill>
                <a:schemeClr val="tx1"/>
              </a:solidFill>
              <a:latin typeface="Arial" panose="020B0604020202020204" pitchFamily="34" charset="0"/>
              <a:cs typeface="Arial" panose="020B0604020202020204" pitchFamily="34" charset="0"/>
            </a:endParaRPr>
          </a:p>
        </p:txBody>
      </p:sp>
      <p:sp>
        <p:nvSpPr>
          <p:cNvPr id="10" name="Picture Placeholder 9"/>
          <p:cNvSpPr>
            <a:spLocks noGrp="1"/>
          </p:cNvSpPr>
          <p:nvPr>
            <p:ph type="pic" sz="quarter" idx="10" hasCustomPrompt="1"/>
          </p:nvPr>
        </p:nvSpPr>
        <p:spPr>
          <a:xfrm>
            <a:off x="6656339" y="1610876"/>
            <a:ext cx="4540000" cy="4539999"/>
          </a:xfrm>
          <a:prstGeom prst="rect">
            <a:avLst/>
          </a:prstGeom>
        </p:spPr>
        <p:txBody>
          <a:bodyPr/>
          <a:lstStyle>
            <a:lvl1pPr marL="0" indent="0">
              <a:buNone/>
              <a:defRPr>
                <a:solidFill>
                  <a:srgbClr val="FF0000"/>
                </a:solidFill>
              </a:defRPr>
            </a:lvl1pPr>
          </a:lstStyle>
          <a:p>
            <a:r>
              <a:rPr lang="en-US"/>
              <a:t>Add image by going to territory explorer and grabbing a shot of YOUR territory &amp; upload it here</a:t>
            </a:r>
          </a:p>
        </p:txBody>
      </p:sp>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0848" y="6106860"/>
            <a:ext cx="4245428" cy="569323"/>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10800000">
            <a:off x="7562612" y="146188"/>
            <a:ext cx="4629388" cy="591748"/>
          </a:xfrm>
          <a:prstGeom prst="rect">
            <a:avLst/>
          </a:prstGeom>
        </p:spPr>
      </p:pic>
      <p:sp>
        <p:nvSpPr>
          <p:cNvPr id="13" name="TextBox 12">
            <a:extLst>
              <a:ext uri="{FF2B5EF4-FFF2-40B4-BE49-F238E27FC236}">
                <a16:creationId xmlns:a16="http://schemas.microsoft.com/office/drawing/2014/main" id="{2782F1F9-253F-4BEE-8EAD-8EF72D638B28}"/>
              </a:ext>
            </a:extLst>
          </p:cNvPr>
          <p:cNvSpPr txBox="1"/>
          <p:nvPr userDrawn="1"/>
        </p:nvSpPr>
        <p:spPr>
          <a:xfrm>
            <a:off x="801538" y="987385"/>
            <a:ext cx="4252292" cy="1938992"/>
          </a:xfrm>
          <a:prstGeom prst="rect">
            <a:avLst/>
          </a:prstGeom>
          <a:noFill/>
        </p:spPr>
        <p:txBody>
          <a:bodyPr wrap="square" rtlCol="0">
            <a:spAutoFit/>
          </a:bodyPr>
          <a:lstStyle/>
          <a:p>
            <a:pPr algn="l"/>
            <a:r>
              <a:rPr lang="en-US" sz="4000" b="1">
                <a:solidFill>
                  <a:schemeClr val="bg1"/>
                </a:solidFill>
                <a:latin typeface="Century Gothic" panose="020B0502020202020204" pitchFamily="34" charset="0"/>
                <a:cs typeface="Arial" panose="020B0604020202020204" pitchFamily="34" charset="0"/>
              </a:rPr>
              <a:t>Other nearby schools</a:t>
            </a:r>
            <a:r>
              <a:rPr lang="en-US" sz="4000" b="1" baseline="0">
                <a:solidFill>
                  <a:schemeClr val="bg1"/>
                </a:solidFill>
                <a:latin typeface="Century Gothic" panose="020B0502020202020204" pitchFamily="34" charset="0"/>
                <a:cs typeface="Arial" panose="020B0604020202020204" pitchFamily="34" charset="0"/>
              </a:rPr>
              <a:t> that travel with EF</a:t>
            </a:r>
            <a:endParaRPr lang="en-US" sz="4000" b="1">
              <a:solidFill>
                <a:schemeClr val="bg1"/>
              </a:solidFill>
              <a:latin typeface="Century Gothic" panose="020B0502020202020204" pitchFamily="34" charset="0"/>
              <a:cs typeface="Arial" panose="020B0604020202020204" pitchFamily="34" charset="0"/>
            </a:endParaRPr>
          </a:p>
        </p:txBody>
      </p:sp>
      <p:sp>
        <p:nvSpPr>
          <p:cNvPr id="14" name="Text Placeholder 3"/>
          <p:cNvSpPr>
            <a:spLocks noGrp="1"/>
          </p:cNvSpPr>
          <p:nvPr>
            <p:ph type="body" sz="quarter" idx="11" hasCustomPrompt="1"/>
          </p:nvPr>
        </p:nvSpPr>
        <p:spPr>
          <a:xfrm>
            <a:off x="801538" y="3008313"/>
            <a:ext cx="4227662" cy="2374900"/>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pPr lvl="0"/>
            <a:r>
              <a:rPr lang="en-US"/>
              <a:t>List of schools (optional)</a:t>
            </a:r>
          </a:p>
          <a:p>
            <a:pPr lvl="0"/>
            <a:endParaRPr lang="en-US"/>
          </a:p>
        </p:txBody>
      </p:sp>
    </p:spTree>
    <p:extLst>
      <p:ext uri="{BB962C8B-B14F-4D97-AF65-F5344CB8AC3E}">
        <p14:creationId xmlns:p14="http://schemas.microsoft.com/office/powerpoint/2010/main" val="2807646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9792443-2BB4-4610-9496-E6E05740BBB0}"/>
              </a:ext>
            </a:extLst>
          </p:cNvPr>
          <p:cNvSpPr>
            <a:spLocks noGrp="1"/>
          </p:cNvSpPr>
          <p:nvPr>
            <p:ph type="pic" sz="quarter" idx="12" hasCustomPrompt="1"/>
          </p:nvPr>
        </p:nvSpPr>
        <p:spPr>
          <a:xfrm>
            <a:off x="0" y="0"/>
            <a:ext cx="12192000" cy="6858000"/>
          </a:xfrm>
        </p:spPr>
        <p:txBody>
          <a:bodyPr>
            <a:normAutofit/>
          </a:bodyPr>
          <a:lstStyle>
            <a:lvl1pPr marL="0" indent="0">
              <a:buNone/>
              <a:defRPr sz="6600" b="1" cap="none" spc="0">
                <a:ln w="22225">
                  <a:solidFill>
                    <a:schemeClr val="accent2"/>
                  </a:solidFill>
                  <a:prstDash val="solid"/>
                </a:ln>
                <a:solidFill>
                  <a:schemeClr val="accent2">
                    <a:lumMod val="40000"/>
                    <a:lumOff val="60000"/>
                  </a:schemeClr>
                </a:solidFill>
                <a:effectLst/>
              </a:defRPr>
            </a:lvl1pPr>
          </a:lstStyle>
          <a:p>
            <a:r>
              <a:rPr lang="en-US" dirty="0"/>
              <a:t>Excursion Image</a:t>
            </a:r>
          </a:p>
        </p:txBody>
      </p:sp>
      <p:sp>
        <p:nvSpPr>
          <p:cNvPr id="8" name="Text Placeholder 7">
            <a:extLst>
              <a:ext uri="{FF2B5EF4-FFF2-40B4-BE49-F238E27FC236}">
                <a16:creationId xmlns:a16="http://schemas.microsoft.com/office/drawing/2014/main" id="{DE2634DF-173A-48B3-938E-9625E7AAA316}"/>
              </a:ext>
            </a:extLst>
          </p:cNvPr>
          <p:cNvSpPr>
            <a:spLocks noGrp="1"/>
          </p:cNvSpPr>
          <p:nvPr>
            <p:ph type="body" sz="quarter" idx="11" hasCustomPrompt="1"/>
          </p:nvPr>
        </p:nvSpPr>
        <p:spPr>
          <a:xfrm>
            <a:off x="543698" y="5226694"/>
            <a:ext cx="6857657" cy="1211176"/>
          </a:xfrm>
          <a:solidFill>
            <a:srgbClr val="00B0F0"/>
          </a:solidFill>
        </p:spPr>
        <p:txBody>
          <a:bodyPr>
            <a:normAutofit/>
          </a:bodyPr>
          <a:lstStyle>
            <a:lvl1pPr marL="0" indent="0">
              <a:buNone/>
              <a:defRPr sz="3600" b="1">
                <a:solidFill>
                  <a:schemeClr val="bg1"/>
                </a:solidFill>
                <a:latin typeface="Century Gothic" panose="020B0502020202020204" pitchFamily="34" charset="0"/>
              </a:defRPr>
            </a:lvl1pPr>
          </a:lstStyle>
          <a:p>
            <a:pPr lvl="0"/>
            <a:r>
              <a:rPr lang="en-US" dirty="0"/>
              <a:t>Excursion Name/Activity Here (feel free to move around)</a:t>
            </a:r>
          </a:p>
        </p:txBody>
      </p:sp>
    </p:spTree>
    <p:extLst>
      <p:ext uri="{BB962C8B-B14F-4D97-AF65-F5344CB8AC3E}">
        <p14:creationId xmlns:p14="http://schemas.microsoft.com/office/powerpoint/2010/main" val="114760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L Intr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F957-7395-476A-8736-D8A596282E57}"/>
              </a:ext>
            </a:extLst>
          </p:cNvPr>
          <p:cNvSpPr>
            <a:spLocks noGrp="1"/>
          </p:cNvSpPr>
          <p:nvPr>
            <p:ph type="title" hasCustomPrompt="1"/>
          </p:nvPr>
        </p:nvSpPr>
        <p:spPr>
          <a:xfrm>
            <a:off x="5205405" y="1864477"/>
            <a:ext cx="4367205" cy="847855"/>
          </a:xfrm>
        </p:spPr>
        <p:txBody>
          <a:bodyPr>
            <a:normAutofit/>
          </a:bodyPr>
          <a:lstStyle>
            <a:lvl1pPr>
              <a:defRPr lang="en-GB" sz="5400" b="1" kern="1200" dirty="0">
                <a:solidFill>
                  <a:schemeClr val="tx1"/>
                </a:solidFill>
                <a:latin typeface="Century Gothic" panose="020B0502020202020204" pitchFamily="34" charset="0"/>
                <a:ea typeface="+mn-ea"/>
                <a:cs typeface="+mn-cs"/>
              </a:defRPr>
            </a:lvl1pPr>
          </a:lstStyle>
          <a:p>
            <a:r>
              <a:rPr lang="en-US" dirty="0"/>
              <a:t>Type title</a:t>
            </a:r>
            <a:endParaRPr lang="en-GB" dirty="0"/>
          </a:p>
        </p:txBody>
      </p:sp>
      <p:sp>
        <p:nvSpPr>
          <p:cNvPr id="3" name="Date Placeholder 2">
            <a:extLst>
              <a:ext uri="{FF2B5EF4-FFF2-40B4-BE49-F238E27FC236}">
                <a16:creationId xmlns:a16="http://schemas.microsoft.com/office/drawing/2014/main" id="{7B0965D8-CD98-4143-A599-853C04ADD37F}"/>
              </a:ext>
            </a:extLst>
          </p:cNvPr>
          <p:cNvSpPr>
            <a:spLocks noGrp="1"/>
          </p:cNvSpPr>
          <p:nvPr>
            <p:ph type="dt" sz="half" idx="10"/>
          </p:nvPr>
        </p:nvSpPr>
        <p:spPr/>
        <p:txBody>
          <a:bodyPr/>
          <a:lstStyle/>
          <a:p>
            <a:fld id="{475F37D3-1AF1-42D1-9013-101720A94890}" type="datetimeFigureOut">
              <a:rPr lang="en-US" smtClean="0"/>
              <a:t>1/30/2025</a:t>
            </a:fld>
            <a:endParaRPr lang="en-US" dirty="0"/>
          </a:p>
        </p:txBody>
      </p:sp>
      <p:sp>
        <p:nvSpPr>
          <p:cNvPr id="4" name="Footer Placeholder 3">
            <a:extLst>
              <a:ext uri="{FF2B5EF4-FFF2-40B4-BE49-F238E27FC236}">
                <a16:creationId xmlns:a16="http://schemas.microsoft.com/office/drawing/2014/main" id="{7AD2A88C-1E9D-4FA4-8FB2-C7BD76E5FF7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D6E790-FB3C-4D02-A10E-77D130B240AB}"/>
              </a:ext>
            </a:extLst>
          </p:cNvPr>
          <p:cNvSpPr>
            <a:spLocks noGrp="1"/>
          </p:cNvSpPr>
          <p:nvPr>
            <p:ph type="sldNum" sz="quarter" idx="12"/>
          </p:nvPr>
        </p:nvSpPr>
        <p:spPr/>
        <p:txBody>
          <a:bodyPr/>
          <a:lstStyle/>
          <a:p>
            <a:fld id="{7034599E-059F-4DCC-BF11-A22205D1E4B5}" type="slidenum">
              <a:rPr lang="en-US" smtClean="0"/>
              <a:t>‹#›</a:t>
            </a:fld>
            <a:endParaRPr lang="en-US" dirty="0"/>
          </a:p>
        </p:txBody>
      </p:sp>
      <p:sp>
        <p:nvSpPr>
          <p:cNvPr id="7" name="TeacherSurname" descr="{&quot;templafy&quot;:{&quot;id&quot;:&quot;188a8cef-9f96-4884-bb1c-c40ea81f2cd6&quot;}}" title="Form.TeacherSurname">
            <a:extLst>
              <a:ext uri="{FF2B5EF4-FFF2-40B4-BE49-F238E27FC236}">
                <a16:creationId xmlns:a16="http://schemas.microsoft.com/office/drawing/2014/main" id="{A429DBA6-EA6D-4DD8-B193-1B29CEFC0E00}"/>
              </a:ext>
            </a:extLst>
          </p:cNvPr>
          <p:cNvSpPr/>
          <p:nvPr userDrawn="1"/>
        </p:nvSpPr>
        <p:spPr>
          <a:xfrm>
            <a:off x="5158200" y="2489186"/>
            <a:ext cx="6986882" cy="1013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lang="en-GB" sz="5400" b="1" dirty="0">
                <a:solidFill>
                  <a:srgbClr val="00B9FF"/>
                </a:solidFill>
                <a:latin typeface="Century Gothic" panose="020B0502020202020204" pitchFamily="34" charset="0"/>
              </a:rPr>
              <a:t>Robin Reed</a:t>
            </a:r>
          </a:p>
        </p:txBody>
      </p:sp>
      <p:sp>
        <p:nvSpPr>
          <p:cNvPr id="10" name="Picture Placeholder 9">
            <a:extLst>
              <a:ext uri="{FF2B5EF4-FFF2-40B4-BE49-F238E27FC236}">
                <a16:creationId xmlns:a16="http://schemas.microsoft.com/office/drawing/2014/main" id="{9D2E7B08-1A14-4AE8-8376-2BA1104848CB}"/>
              </a:ext>
            </a:extLst>
          </p:cNvPr>
          <p:cNvSpPr>
            <a:spLocks noGrp="1"/>
          </p:cNvSpPr>
          <p:nvPr>
            <p:ph type="pic" sz="quarter" idx="13" hasCustomPrompt="1"/>
          </p:nvPr>
        </p:nvSpPr>
        <p:spPr>
          <a:xfrm>
            <a:off x="838200" y="1752600"/>
            <a:ext cx="4320000" cy="4320000"/>
          </a:xfrm>
          <a:prstGeom prst="ellipse">
            <a:avLst/>
          </a:prstGeom>
        </p:spPr>
        <p:txBody>
          <a:bodyPr/>
          <a:lstStyle>
            <a:lvl1pPr marL="0" indent="0">
              <a:buNone/>
              <a:defRPr>
                <a:solidFill>
                  <a:srgbClr val="FF66CC"/>
                </a:solidFill>
              </a:defRPr>
            </a:lvl1pPr>
          </a:lstStyle>
          <a:p>
            <a:r>
              <a:rPr lang="en-GB" dirty="0"/>
              <a:t>GL PHOTO</a:t>
            </a:r>
          </a:p>
        </p:txBody>
      </p:sp>
      <p:sp>
        <p:nvSpPr>
          <p:cNvPr id="16" name="Text Placeholder 15">
            <a:extLst>
              <a:ext uri="{FF2B5EF4-FFF2-40B4-BE49-F238E27FC236}">
                <a16:creationId xmlns:a16="http://schemas.microsoft.com/office/drawing/2014/main" id="{A0A4F350-E975-493B-8E1A-94B2FF31CA4A}"/>
              </a:ext>
            </a:extLst>
          </p:cNvPr>
          <p:cNvSpPr>
            <a:spLocks noGrp="1"/>
          </p:cNvSpPr>
          <p:nvPr>
            <p:ph type="body" sz="quarter" idx="14"/>
          </p:nvPr>
        </p:nvSpPr>
        <p:spPr>
          <a:xfrm>
            <a:off x="5205405" y="3365500"/>
            <a:ext cx="6604000" cy="2679700"/>
          </a:xfrm>
        </p:spPr>
        <p:txBody>
          <a:bodyPr/>
          <a:lstStyle>
            <a:lvl1pPr marL="457200" indent="-457200">
              <a:lnSpc>
                <a:spcPct val="175000"/>
              </a:lnSpc>
              <a:spcBef>
                <a:spcPts val="0"/>
              </a:spcBef>
              <a:defRPr lang="en-US" sz="2400" kern="1200" dirty="0" smtClean="0">
                <a:solidFill>
                  <a:srgbClr val="FF0000"/>
                </a:solidFill>
                <a:latin typeface="Arial" panose="020B0604020202020204" pitchFamily="34" charset="0"/>
                <a:ea typeface="+mn-ea"/>
                <a:cs typeface="Arial" panose="020B0604020202020204" pitchFamily="34" charset="0"/>
              </a:defRPr>
            </a:lvl1pPr>
            <a:lvl2pPr>
              <a:defRPr lang="en-US" sz="2400" kern="1200" dirty="0" smtClean="0">
                <a:solidFill>
                  <a:srgbClr val="FF0000"/>
                </a:solidFill>
                <a:latin typeface="Arial" panose="020B0604020202020204" pitchFamily="34" charset="0"/>
                <a:ea typeface="+mn-ea"/>
                <a:cs typeface="Arial" panose="020B0604020202020204" pitchFamily="34" charset="0"/>
              </a:defRPr>
            </a:lvl2pPr>
            <a:lvl3pPr>
              <a:defRPr lang="en-US" sz="2400" kern="1200" dirty="0" smtClean="0">
                <a:solidFill>
                  <a:srgbClr val="FF0000"/>
                </a:solidFill>
                <a:latin typeface="Arial" panose="020B0604020202020204" pitchFamily="34" charset="0"/>
                <a:ea typeface="+mn-ea"/>
                <a:cs typeface="Arial" panose="020B0604020202020204" pitchFamily="34" charset="0"/>
              </a:defRPr>
            </a:lvl3pPr>
            <a:lvl4pPr>
              <a:defRPr lang="en-US" sz="2400" kern="1200" dirty="0" smtClean="0">
                <a:solidFill>
                  <a:srgbClr val="FF0000"/>
                </a:solidFill>
                <a:latin typeface="Arial" panose="020B0604020202020204" pitchFamily="34" charset="0"/>
                <a:ea typeface="+mn-ea"/>
                <a:cs typeface="Arial" panose="020B0604020202020204" pitchFamily="34" charset="0"/>
              </a:defRPr>
            </a:lvl4pPr>
            <a:lvl5pPr>
              <a:defRPr lang="en-GB" sz="2400" kern="1200" dirty="0" smtClean="0">
                <a:solidFill>
                  <a:srgbClr val="FF0000"/>
                </a:solidFill>
                <a:latin typeface="Arial" panose="020B0604020202020204" pitchFamily="34" charset="0"/>
                <a:ea typeface="+mn-ea"/>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401223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sign in form welcome slide">
    <p:spTree>
      <p:nvGrpSpPr>
        <p:cNvPr id="1" name=""/>
        <p:cNvGrpSpPr/>
        <p:nvPr/>
      </p:nvGrpSpPr>
      <p:grpSpPr>
        <a:xfrm>
          <a:off x="0" y="0"/>
          <a:ext cx="0" cy="0"/>
          <a:chOff x="0" y="0"/>
          <a:chExt cx="0" cy="0"/>
        </a:xfrm>
      </p:grpSpPr>
      <p:pic>
        <p:nvPicPr>
          <p:cNvPr id="6" name="Picture 5" descr="A person walking on a bridge over a body of water&#10;&#10;Description automatically generated with low confidence">
            <a:extLst>
              <a:ext uri="{FF2B5EF4-FFF2-40B4-BE49-F238E27FC236}">
                <a16:creationId xmlns:a16="http://schemas.microsoft.com/office/drawing/2014/main" id="{C8A78106-70A8-4178-96CD-A48C3F4C4259}"/>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26" y="0"/>
            <a:ext cx="6095774" cy="3429000"/>
          </a:xfrm>
          <a:prstGeom prst="rect">
            <a:avLst/>
          </a:prstGeom>
        </p:spPr>
      </p:pic>
      <p:pic>
        <p:nvPicPr>
          <p:cNvPr id="7" name="Picture 6" descr="A person standing in a river&#10;&#10;Description automatically generated with medium confidence">
            <a:extLst>
              <a:ext uri="{FF2B5EF4-FFF2-40B4-BE49-F238E27FC236}">
                <a16:creationId xmlns:a16="http://schemas.microsoft.com/office/drawing/2014/main" id="{4047C05D-C08D-40D7-9B0C-E4B3C0459C7B}"/>
              </a:ext>
            </a:extLst>
          </p:cNvPr>
          <p:cNvPicPr>
            <a:picLocks noChangeAspect="1"/>
          </p:cNvPicPr>
          <p:nvPr userDrawn="1"/>
        </p:nvPicPr>
        <p:blipFill rotWithShape="1">
          <a:blip r:embed="rId3" cstate="email">
            <a:alphaModFix amt="35000"/>
            <a:extLst>
              <a:ext uri="{28A0092B-C50C-407E-A947-70E740481C1C}">
                <a14:useLocalDpi xmlns:a14="http://schemas.microsoft.com/office/drawing/2010/main"/>
              </a:ext>
            </a:extLst>
          </a:blip>
          <a:srcRect/>
          <a:stretch/>
        </p:blipFill>
        <p:spPr>
          <a:xfrm>
            <a:off x="6096227" y="3429000"/>
            <a:ext cx="6095773" cy="3429000"/>
          </a:xfrm>
          <a:prstGeom prst="rect">
            <a:avLst/>
          </a:prstGeom>
        </p:spPr>
      </p:pic>
      <p:pic>
        <p:nvPicPr>
          <p:cNvPr id="8" name="Picture 7">
            <a:extLst>
              <a:ext uri="{FF2B5EF4-FFF2-40B4-BE49-F238E27FC236}">
                <a16:creationId xmlns:a16="http://schemas.microsoft.com/office/drawing/2014/main" id="{20BA8236-0A1F-4C24-B674-5EDB232FF5ED}"/>
              </a:ext>
            </a:extLst>
          </p:cNvPr>
          <p:cNvPicPr>
            <a:picLocks noChangeAspect="1"/>
          </p:cNvPicPr>
          <p:nvPr userDrawn="1"/>
        </p:nvPicPr>
        <p:blipFill>
          <a:blip r:embed="rId4" cstate="email">
            <a:alphaModFix amt="35000"/>
            <a:extLst>
              <a:ext uri="{28A0092B-C50C-407E-A947-70E740481C1C}">
                <a14:useLocalDpi xmlns:a14="http://schemas.microsoft.com/office/drawing/2010/main"/>
              </a:ext>
            </a:extLst>
          </a:blip>
          <a:srcRect/>
          <a:stretch/>
        </p:blipFill>
        <p:spPr>
          <a:xfrm>
            <a:off x="1" y="3429000"/>
            <a:ext cx="6095773" cy="3429000"/>
          </a:xfrm>
          <a:prstGeom prst="rect">
            <a:avLst/>
          </a:prstGeom>
        </p:spPr>
      </p:pic>
      <p:pic>
        <p:nvPicPr>
          <p:cNvPr id="9" name="Picture 8" descr="A picture containing person, indoor, crowd&#10;&#10;Description automatically generated">
            <a:extLst>
              <a:ext uri="{FF2B5EF4-FFF2-40B4-BE49-F238E27FC236}">
                <a16:creationId xmlns:a16="http://schemas.microsoft.com/office/drawing/2014/main" id="{B77DFAF1-D23C-49CB-A020-9EB58945F531}"/>
              </a:ext>
            </a:extLst>
          </p:cNvPr>
          <p:cNvPicPr>
            <a:picLocks noChangeAspect="1"/>
          </p:cNvPicPr>
          <p:nvPr userDrawn="1"/>
        </p:nvPicPr>
        <p:blipFill rotWithShape="1">
          <a:blip r:embed="rId5" cstate="email">
            <a:alphaModFix amt="35000"/>
            <a:extLst>
              <a:ext uri="{28A0092B-C50C-407E-A947-70E740481C1C}">
                <a14:useLocalDpi xmlns:a14="http://schemas.microsoft.com/office/drawing/2010/main"/>
              </a:ext>
            </a:extLst>
          </a:blip>
          <a:srcRect/>
          <a:stretch/>
        </p:blipFill>
        <p:spPr>
          <a:xfrm>
            <a:off x="6096001" y="1"/>
            <a:ext cx="6095773" cy="3429000"/>
          </a:xfrm>
          <a:prstGeom prst="rect">
            <a:avLst/>
          </a:prstGeom>
        </p:spPr>
      </p:pic>
      <p:sp>
        <p:nvSpPr>
          <p:cNvPr id="12" name="Rectangle 11">
            <a:extLst>
              <a:ext uri="{FF2B5EF4-FFF2-40B4-BE49-F238E27FC236}">
                <a16:creationId xmlns:a16="http://schemas.microsoft.com/office/drawing/2014/main" id="{FA22E492-E457-4361-A8EF-E1B0A2AA1B37}"/>
              </a:ext>
            </a:extLst>
          </p:cNvPr>
          <p:cNvSpPr/>
          <p:nvPr userDrawn="1"/>
        </p:nvSpPr>
        <p:spPr>
          <a:xfrm>
            <a:off x="2531534" y="3021979"/>
            <a:ext cx="7128482" cy="81403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Welcome, future travelers! </a:t>
            </a:r>
          </a:p>
        </p:txBody>
      </p:sp>
      <p:sp>
        <p:nvSpPr>
          <p:cNvPr id="2" name="Freeform: Shape 1">
            <a:extLst>
              <a:ext uri="{FF2B5EF4-FFF2-40B4-BE49-F238E27FC236}">
                <a16:creationId xmlns:a16="http://schemas.microsoft.com/office/drawing/2014/main" id="{DFCEE49B-5C7B-BDA0-A562-7CAFE083FC48}"/>
              </a:ext>
            </a:extLst>
          </p:cNvPr>
          <p:cNvSpPr/>
          <p:nvPr userDrawn="1"/>
        </p:nvSpPr>
        <p:spPr>
          <a:xfrm>
            <a:off x="74935" y="2509855"/>
            <a:ext cx="2456146" cy="1002779"/>
          </a:xfrm>
          <a:custGeom>
            <a:avLst/>
            <a:gdLst>
              <a:gd name="connsiteX0" fmla="*/ 0 w 1874982"/>
              <a:gd name="connsiteY0" fmla="*/ 0 h 866886"/>
              <a:gd name="connsiteX1" fmla="*/ 692727 w 1874982"/>
              <a:gd name="connsiteY1" fmla="*/ 350982 h 866886"/>
              <a:gd name="connsiteX2" fmla="*/ 1117600 w 1874982"/>
              <a:gd name="connsiteY2" fmla="*/ 840509 h 866886"/>
              <a:gd name="connsiteX3" fmla="*/ 1874982 w 1874982"/>
              <a:gd name="connsiteY3" fmla="*/ 757382 h 866886"/>
            </a:gdLst>
            <a:ahLst/>
            <a:cxnLst>
              <a:cxn ang="0">
                <a:pos x="connsiteX0" y="connsiteY0"/>
              </a:cxn>
              <a:cxn ang="0">
                <a:pos x="connsiteX1" y="connsiteY1"/>
              </a:cxn>
              <a:cxn ang="0">
                <a:pos x="connsiteX2" y="connsiteY2"/>
              </a:cxn>
              <a:cxn ang="0">
                <a:pos x="connsiteX3" y="connsiteY3"/>
              </a:cxn>
            </a:cxnLst>
            <a:rect l="l" t="t" r="r" b="b"/>
            <a:pathLst>
              <a:path w="1874982" h="866886">
                <a:moveTo>
                  <a:pt x="0" y="0"/>
                </a:moveTo>
                <a:cubicBezTo>
                  <a:pt x="253230" y="105448"/>
                  <a:pt x="506460" y="210897"/>
                  <a:pt x="692727" y="350982"/>
                </a:cubicBezTo>
                <a:cubicBezTo>
                  <a:pt x="878994" y="491067"/>
                  <a:pt x="920558" y="772776"/>
                  <a:pt x="1117600" y="840509"/>
                </a:cubicBezTo>
                <a:cubicBezTo>
                  <a:pt x="1314643" y="908242"/>
                  <a:pt x="1594812" y="832812"/>
                  <a:pt x="1874982" y="757382"/>
                </a:cubicBezTo>
              </a:path>
            </a:pathLst>
          </a:custGeom>
          <a:ln w="38100">
            <a:solidFill>
              <a:srgbClr val="00ADEE"/>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Freeform: Shape 2">
            <a:extLst>
              <a:ext uri="{FF2B5EF4-FFF2-40B4-BE49-F238E27FC236}">
                <a16:creationId xmlns:a16="http://schemas.microsoft.com/office/drawing/2014/main" id="{4D175DED-4307-E497-E3F4-71419FEE0459}"/>
              </a:ext>
            </a:extLst>
          </p:cNvPr>
          <p:cNvSpPr/>
          <p:nvPr userDrawn="1"/>
        </p:nvSpPr>
        <p:spPr>
          <a:xfrm rot="19888848" flipV="1">
            <a:off x="9649940" y="2998831"/>
            <a:ext cx="1734377" cy="398583"/>
          </a:xfrm>
          <a:custGeom>
            <a:avLst/>
            <a:gdLst>
              <a:gd name="connsiteX0" fmla="*/ 0 w 1560945"/>
              <a:gd name="connsiteY0" fmla="*/ 350982 h 350982"/>
              <a:gd name="connsiteX1" fmla="*/ 748145 w 1560945"/>
              <a:gd name="connsiteY1" fmla="*/ 64654 h 350982"/>
              <a:gd name="connsiteX2" fmla="*/ 1560945 w 1560945"/>
              <a:gd name="connsiteY2" fmla="*/ 0 h 350982"/>
            </a:gdLst>
            <a:ahLst/>
            <a:cxnLst>
              <a:cxn ang="0">
                <a:pos x="connsiteX0" y="connsiteY0"/>
              </a:cxn>
              <a:cxn ang="0">
                <a:pos x="connsiteX1" y="connsiteY1"/>
              </a:cxn>
              <a:cxn ang="0">
                <a:pos x="connsiteX2" y="connsiteY2"/>
              </a:cxn>
            </a:cxnLst>
            <a:rect l="l" t="t" r="r" b="b"/>
            <a:pathLst>
              <a:path w="1560945" h="350982">
                <a:moveTo>
                  <a:pt x="0" y="350982"/>
                </a:moveTo>
                <a:cubicBezTo>
                  <a:pt x="243994" y="237066"/>
                  <a:pt x="487988" y="123151"/>
                  <a:pt x="748145" y="64654"/>
                </a:cubicBezTo>
                <a:cubicBezTo>
                  <a:pt x="1008302" y="6157"/>
                  <a:pt x="1284623" y="3078"/>
                  <a:pt x="1560945" y="0"/>
                </a:cubicBezTo>
              </a:path>
            </a:pathLst>
          </a:custGeom>
          <a:ln w="38100">
            <a:solidFill>
              <a:srgbClr val="00ADEE"/>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5" name="Graphic 4" descr="Airplane with solid fill">
            <a:extLst>
              <a:ext uri="{FF2B5EF4-FFF2-40B4-BE49-F238E27FC236}">
                <a16:creationId xmlns:a16="http://schemas.microsoft.com/office/drawing/2014/main" id="{0B386999-1096-FAEC-F126-1F14D302353E}"/>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3678274">
            <a:off x="11342388" y="2333958"/>
            <a:ext cx="784335" cy="784335"/>
          </a:xfrm>
          <a:prstGeom prst="rect">
            <a:avLst/>
          </a:prstGeom>
        </p:spPr>
      </p:pic>
    </p:spTree>
    <p:extLst>
      <p:ext uri="{BB962C8B-B14F-4D97-AF65-F5344CB8AC3E}">
        <p14:creationId xmlns:p14="http://schemas.microsoft.com/office/powerpoint/2010/main" val="31862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35544" y="2545864"/>
            <a:ext cx="730288" cy="4070559"/>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110402" cy="6858000"/>
          </a:xfrm>
          <a:prstGeom prst="rect">
            <a:avLst/>
          </a:prstGeom>
        </p:spPr>
      </p:pic>
    </p:spTree>
    <p:extLst>
      <p:ext uri="{BB962C8B-B14F-4D97-AF65-F5344CB8AC3E}">
        <p14:creationId xmlns:p14="http://schemas.microsoft.com/office/powerpoint/2010/main" val="403609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42918A-28C8-4A2F-A7FE-7C96169695C2}"/>
              </a:ext>
            </a:extLst>
          </p:cNvPr>
          <p:cNvSpPr>
            <a:spLocks noGrp="1"/>
          </p:cNvSpPr>
          <p:nvPr>
            <p:ph type="dt" sz="half" idx="10"/>
          </p:nvPr>
        </p:nvSpPr>
        <p:spPr>
          <a:xfrm>
            <a:off x="838200" y="6356350"/>
            <a:ext cx="2743200" cy="365125"/>
          </a:xfrm>
          <a:prstGeom prst="rect">
            <a:avLst/>
          </a:prstGeom>
        </p:spPr>
        <p:txBody>
          <a:bodyPr/>
          <a:lstStyle/>
          <a:p>
            <a:fld id="{475F37D3-1AF1-42D1-9013-101720A94890}" type="datetimeFigureOut">
              <a:rPr lang="en-US" smtClean="0"/>
              <a:t>1/30/2025</a:t>
            </a:fld>
            <a:endParaRPr lang="en-US"/>
          </a:p>
        </p:txBody>
      </p:sp>
      <p:sp>
        <p:nvSpPr>
          <p:cNvPr id="4" name="Footer Placeholder 3">
            <a:extLst>
              <a:ext uri="{FF2B5EF4-FFF2-40B4-BE49-F238E27FC236}">
                <a16:creationId xmlns:a16="http://schemas.microsoft.com/office/drawing/2014/main" id="{DEAB197F-9CEB-4401-94C7-564500C5B8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B8762124-00CC-4DDE-9AAC-744B90C2A06A}"/>
              </a:ext>
            </a:extLst>
          </p:cNvPr>
          <p:cNvSpPr>
            <a:spLocks noGrp="1"/>
          </p:cNvSpPr>
          <p:nvPr>
            <p:ph type="pic" sz="quarter" idx="13"/>
          </p:nvPr>
        </p:nvSpPr>
        <p:spPr>
          <a:xfrm>
            <a:off x="1363287" y="2218092"/>
            <a:ext cx="4485599" cy="4032000"/>
          </a:xfrm>
          <a:prstGeom prst="rect">
            <a:avLst/>
          </a:prstGeom>
        </p:spPr>
        <p:txBody>
          <a:bodyPr/>
          <a:lstStyle/>
          <a:p>
            <a:endParaRPr lang="en-GB"/>
          </a:p>
        </p:txBody>
      </p:sp>
      <p:sp>
        <p:nvSpPr>
          <p:cNvPr id="2" name="Title 1">
            <a:extLst>
              <a:ext uri="{FF2B5EF4-FFF2-40B4-BE49-F238E27FC236}">
                <a16:creationId xmlns:a16="http://schemas.microsoft.com/office/drawing/2014/main" id="{652E955F-F11F-42CF-BD1C-24C108497110}"/>
              </a:ext>
            </a:extLst>
          </p:cNvPr>
          <p:cNvSpPr>
            <a:spLocks noGrp="1"/>
          </p:cNvSpPr>
          <p:nvPr>
            <p:ph type="title" hasCustomPrompt="1"/>
          </p:nvPr>
        </p:nvSpPr>
        <p:spPr>
          <a:xfrm>
            <a:off x="1091610" y="579879"/>
            <a:ext cx="10024872" cy="961371"/>
          </a:xfrm>
          <a:prstGeom prst="rect">
            <a:avLst/>
          </a:prstGeom>
        </p:spPr>
        <p:txBody>
          <a:bodyPr>
            <a:noAutofit/>
          </a:bodyPr>
          <a:lstStyle>
            <a:lvl1pPr algn="ctr">
              <a:defRPr lang="en-GB" sz="5400" b="1" kern="1200" dirty="0">
                <a:solidFill>
                  <a:schemeClr val="tx1"/>
                </a:solidFill>
                <a:latin typeface="Century Gothic" panose="020B0502020202020204" pitchFamily="34" charset="0"/>
                <a:ea typeface="+mn-ea"/>
                <a:cs typeface="+mn-cs"/>
              </a:defRPr>
            </a:lvl1pPr>
          </a:lstStyle>
          <a:p>
            <a:r>
              <a:rPr lang="en-GB"/>
              <a:t>Type title</a:t>
            </a:r>
          </a:p>
        </p:txBody>
      </p:sp>
      <p:sp>
        <p:nvSpPr>
          <p:cNvPr id="13" name="Subtitle 2">
            <a:extLst>
              <a:ext uri="{FF2B5EF4-FFF2-40B4-BE49-F238E27FC236}">
                <a16:creationId xmlns:a16="http://schemas.microsoft.com/office/drawing/2014/main" id="{FEFEF4D6-89C5-48D6-92CA-CC0A353893C6}"/>
              </a:ext>
            </a:extLst>
          </p:cNvPr>
          <p:cNvSpPr>
            <a:spLocks noGrp="1"/>
          </p:cNvSpPr>
          <p:nvPr>
            <p:ph type="subTitle" idx="1" hasCustomPrompt="1"/>
          </p:nvPr>
        </p:nvSpPr>
        <p:spPr>
          <a:xfrm>
            <a:off x="1091610" y="1572130"/>
            <a:ext cx="10024872" cy="647421"/>
          </a:xfrm>
          <a:prstGeom prst="rect">
            <a:avLst/>
          </a:prstGeom>
        </p:spPr>
        <p:txBody>
          <a:bodyPr>
            <a:noAutofit/>
          </a:bodyPr>
          <a:lstStyle>
            <a:lvl1pPr marL="0" indent="0" algn="ctr">
              <a:lnSpc>
                <a:spcPct val="125000"/>
              </a:lnSpc>
              <a:spcBef>
                <a:spcPts val="0"/>
              </a:spcBef>
              <a:buNone/>
              <a:defRPr lang="en-US" sz="32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Type subtitle</a:t>
            </a:r>
          </a:p>
        </p:txBody>
      </p:sp>
      <p:sp>
        <p:nvSpPr>
          <p:cNvPr id="7" name="Text Placeholder 6">
            <a:extLst>
              <a:ext uri="{FF2B5EF4-FFF2-40B4-BE49-F238E27FC236}">
                <a16:creationId xmlns:a16="http://schemas.microsoft.com/office/drawing/2014/main" id="{CF59A1EA-B7ED-4DD6-8253-8D83F2950498}"/>
              </a:ext>
            </a:extLst>
          </p:cNvPr>
          <p:cNvSpPr>
            <a:spLocks noGrp="1"/>
          </p:cNvSpPr>
          <p:nvPr>
            <p:ph type="body" sz="quarter" idx="14"/>
          </p:nvPr>
        </p:nvSpPr>
        <p:spPr>
          <a:xfrm>
            <a:off x="6038850" y="2599689"/>
            <a:ext cx="6146800" cy="3995931"/>
          </a:xfrm>
          <a:prstGeom prst="rect">
            <a:avLst/>
          </a:prstGeom>
        </p:spPr>
        <p:txBody>
          <a:bodyPr>
            <a:normAutofit/>
          </a:bodyPr>
          <a:lstStyle>
            <a:lvl1pPr marL="457200" indent="-457200">
              <a:lnSpc>
                <a:spcPct val="150000"/>
              </a:lnSpc>
              <a:spcBef>
                <a:spcPts val="0"/>
              </a:spcBef>
              <a:buFont typeface="+mj-lt"/>
              <a:buAutoNum type="arabicPeriod"/>
              <a:defRPr sz="2400" b="0">
                <a:latin typeface="Arial" panose="020B0604020202020204" pitchFamily="34" charset="0"/>
                <a:cs typeface="Arial" panose="020B0604020202020204" pitchFamily="34" charset="0"/>
              </a:defRPr>
            </a:lvl1pPr>
            <a:lvl2pPr marL="450850" indent="-450850">
              <a:lnSpc>
                <a:spcPct val="175000"/>
              </a:lnSpc>
              <a:spcBef>
                <a:spcPts val="0"/>
              </a:spcBef>
              <a:buFont typeface="Arial" panose="020B0604020202020204" pitchFamily="34" charset="0"/>
              <a:buChar char="•"/>
              <a:defRPr sz="2400">
                <a:latin typeface="Arial" panose="020B0604020202020204" pitchFamily="34" charset="0"/>
                <a:cs typeface="Arial" panose="020B0604020202020204" pitchFamily="34" charset="0"/>
              </a:defRPr>
            </a:lvl2pPr>
          </a:lstStyle>
          <a:p>
            <a:pPr lvl="0"/>
            <a:endParaRPr lang="en-US"/>
          </a:p>
        </p:txBody>
      </p:sp>
      <p:sp>
        <p:nvSpPr>
          <p:cNvPr id="10" name="Rectangle 9" descr="Form.RSVPlink&#10;&#10;{&quot;templafy&quot;:{&quot;binding&quot;:&quot;Form.RSVPlink&quot;,&quot;visibility&quot;:{&quot;action&quot;:&quot;hide&quot;,&quot;compareValue&quot;:&quot;&quot;},&quot;type&quot;:&quot;text&quot;}}">
            <a:extLst>
              <a:ext uri="{FF2B5EF4-FFF2-40B4-BE49-F238E27FC236}">
                <a16:creationId xmlns:a16="http://schemas.microsoft.com/office/drawing/2014/main" id="{172B47DE-EA8A-42E5-8DE0-43E5FD54F9EA}"/>
              </a:ext>
            </a:extLst>
          </p:cNvPr>
          <p:cNvSpPr/>
          <p:nvPr userDrawn="1"/>
        </p:nvSpPr>
        <p:spPr>
          <a:xfrm>
            <a:off x="6514508" y="5974266"/>
            <a:ext cx="4601973" cy="382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000" b="0" u="sng">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183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Why I Travel Photo Fill in slide">
    <p:spTree>
      <p:nvGrpSpPr>
        <p:cNvPr id="1" name=""/>
        <p:cNvGrpSpPr/>
        <p:nvPr/>
      </p:nvGrpSpPr>
      <p:grpSpPr>
        <a:xfrm>
          <a:off x="0" y="0"/>
          <a:ext cx="0" cy="0"/>
          <a:chOff x="0" y="0"/>
          <a:chExt cx="0" cy="0"/>
        </a:xfrm>
      </p:grpSpPr>
      <p:sp>
        <p:nvSpPr>
          <p:cNvPr id="17" name="Picture Placeholder 10"/>
          <p:cNvSpPr>
            <a:spLocks noGrp="1"/>
          </p:cNvSpPr>
          <p:nvPr>
            <p:ph type="pic" sz="quarter" idx="10" hasCustomPrompt="1"/>
          </p:nvPr>
        </p:nvSpPr>
        <p:spPr>
          <a:xfrm>
            <a:off x="275735" y="272562"/>
            <a:ext cx="3696189" cy="3604113"/>
          </a:xfrm>
        </p:spPr>
        <p:txBody>
          <a:bodyPr/>
          <a:lstStyle>
            <a:lvl1pPr marL="0" indent="0">
              <a:buNone/>
              <a:defRPr sz="2800" b="0" baseline="0">
                <a:solidFill>
                  <a:srgbClr val="00B0F0"/>
                </a:solidFill>
              </a:defRPr>
            </a:lvl1pPr>
          </a:lstStyle>
          <a:p>
            <a:r>
              <a:rPr lang="en-US"/>
              <a:t>Add your travel photos here using the placeholders</a:t>
            </a:r>
          </a:p>
          <a:p>
            <a:r>
              <a:rPr lang="en-US"/>
              <a:t>If you don’t have photos to include, delete this slide</a:t>
            </a:r>
          </a:p>
          <a:p>
            <a:endParaRPr lang="en-US"/>
          </a:p>
        </p:txBody>
      </p:sp>
      <p:sp>
        <p:nvSpPr>
          <p:cNvPr id="18" name="Picture Placeholder 10"/>
          <p:cNvSpPr>
            <a:spLocks noGrp="1"/>
          </p:cNvSpPr>
          <p:nvPr>
            <p:ph type="pic" sz="quarter" idx="11"/>
          </p:nvPr>
        </p:nvSpPr>
        <p:spPr>
          <a:xfrm>
            <a:off x="275735" y="4088422"/>
            <a:ext cx="3696189" cy="239370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r>
              <a:rPr lang="en-US"/>
              <a:t>  </a:t>
            </a:r>
          </a:p>
        </p:txBody>
      </p:sp>
      <p:sp>
        <p:nvSpPr>
          <p:cNvPr id="19" name="Picture Placeholder 10"/>
          <p:cNvSpPr>
            <a:spLocks noGrp="1"/>
          </p:cNvSpPr>
          <p:nvPr>
            <p:ph type="pic" sz="quarter" idx="12"/>
          </p:nvPr>
        </p:nvSpPr>
        <p:spPr>
          <a:xfrm>
            <a:off x="4222751" y="4088422"/>
            <a:ext cx="3696189" cy="239370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r>
              <a:rPr lang="en-US"/>
              <a:t>  </a:t>
            </a:r>
          </a:p>
        </p:txBody>
      </p:sp>
      <p:sp>
        <p:nvSpPr>
          <p:cNvPr id="20" name="Picture Placeholder 10"/>
          <p:cNvSpPr>
            <a:spLocks noGrp="1"/>
          </p:cNvSpPr>
          <p:nvPr>
            <p:ph type="pic" sz="quarter" idx="13"/>
          </p:nvPr>
        </p:nvSpPr>
        <p:spPr>
          <a:xfrm>
            <a:off x="4222751" y="272562"/>
            <a:ext cx="3696189" cy="232996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r>
              <a:rPr lang="en-US"/>
              <a:t>  </a:t>
            </a:r>
          </a:p>
        </p:txBody>
      </p:sp>
      <p:sp>
        <p:nvSpPr>
          <p:cNvPr id="21" name="Picture Placeholder 10"/>
          <p:cNvSpPr>
            <a:spLocks noGrp="1"/>
          </p:cNvSpPr>
          <p:nvPr>
            <p:ph type="pic" sz="quarter" idx="14"/>
          </p:nvPr>
        </p:nvSpPr>
        <p:spPr>
          <a:xfrm>
            <a:off x="8152175" y="272562"/>
            <a:ext cx="3696189" cy="360411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r>
              <a:rPr lang="en-US"/>
              <a:t>  </a:t>
            </a:r>
          </a:p>
        </p:txBody>
      </p:sp>
      <p:sp>
        <p:nvSpPr>
          <p:cNvPr id="22" name="Picture Placeholder 10"/>
          <p:cNvSpPr>
            <a:spLocks noGrp="1"/>
          </p:cNvSpPr>
          <p:nvPr>
            <p:ph type="pic" sz="quarter" idx="15"/>
          </p:nvPr>
        </p:nvSpPr>
        <p:spPr>
          <a:xfrm>
            <a:off x="8152175" y="4088422"/>
            <a:ext cx="3696189" cy="239370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endParaRPr lang="en-US"/>
          </a:p>
        </p:txBody>
      </p:sp>
    </p:spTree>
    <p:extLst>
      <p:ext uri="{BB962C8B-B14F-4D97-AF65-F5344CB8AC3E}">
        <p14:creationId xmlns:p14="http://schemas.microsoft.com/office/powerpoint/2010/main" val="46980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at's Includ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5D9FDB-308F-43C4-B44E-B889CD545F1F}"/>
              </a:ext>
            </a:extLst>
          </p:cNvPr>
          <p:cNvSpPr/>
          <p:nvPr userDrawn="1"/>
        </p:nvSpPr>
        <p:spPr>
          <a:xfrm>
            <a:off x="0" y="-62754"/>
            <a:ext cx="12192000" cy="1350016"/>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3C197E61-D9A5-4DF7-B7E6-BCFEBB372137}"/>
              </a:ext>
            </a:extLst>
          </p:cNvPr>
          <p:cNvCxnSpPr>
            <a:cxnSpLocks/>
          </p:cNvCxnSpPr>
          <p:nvPr userDrawn="1"/>
        </p:nvCxnSpPr>
        <p:spPr>
          <a:xfrm>
            <a:off x="1091738" y="961272"/>
            <a:ext cx="1000852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6" name="Title 11">
            <a:extLst>
              <a:ext uri="{FF2B5EF4-FFF2-40B4-BE49-F238E27FC236}">
                <a16:creationId xmlns:a16="http://schemas.microsoft.com/office/drawing/2014/main" id="{F5247B40-3631-4451-83F8-EF8A5F7A44A4}"/>
              </a:ext>
            </a:extLst>
          </p:cNvPr>
          <p:cNvSpPr>
            <a:spLocks noGrp="1"/>
          </p:cNvSpPr>
          <p:nvPr>
            <p:ph type="title" hasCustomPrompt="1"/>
          </p:nvPr>
        </p:nvSpPr>
        <p:spPr>
          <a:xfrm>
            <a:off x="793377" y="75846"/>
            <a:ext cx="10605247" cy="961371"/>
          </a:xfrm>
        </p:spPr>
        <p:txBody>
          <a:bodyPr>
            <a:normAutofit/>
          </a:bodyPr>
          <a:lstStyle>
            <a:lvl1pPr>
              <a:defRPr sz="5400" b="1"/>
            </a:lvl1pPr>
          </a:lstStyle>
          <a:p>
            <a:r>
              <a:rPr lang="en-US">
                <a:solidFill>
                  <a:schemeClr val="bg1"/>
                </a:solidFill>
                <a:latin typeface="Century Gothic"/>
              </a:rPr>
              <a:t>What’s included in our itinerary</a:t>
            </a:r>
            <a:endParaRPr lang="en-GB">
              <a:solidFill>
                <a:schemeClr val="bg1"/>
              </a:solidFill>
            </a:endParaRPr>
          </a:p>
        </p:txBody>
      </p:sp>
      <p:sp>
        <p:nvSpPr>
          <p:cNvPr id="21" name="TextBox 20">
            <a:extLst>
              <a:ext uri="{FF2B5EF4-FFF2-40B4-BE49-F238E27FC236}">
                <a16:creationId xmlns:a16="http://schemas.microsoft.com/office/drawing/2014/main" id="{59E39708-3858-4335-9611-F612DF60CFA2}"/>
              </a:ext>
            </a:extLst>
          </p:cNvPr>
          <p:cNvSpPr txBox="1"/>
          <p:nvPr userDrawn="1"/>
        </p:nvSpPr>
        <p:spPr>
          <a:xfrm>
            <a:off x="657459" y="3154327"/>
            <a:ext cx="2713813"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Round-trip airfare </a:t>
            </a:r>
            <a:r>
              <a:rPr lang="en-US">
                <a:latin typeface="Arial" panose="020B0604020202020204" pitchFamily="34" charset="0"/>
                <a:cs typeface="Arial" panose="020B0604020202020204" pitchFamily="34" charset="0"/>
              </a:rPr>
              <a:t>on major airline carriers</a:t>
            </a:r>
          </a:p>
        </p:txBody>
      </p:sp>
      <p:grpSp>
        <p:nvGrpSpPr>
          <p:cNvPr id="22" name="Group 21">
            <a:extLst>
              <a:ext uri="{FF2B5EF4-FFF2-40B4-BE49-F238E27FC236}">
                <a16:creationId xmlns:a16="http://schemas.microsoft.com/office/drawing/2014/main" id="{A75A1D16-86C1-4913-8FFA-D3CB4E173FD2}"/>
              </a:ext>
            </a:extLst>
          </p:cNvPr>
          <p:cNvGrpSpPr/>
          <p:nvPr userDrawn="1"/>
        </p:nvGrpSpPr>
        <p:grpSpPr>
          <a:xfrm>
            <a:off x="1323850" y="1923437"/>
            <a:ext cx="1220009" cy="1133906"/>
            <a:chOff x="1015191" y="1895621"/>
            <a:chExt cx="1627191" cy="1533379"/>
          </a:xfrm>
        </p:grpSpPr>
        <p:sp>
          <p:nvSpPr>
            <p:cNvPr id="23" name="Oval 22">
              <a:extLst>
                <a:ext uri="{FF2B5EF4-FFF2-40B4-BE49-F238E27FC236}">
                  <a16:creationId xmlns:a16="http://schemas.microsoft.com/office/drawing/2014/main" id="{39F559F7-F388-4C98-A8C7-E243888F7819}"/>
                </a:ext>
              </a:extLst>
            </p:cNvPr>
            <p:cNvSpPr/>
            <p:nvPr/>
          </p:nvSpPr>
          <p:spPr>
            <a:xfrm>
              <a:off x="1015191" y="1895621"/>
              <a:ext cx="1627191" cy="1533379"/>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24" name="Picture 2">
              <a:extLst>
                <a:ext uri="{FF2B5EF4-FFF2-40B4-BE49-F238E27FC236}">
                  <a16:creationId xmlns:a16="http://schemas.microsoft.com/office/drawing/2014/main" id="{604C6956-12F1-42CA-BC18-CE456EBBDA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1210685">
              <a:off x="1366656" y="2256252"/>
              <a:ext cx="883255" cy="880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DC1600A0-9505-40F5-BFC4-21EC9661073B}"/>
              </a:ext>
            </a:extLst>
          </p:cNvPr>
          <p:cNvGrpSpPr/>
          <p:nvPr userDrawn="1"/>
        </p:nvGrpSpPr>
        <p:grpSpPr>
          <a:xfrm>
            <a:off x="6678542" y="1875491"/>
            <a:ext cx="1220009" cy="1133906"/>
            <a:chOff x="6369885" y="1895621"/>
            <a:chExt cx="1627191" cy="1533379"/>
          </a:xfrm>
        </p:grpSpPr>
        <p:sp>
          <p:nvSpPr>
            <p:cNvPr id="26" name="Oval 25">
              <a:extLst>
                <a:ext uri="{FF2B5EF4-FFF2-40B4-BE49-F238E27FC236}">
                  <a16:creationId xmlns:a16="http://schemas.microsoft.com/office/drawing/2014/main" id="{F5E1216D-C46F-44DE-B165-803507EAC6FC}"/>
                </a:ext>
              </a:extLst>
            </p:cNvPr>
            <p:cNvSpPr/>
            <p:nvPr/>
          </p:nvSpPr>
          <p:spPr>
            <a:xfrm>
              <a:off x="6369885" y="1895621"/>
              <a:ext cx="1627191" cy="1533379"/>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27" name="Picture 4">
              <a:extLst>
                <a:ext uri="{FF2B5EF4-FFF2-40B4-BE49-F238E27FC236}">
                  <a16:creationId xmlns:a16="http://schemas.microsoft.com/office/drawing/2014/main" id="{C0A4D5FA-2B48-4B50-B57B-F12A05EE62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7427" y="2287336"/>
              <a:ext cx="847281" cy="742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3F11E33-5878-4652-B7EA-4D31F55E94AF}"/>
              </a:ext>
            </a:extLst>
          </p:cNvPr>
          <p:cNvGrpSpPr/>
          <p:nvPr userDrawn="1"/>
        </p:nvGrpSpPr>
        <p:grpSpPr>
          <a:xfrm>
            <a:off x="4001196" y="1923437"/>
            <a:ext cx="1220009" cy="1133906"/>
            <a:chOff x="3692537" y="1943567"/>
            <a:chExt cx="1220009" cy="1133906"/>
          </a:xfrm>
        </p:grpSpPr>
        <p:sp>
          <p:nvSpPr>
            <p:cNvPr id="29" name="Oval 28">
              <a:extLst>
                <a:ext uri="{FF2B5EF4-FFF2-40B4-BE49-F238E27FC236}">
                  <a16:creationId xmlns:a16="http://schemas.microsoft.com/office/drawing/2014/main" id="{A6A96DA8-0143-4917-9DEE-8922BF649616}"/>
                </a:ext>
              </a:extLst>
            </p:cNvPr>
            <p:cNvSpPr/>
            <p:nvPr/>
          </p:nvSpPr>
          <p:spPr>
            <a:xfrm>
              <a:off x="3692537" y="1943567"/>
              <a:ext cx="1220009" cy="1133906"/>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30" name="Picture 6">
              <a:extLst>
                <a:ext uri="{FF2B5EF4-FFF2-40B4-BE49-F238E27FC236}">
                  <a16:creationId xmlns:a16="http://schemas.microsoft.com/office/drawing/2014/main" id="{8EF5ABC5-80EE-4497-AF2F-5BF9755E65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2324" y="2210744"/>
              <a:ext cx="750310" cy="581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229D80D-0952-4428-BD12-0F0D8FED97E4}"/>
              </a:ext>
            </a:extLst>
          </p:cNvPr>
          <p:cNvGrpSpPr/>
          <p:nvPr userDrawn="1"/>
        </p:nvGrpSpPr>
        <p:grpSpPr>
          <a:xfrm>
            <a:off x="9371265" y="1923437"/>
            <a:ext cx="1220009" cy="1133906"/>
            <a:chOff x="9062606" y="1943567"/>
            <a:chExt cx="1220009" cy="1133906"/>
          </a:xfrm>
        </p:grpSpPr>
        <p:sp>
          <p:nvSpPr>
            <p:cNvPr id="32" name="Oval 31">
              <a:extLst>
                <a:ext uri="{FF2B5EF4-FFF2-40B4-BE49-F238E27FC236}">
                  <a16:creationId xmlns:a16="http://schemas.microsoft.com/office/drawing/2014/main" id="{1394E0FE-757A-4071-9004-BA4E10589D53}"/>
                </a:ext>
              </a:extLst>
            </p:cNvPr>
            <p:cNvSpPr/>
            <p:nvPr/>
          </p:nvSpPr>
          <p:spPr>
            <a:xfrm>
              <a:off x="9062606" y="1943567"/>
              <a:ext cx="1220009" cy="1133906"/>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33" name="Graphic 32" descr="User with solid fill">
              <a:extLst>
                <a:ext uri="{FF2B5EF4-FFF2-40B4-BE49-F238E27FC236}">
                  <a16:creationId xmlns:a16="http://schemas.microsoft.com/office/drawing/2014/main" id="{0081D48B-7513-4281-9277-DEE29260C7A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41594" y="2024813"/>
              <a:ext cx="872225" cy="872225"/>
            </a:xfrm>
            <a:prstGeom prst="rect">
              <a:avLst/>
            </a:prstGeom>
          </p:spPr>
        </p:pic>
        <p:sp>
          <p:nvSpPr>
            <p:cNvPr id="34" name="TextBox 33">
              <a:extLst>
                <a:ext uri="{FF2B5EF4-FFF2-40B4-BE49-F238E27FC236}">
                  <a16:creationId xmlns:a16="http://schemas.microsoft.com/office/drawing/2014/main" id="{8E989E7C-C40B-4524-B33E-0E3F611D92C3}"/>
                </a:ext>
              </a:extLst>
            </p:cNvPr>
            <p:cNvSpPr txBox="1"/>
            <p:nvPr/>
          </p:nvSpPr>
          <p:spPr>
            <a:xfrm>
              <a:off x="9378372" y="2465762"/>
              <a:ext cx="588476" cy="369332"/>
            </a:xfrm>
            <a:prstGeom prst="rect">
              <a:avLst/>
            </a:prstGeom>
            <a:noFill/>
          </p:spPr>
          <p:txBody>
            <a:bodyPr wrap="square" rtlCol="0">
              <a:spAutoFit/>
            </a:bodyPr>
            <a:lstStyle/>
            <a:p>
              <a:r>
                <a:rPr lang="en-US" b="1" i="1">
                  <a:solidFill>
                    <a:schemeClr val="bg1"/>
                  </a:solidFill>
                  <a:latin typeface="Arial Black" panose="020B0A04020102020204" pitchFamily="34" charset="0"/>
                </a:rPr>
                <a:t>EF</a:t>
              </a:r>
            </a:p>
          </p:txBody>
        </p:sp>
      </p:grpSp>
      <p:grpSp>
        <p:nvGrpSpPr>
          <p:cNvPr id="35" name="Group 34">
            <a:extLst>
              <a:ext uri="{FF2B5EF4-FFF2-40B4-BE49-F238E27FC236}">
                <a16:creationId xmlns:a16="http://schemas.microsoft.com/office/drawing/2014/main" id="{B8F9E544-A805-4BA5-AC0D-6611BBC18D36}"/>
              </a:ext>
            </a:extLst>
          </p:cNvPr>
          <p:cNvGrpSpPr/>
          <p:nvPr userDrawn="1"/>
        </p:nvGrpSpPr>
        <p:grpSpPr>
          <a:xfrm>
            <a:off x="1323850" y="4338505"/>
            <a:ext cx="1220010" cy="1133907"/>
            <a:chOff x="1015191" y="4358635"/>
            <a:chExt cx="1220010" cy="1133907"/>
          </a:xfrm>
        </p:grpSpPr>
        <p:sp>
          <p:nvSpPr>
            <p:cNvPr id="36" name="Oval 35">
              <a:extLst>
                <a:ext uri="{FF2B5EF4-FFF2-40B4-BE49-F238E27FC236}">
                  <a16:creationId xmlns:a16="http://schemas.microsoft.com/office/drawing/2014/main" id="{AEB2BBF4-2A48-446A-8B03-B0F704F2A68F}"/>
                </a:ext>
              </a:extLst>
            </p:cNvPr>
            <p:cNvSpPr/>
            <p:nvPr/>
          </p:nvSpPr>
          <p:spPr>
            <a:xfrm>
              <a:off x="1015191" y="4358635"/>
              <a:ext cx="1220010" cy="1133907"/>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37" name="Graphic 36" descr="Bus with solid fill">
              <a:extLst>
                <a:ext uri="{FF2B5EF4-FFF2-40B4-BE49-F238E27FC236}">
                  <a16:creationId xmlns:a16="http://schemas.microsoft.com/office/drawing/2014/main" id="{91F102E9-3248-4104-9BE6-DE9FDF4A46E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14582" y="4530161"/>
              <a:ext cx="837898" cy="837898"/>
            </a:xfrm>
            <a:prstGeom prst="rect">
              <a:avLst/>
            </a:prstGeom>
          </p:spPr>
        </p:pic>
      </p:grpSp>
      <p:grpSp>
        <p:nvGrpSpPr>
          <p:cNvPr id="38" name="Group 37">
            <a:extLst>
              <a:ext uri="{FF2B5EF4-FFF2-40B4-BE49-F238E27FC236}">
                <a16:creationId xmlns:a16="http://schemas.microsoft.com/office/drawing/2014/main" id="{2D44B81E-761D-46B8-94D9-29F9821E1F3E}"/>
              </a:ext>
            </a:extLst>
          </p:cNvPr>
          <p:cNvGrpSpPr/>
          <p:nvPr userDrawn="1"/>
        </p:nvGrpSpPr>
        <p:grpSpPr>
          <a:xfrm>
            <a:off x="9371264" y="4342920"/>
            <a:ext cx="1220010" cy="1133907"/>
            <a:chOff x="9062605" y="4363050"/>
            <a:chExt cx="1220010" cy="1133907"/>
          </a:xfrm>
        </p:grpSpPr>
        <p:sp>
          <p:nvSpPr>
            <p:cNvPr id="39" name="Oval 38">
              <a:extLst>
                <a:ext uri="{FF2B5EF4-FFF2-40B4-BE49-F238E27FC236}">
                  <a16:creationId xmlns:a16="http://schemas.microsoft.com/office/drawing/2014/main" id="{0156ED33-77B2-4905-A9C0-0506772A8C37}"/>
                </a:ext>
              </a:extLst>
            </p:cNvPr>
            <p:cNvSpPr/>
            <p:nvPr/>
          </p:nvSpPr>
          <p:spPr>
            <a:xfrm>
              <a:off x="9062605" y="4363050"/>
              <a:ext cx="1220010" cy="1133907"/>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40" name="Graphic 39" descr="Ticket with solid fill">
              <a:extLst>
                <a:ext uri="{FF2B5EF4-FFF2-40B4-BE49-F238E27FC236}">
                  <a16:creationId xmlns:a16="http://schemas.microsoft.com/office/drawing/2014/main" id="{6AD82462-FA12-4F87-8C63-2896FA8F436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80949" y="4530161"/>
              <a:ext cx="783321" cy="783321"/>
            </a:xfrm>
            <a:prstGeom prst="rect">
              <a:avLst/>
            </a:prstGeom>
          </p:spPr>
        </p:pic>
      </p:grpSp>
      <p:grpSp>
        <p:nvGrpSpPr>
          <p:cNvPr id="41" name="Group 40">
            <a:extLst>
              <a:ext uri="{FF2B5EF4-FFF2-40B4-BE49-F238E27FC236}">
                <a16:creationId xmlns:a16="http://schemas.microsoft.com/office/drawing/2014/main" id="{50CC2D70-BDDF-4058-8E2B-F313AB1C01DD}"/>
              </a:ext>
            </a:extLst>
          </p:cNvPr>
          <p:cNvGrpSpPr/>
          <p:nvPr userDrawn="1"/>
        </p:nvGrpSpPr>
        <p:grpSpPr>
          <a:xfrm>
            <a:off x="4001195" y="4307584"/>
            <a:ext cx="1220010" cy="1133907"/>
            <a:chOff x="3692536" y="4327714"/>
            <a:chExt cx="1220010" cy="1133907"/>
          </a:xfrm>
        </p:grpSpPr>
        <p:sp>
          <p:nvSpPr>
            <p:cNvPr id="42" name="Oval 41">
              <a:extLst>
                <a:ext uri="{FF2B5EF4-FFF2-40B4-BE49-F238E27FC236}">
                  <a16:creationId xmlns:a16="http://schemas.microsoft.com/office/drawing/2014/main" id="{A626C96D-051C-4E26-A2B4-E903AE7EDFC9}"/>
                </a:ext>
              </a:extLst>
            </p:cNvPr>
            <p:cNvSpPr/>
            <p:nvPr/>
          </p:nvSpPr>
          <p:spPr>
            <a:xfrm>
              <a:off x="3692536" y="4327714"/>
              <a:ext cx="1220010" cy="1133907"/>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43" name="Graphic 42" descr="Users with solid fill">
              <a:extLst>
                <a:ext uri="{FF2B5EF4-FFF2-40B4-BE49-F238E27FC236}">
                  <a16:creationId xmlns:a16="http://schemas.microsoft.com/office/drawing/2014/main" id="{112598F5-A029-4927-9236-6DD7A103CFC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87635" y="4458831"/>
              <a:ext cx="823030" cy="918852"/>
            </a:xfrm>
            <a:prstGeom prst="rect">
              <a:avLst/>
            </a:prstGeom>
          </p:spPr>
        </p:pic>
      </p:grpSp>
      <p:grpSp>
        <p:nvGrpSpPr>
          <p:cNvPr id="44" name="Group 43">
            <a:extLst>
              <a:ext uri="{FF2B5EF4-FFF2-40B4-BE49-F238E27FC236}">
                <a16:creationId xmlns:a16="http://schemas.microsoft.com/office/drawing/2014/main" id="{DC111E9D-DBDD-4FCF-A407-359837B43192}"/>
              </a:ext>
            </a:extLst>
          </p:cNvPr>
          <p:cNvGrpSpPr/>
          <p:nvPr userDrawn="1"/>
        </p:nvGrpSpPr>
        <p:grpSpPr>
          <a:xfrm>
            <a:off x="6696000" y="4331173"/>
            <a:ext cx="1220010" cy="1133907"/>
            <a:chOff x="6696000" y="4331173"/>
            <a:chExt cx="1220010" cy="1133907"/>
          </a:xfrm>
        </p:grpSpPr>
        <p:sp>
          <p:nvSpPr>
            <p:cNvPr id="45" name="Oval 44">
              <a:extLst>
                <a:ext uri="{FF2B5EF4-FFF2-40B4-BE49-F238E27FC236}">
                  <a16:creationId xmlns:a16="http://schemas.microsoft.com/office/drawing/2014/main" id="{4B8D9A70-3DE4-4A76-BCFB-695D3B38A1F8}"/>
                </a:ext>
              </a:extLst>
            </p:cNvPr>
            <p:cNvSpPr/>
            <p:nvPr/>
          </p:nvSpPr>
          <p:spPr>
            <a:xfrm>
              <a:off x="6696000" y="4331173"/>
              <a:ext cx="1220010" cy="1133907"/>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46" name="Graphic 45" descr="Camera with solid fill">
              <a:extLst>
                <a:ext uri="{FF2B5EF4-FFF2-40B4-BE49-F238E27FC236}">
                  <a16:creationId xmlns:a16="http://schemas.microsoft.com/office/drawing/2014/main" id="{D9A26CB7-ACA8-4F04-A945-12EE23FC4F5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23194" y="4524004"/>
              <a:ext cx="765621" cy="748244"/>
            </a:xfrm>
            <a:prstGeom prst="rect">
              <a:avLst/>
            </a:prstGeom>
          </p:spPr>
        </p:pic>
      </p:grpSp>
      <p:sp>
        <p:nvSpPr>
          <p:cNvPr id="47" name="TextBox 46">
            <a:extLst>
              <a:ext uri="{FF2B5EF4-FFF2-40B4-BE49-F238E27FC236}">
                <a16:creationId xmlns:a16="http://schemas.microsoft.com/office/drawing/2014/main" id="{A7876BB2-8F04-4CD9-A8BB-AD3C7BE821A4}"/>
              </a:ext>
            </a:extLst>
          </p:cNvPr>
          <p:cNvSpPr txBox="1"/>
          <p:nvPr userDrawn="1"/>
        </p:nvSpPr>
        <p:spPr>
          <a:xfrm>
            <a:off x="3367792" y="3154327"/>
            <a:ext cx="2548266"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Hotel stays </a:t>
            </a:r>
            <a:r>
              <a:rPr lang="en-US">
                <a:latin typeface="Arial" panose="020B0604020202020204" pitchFamily="34" charset="0"/>
                <a:cs typeface="Arial" panose="020B0604020202020204" pitchFamily="34" charset="0"/>
              </a:rPr>
              <a:t>at quality, clean accommodations</a:t>
            </a:r>
          </a:p>
        </p:txBody>
      </p:sp>
      <p:sp>
        <p:nvSpPr>
          <p:cNvPr id="49" name="TextBox 48">
            <a:extLst>
              <a:ext uri="{FF2B5EF4-FFF2-40B4-BE49-F238E27FC236}">
                <a16:creationId xmlns:a16="http://schemas.microsoft.com/office/drawing/2014/main" id="{BCE695D1-CB7A-43EA-8513-A0F77460FDB9}"/>
              </a:ext>
            </a:extLst>
          </p:cNvPr>
          <p:cNvSpPr txBox="1"/>
          <p:nvPr userDrawn="1"/>
        </p:nvSpPr>
        <p:spPr>
          <a:xfrm>
            <a:off x="8684811" y="3154327"/>
            <a:ext cx="2713813"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Tour Director </a:t>
            </a:r>
            <a:r>
              <a:rPr lang="en-US">
                <a:latin typeface="Arial" panose="020B0604020202020204" pitchFamily="34" charset="0"/>
                <a:cs typeface="Arial" panose="020B0604020202020204" pitchFamily="34" charset="0"/>
              </a:rPr>
              <a:t>who </a:t>
            </a:r>
          </a:p>
          <a:p>
            <a:pPr algn="ctr"/>
            <a:r>
              <a:rPr lang="en-US">
                <a:latin typeface="Arial" panose="020B0604020202020204" pitchFamily="34" charset="0"/>
                <a:cs typeface="Arial" panose="020B0604020202020204" pitchFamily="34" charset="0"/>
              </a:rPr>
              <a:t>will be with us 24/7</a:t>
            </a:r>
          </a:p>
        </p:txBody>
      </p:sp>
      <p:sp>
        <p:nvSpPr>
          <p:cNvPr id="50" name="TextBox 49">
            <a:extLst>
              <a:ext uri="{FF2B5EF4-FFF2-40B4-BE49-F238E27FC236}">
                <a16:creationId xmlns:a16="http://schemas.microsoft.com/office/drawing/2014/main" id="{A539543B-6C01-4D05-9675-FA54E54C88BA}"/>
              </a:ext>
            </a:extLst>
          </p:cNvPr>
          <p:cNvSpPr txBox="1"/>
          <p:nvPr userDrawn="1"/>
        </p:nvSpPr>
        <p:spPr>
          <a:xfrm>
            <a:off x="561575" y="5566542"/>
            <a:ext cx="2713813"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Transportation </a:t>
            </a:r>
            <a:r>
              <a:rPr lang="en-US">
                <a:latin typeface="Arial" panose="020B0604020202020204" pitchFamily="34" charset="0"/>
                <a:cs typeface="Arial" panose="020B0604020202020204" pitchFamily="34" charset="0"/>
              </a:rPr>
              <a:t>on tour, including a comfortable motorcoach bus</a:t>
            </a:r>
          </a:p>
        </p:txBody>
      </p:sp>
      <p:sp>
        <p:nvSpPr>
          <p:cNvPr id="51" name="TextBox 50">
            <a:extLst>
              <a:ext uri="{FF2B5EF4-FFF2-40B4-BE49-F238E27FC236}">
                <a16:creationId xmlns:a16="http://schemas.microsoft.com/office/drawing/2014/main" id="{6CC706E4-B9B1-45E1-A422-5D842D535BA9}"/>
              </a:ext>
            </a:extLst>
          </p:cNvPr>
          <p:cNvSpPr txBox="1"/>
          <p:nvPr userDrawn="1"/>
        </p:nvSpPr>
        <p:spPr>
          <a:xfrm>
            <a:off x="3289231" y="5566542"/>
            <a:ext cx="2713813"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Expert local guides </a:t>
            </a:r>
            <a:r>
              <a:rPr lang="en-US">
                <a:latin typeface="Arial" panose="020B0604020202020204" pitchFamily="34" charset="0"/>
                <a:cs typeface="Arial" panose="020B0604020202020204" pitchFamily="34" charset="0"/>
              </a:rPr>
              <a:t>providing cultural insight</a:t>
            </a:r>
          </a:p>
        </p:txBody>
      </p:sp>
      <p:sp>
        <p:nvSpPr>
          <p:cNvPr id="52" name="TextBox 51">
            <a:extLst>
              <a:ext uri="{FF2B5EF4-FFF2-40B4-BE49-F238E27FC236}">
                <a16:creationId xmlns:a16="http://schemas.microsoft.com/office/drawing/2014/main" id="{D890A838-1E1E-4998-B422-7A2CB6E94034}"/>
              </a:ext>
            </a:extLst>
          </p:cNvPr>
          <p:cNvSpPr txBox="1"/>
          <p:nvPr userDrawn="1"/>
        </p:nvSpPr>
        <p:spPr>
          <a:xfrm>
            <a:off x="6078122" y="5566542"/>
            <a:ext cx="2565521" cy="923330"/>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Guided sightseeing </a:t>
            </a:r>
            <a:r>
              <a:rPr lang="en-US">
                <a:latin typeface="Arial" panose="020B0604020202020204" pitchFamily="34" charset="0"/>
                <a:cs typeface="Arial" panose="020B0604020202020204" pitchFamily="34" charset="0"/>
              </a:rPr>
              <a:t>of all our destination has to offer</a:t>
            </a:r>
          </a:p>
        </p:txBody>
      </p:sp>
      <p:sp>
        <p:nvSpPr>
          <p:cNvPr id="53" name="TextBox 52">
            <a:extLst>
              <a:ext uri="{FF2B5EF4-FFF2-40B4-BE49-F238E27FC236}">
                <a16:creationId xmlns:a16="http://schemas.microsoft.com/office/drawing/2014/main" id="{7B828981-9F68-4E97-8615-93F4613F8EBE}"/>
              </a:ext>
            </a:extLst>
          </p:cNvPr>
          <p:cNvSpPr txBox="1"/>
          <p:nvPr userDrawn="1"/>
        </p:nvSpPr>
        <p:spPr>
          <a:xfrm>
            <a:off x="8756074" y="5562633"/>
            <a:ext cx="2713813"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Entrances </a:t>
            </a:r>
            <a:r>
              <a:rPr lang="en-US">
                <a:latin typeface="Arial" panose="020B0604020202020204" pitchFamily="34" charset="0"/>
                <a:cs typeface="Arial" panose="020B0604020202020204" pitchFamily="34" charset="0"/>
              </a:rPr>
              <a:t>to landmarks &amp; attractions</a:t>
            </a:r>
          </a:p>
        </p:txBody>
      </p:sp>
    </p:spTree>
    <p:extLst>
      <p:ext uri="{BB962C8B-B14F-4D97-AF65-F5344CB8AC3E}">
        <p14:creationId xmlns:p14="http://schemas.microsoft.com/office/powerpoint/2010/main" val="176884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u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6C11FB-E449-41DF-9EB4-461E430988EA}"/>
              </a:ext>
            </a:extLst>
          </p:cNvPr>
          <p:cNvSpPr/>
          <p:nvPr userDrawn="1"/>
        </p:nvSpPr>
        <p:spPr>
          <a:xfrm>
            <a:off x="0" y="-62754"/>
            <a:ext cx="12192000" cy="1350016"/>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1FF883A1-1EFE-440A-8FE5-6ABAD5CC6659}"/>
              </a:ext>
            </a:extLst>
          </p:cNvPr>
          <p:cNvSpPr>
            <a:spLocks noGrp="1"/>
          </p:cNvSpPr>
          <p:nvPr>
            <p:ph type="title"/>
          </p:nvPr>
        </p:nvSpPr>
        <p:spPr>
          <a:xfrm>
            <a:off x="2754161" y="-5008"/>
            <a:ext cx="6683679" cy="961371"/>
          </a:xfrm>
        </p:spPr>
        <p:txBody>
          <a:bodyPr>
            <a:normAutofit/>
          </a:bodyPr>
          <a:lstStyle>
            <a:lvl1pPr algn="ctr">
              <a:defRPr sz="5400" b="1">
                <a:latin typeface="Century Gothic" panose="020B0502020202020204" pitchFamily="34" charset="0"/>
              </a:defRPr>
            </a:lvl1pPr>
          </a:lstStyle>
          <a:p>
            <a:endParaRPr lang="en-GB">
              <a:solidFill>
                <a:schemeClr val="bg1"/>
              </a:solidFill>
            </a:endParaRPr>
          </a:p>
        </p:txBody>
      </p:sp>
      <p:cxnSp>
        <p:nvCxnSpPr>
          <p:cNvPr id="4" name="Straight Connector 3">
            <a:extLst>
              <a:ext uri="{FF2B5EF4-FFF2-40B4-BE49-F238E27FC236}">
                <a16:creationId xmlns:a16="http://schemas.microsoft.com/office/drawing/2014/main" id="{B102D0B9-609D-4807-9C78-714E246251DC}"/>
              </a:ext>
            </a:extLst>
          </p:cNvPr>
          <p:cNvCxnSpPr>
            <a:cxnSpLocks/>
          </p:cNvCxnSpPr>
          <p:nvPr userDrawn="1"/>
        </p:nvCxnSpPr>
        <p:spPr>
          <a:xfrm>
            <a:off x="2941320" y="1072741"/>
            <a:ext cx="630936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321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itle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5D9FDB-308F-43C4-B44E-B889CD545F1F}"/>
              </a:ext>
            </a:extLst>
          </p:cNvPr>
          <p:cNvSpPr/>
          <p:nvPr userDrawn="1"/>
        </p:nvSpPr>
        <p:spPr>
          <a:xfrm>
            <a:off x="0" y="-62754"/>
            <a:ext cx="12192000" cy="1350016"/>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18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verything We Ge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5D9FDB-308F-43C4-B44E-B889CD545F1F}"/>
              </a:ext>
            </a:extLst>
          </p:cNvPr>
          <p:cNvSpPr/>
          <p:nvPr userDrawn="1"/>
        </p:nvSpPr>
        <p:spPr>
          <a:xfrm>
            <a:off x="0" y="-62754"/>
            <a:ext cx="12192000" cy="1350016"/>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3C197E61-D9A5-4DF7-B7E6-BCFEBB372137}"/>
              </a:ext>
            </a:extLst>
          </p:cNvPr>
          <p:cNvCxnSpPr>
            <a:cxnSpLocks/>
          </p:cNvCxnSpPr>
          <p:nvPr userDrawn="1"/>
        </p:nvCxnSpPr>
        <p:spPr>
          <a:xfrm>
            <a:off x="3811509" y="961272"/>
            <a:ext cx="436077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A5878496-6556-46C1-ABB9-38E0737D6954}"/>
              </a:ext>
            </a:extLst>
          </p:cNvPr>
          <p:cNvSpPr txBox="1"/>
          <p:nvPr userDrawn="1"/>
        </p:nvSpPr>
        <p:spPr>
          <a:xfrm>
            <a:off x="722114" y="220536"/>
            <a:ext cx="10747773" cy="742191"/>
          </a:xfrm>
          <a:prstGeom prst="rect">
            <a:avLst/>
          </a:prstGeom>
          <a:noFill/>
        </p:spPr>
        <p:txBody>
          <a:bodyPr wrap="square" lIns="91440" tIns="45720" rIns="91440" bIns="45720" rtlCol="0" anchor="t">
            <a:spAutoFit/>
          </a:bodyPr>
          <a:lstStyle/>
          <a:p>
            <a:pPr algn="ctr">
              <a:lnSpc>
                <a:spcPct val="75000"/>
              </a:lnSpc>
            </a:pPr>
            <a:r>
              <a:rPr lang="en-US" sz="5400" b="1">
                <a:solidFill>
                  <a:schemeClr val="bg1"/>
                </a:solidFill>
                <a:latin typeface="Century Gothic"/>
              </a:rPr>
              <a:t>Everything we get</a:t>
            </a:r>
            <a:endParaRPr lang="en-US">
              <a:solidFill>
                <a:schemeClr val="bg1"/>
              </a:solidFill>
            </a:endParaRPr>
          </a:p>
        </p:txBody>
      </p:sp>
      <p:sp>
        <p:nvSpPr>
          <p:cNvPr id="6" name="Picture Placeholder 5">
            <a:extLst>
              <a:ext uri="{FF2B5EF4-FFF2-40B4-BE49-F238E27FC236}">
                <a16:creationId xmlns:a16="http://schemas.microsoft.com/office/drawing/2014/main" id="{01849295-F994-4F66-BC8F-A7B0339A5DCE}"/>
              </a:ext>
            </a:extLst>
          </p:cNvPr>
          <p:cNvSpPr>
            <a:spLocks noGrp="1"/>
          </p:cNvSpPr>
          <p:nvPr>
            <p:ph type="pic" sz="quarter" idx="10"/>
          </p:nvPr>
        </p:nvSpPr>
        <p:spPr>
          <a:xfrm>
            <a:off x="498764" y="4214554"/>
            <a:ext cx="2202872" cy="2202872"/>
          </a:xfrm>
          <a:prstGeom prst="ellipse">
            <a:avLst/>
          </a:prstGeom>
        </p:spPr>
        <p:txBody>
          <a:bodyPr/>
          <a:lstStyle/>
          <a:p>
            <a:endParaRPr lang="en-US"/>
          </a:p>
        </p:txBody>
      </p:sp>
    </p:spTree>
    <p:extLst>
      <p:ext uri="{BB962C8B-B14F-4D97-AF65-F5344CB8AC3E}">
        <p14:creationId xmlns:p14="http://schemas.microsoft.com/office/powerpoint/2010/main" val="345495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81785-DF2E-40EE-8682-BB74781F0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6C0AF9-7328-4C5A-A87A-6143CDB04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81311-8EE1-4C61-A5D5-908631B4E2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D68B2-D3E4-4DB6-B21C-592B8B51BAE5}" type="datetimeFigureOut">
              <a:rPr lang="en-US" smtClean="0"/>
              <a:t>1/30/2025</a:t>
            </a:fld>
            <a:endParaRPr lang="en-US"/>
          </a:p>
        </p:txBody>
      </p:sp>
      <p:sp>
        <p:nvSpPr>
          <p:cNvPr id="5" name="Footer Placeholder 4">
            <a:extLst>
              <a:ext uri="{FF2B5EF4-FFF2-40B4-BE49-F238E27FC236}">
                <a16:creationId xmlns:a16="http://schemas.microsoft.com/office/drawing/2014/main" id="{6C767D81-46FA-4B64-B81D-0B5B38B36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F5782-EA85-4257-B2D0-5A3EE1D922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EE3B7-E189-4F1A-ADC3-C73E8962FA12}" type="slidenum">
              <a:rPr lang="en-US" smtClean="0"/>
              <a:t>‹#›</a:t>
            </a:fld>
            <a:endParaRPr lang="en-US"/>
          </a:p>
        </p:txBody>
      </p:sp>
    </p:spTree>
    <p:extLst>
      <p:ext uri="{BB962C8B-B14F-4D97-AF65-F5344CB8AC3E}">
        <p14:creationId xmlns:p14="http://schemas.microsoft.com/office/powerpoint/2010/main" val="374766585"/>
      </p:ext>
    </p:extLst>
  </p:cSld>
  <p:clrMap bg1="lt1" tx1="dk1" bg2="lt2" tx2="dk2" accent1="accent1" accent2="accent2" accent3="accent3" accent4="accent4" accent5="accent5" accent6="accent6" hlink="hlink" folHlink="folHlink"/>
  <p:sldLayoutIdLst>
    <p:sldLayoutId id="2147483732" r:id="rId1"/>
    <p:sldLayoutId id="2147483731" r:id="rId2"/>
    <p:sldLayoutId id="2147483662" r:id="rId3"/>
    <p:sldLayoutId id="2147483663" r:id="rId4"/>
    <p:sldLayoutId id="2147483698" r:id="rId5"/>
    <p:sldLayoutId id="2147483672" r:id="rId6"/>
    <p:sldLayoutId id="2147483704" r:id="rId7"/>
    <p:sldLayoutId id="2147483699" r:id="rId8"/>
    <p:sldLayoutId id="2147483705" r:id="rId9"/>
    <p:sldLayoutId id="2147483697"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26.xml"/><Relationship Id="rId1" Type="http://schemas.openxmlformats.org/officeDocument/2006/relationships/customXml" Target="../../customXml/item8.xml"/><Relationship Id="rId6" Type="http://schemas.openxmlformats.org/officeDocument/2006/relationships/image" Target="../media/image54.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customXml" Target="../../customXml/item16.xml"/><Relationship Id="rId1" Type="http://schemas.openxmlformats.org/officeDocument/2006/relationships/customXml" Target="../../customXml/item3.xml"/><Relationship Id="rId6" Type="http://schemas.openxmlformats.org/officeDocument/2006/relationships/image" Target="../media/image60.jpeg"/><Relationship Id="rId5" Type="http://schemas.openxmlformats.org/officeDocument/2006/relationships/slideLayout" Target="../slideLayouts/slideLayout13.xml"/><Relationship Id="rId4"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customXml" Target="../../customXml/item9.xml"/><Relationship Id="rId1" Type="http://schemas.openxmlformats.org/officeDocument/2006/relationships/customXml" Target="../../customXml/item33.xml"/><Relationship Id="rId6" Type="http://schemas.openxmlformats.org/officeDocument/2006/relationships/image" Target="../media/image61.jpeg"/><Relationship Id="rId5" Type="http://schemas.openxmlformats.org/officeDocument/2006/relationships/slideLayout" Target="../slideLayouts/slideLayout13.xml"/><Relationship Id="rId4"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64.sv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6.xml"/><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customXml" Target="../../customXml/item49.xml"/><Relationship Id="rId1" Type="http://schemas.openxmlformats.org/officeDocument/2006/relationships/customXml" Target="../../customXml/item48.xml"/><Relationship Id="rId6" Type="http://schemas.openxmlformats.org/officeDocument/2006/relationships/image" Target="../media/image66.jpeg"/><Relationship Id="rId11" Type="http://schemas.openxmlformats.org/officeDocument/2006/relationships/image" Target="../media/image71.jp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notesSlide" Target="../notesSlides/notesSlide11.xml"/><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1.xml"/><Relationship Id="rId7" Type="http://schemas.openxmlformats.org/officeDocument/2006/relationships/hyperlink" Target="https://www.youtube.com/watch?v=8FwbUbah7gw" TargetMode="External"/><Relationship Id="rId2" Type="http://schemas.openxmlformats.org/officeDocument/2006/relationships/customXml" Target="../../customXml/item5.xml"/><Relationship Id="rId1" Type="http://schemas.openxmlformats.org/officeDocument/2006/relationships/customXml" Target="../../customXml/item31.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video" Target="https://www.youtube.com/embed/8FwbUbah7gw?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customXml" Target="../../customXml/item32.xml"/><Relationship Id="rId1" Type="http://schemas.openxmlformats.org/officeDocument/2006/relationships/customXml" Target="../../customXml/item17.xml"/><Relationship Id="rId6" Type="http://schemas.openxmlformats.org/officeDocument/2006/relationships/image" Target="../media/image73.jpg"/><Relationship Id="rId5" Type="http://schemas.openxmlformats.org/officeDocument/2006/relationships/notesSlide" Target="../notesSlides/notesSlide12.xml"/><Relationship Id="rId4"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0.xml"/><Relationship Id="rId1" Type="http://schemas.openxmlformats.org/officeDocument/2006/relationships/customXml" Target="../../customXml/item3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slideLayout" Target="../slideLayouts/slideLayout8.xml"/><Relationship Id="rId7" Type="http://schemas.openxmlformats.org/officeDocument/2006/relationships/image" Target="../media/image78.png"/><Relationship Id="rId2" Type="http://schemas.openxmlformats.org/officeDocument/2006/relationships/customXml" Target="../../customXml/item10.xml"/><Relationship Id="rId1" Type="http://schemas.openxmlformats.org/officeDocument/2006/relationships/customXml" Target="../../customXml/item4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notesSlide" Target="../notesSlides/notesSlide15.xml"/><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4.jpg"/><Relationship Id="rId3" Type="http://schemas.openxmlformats.org/officeDocument/2006/relationships/slideLayout" Target="../slideLayouts/slideLayout9.xml"/><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customXml" Target="../../customXml/item39.xml"/><Relationship Id="rId16" Type="http://schemas.openxmlformats.org/officeDocument/2006/relationships/image" Target="../media/image92.png"/><Relationship Id="rId1" Type="http://schemas.openxmlformats.org/officeDocument/2006/relationships/customXml" Target="../../customXml/item27.xml"/><Relationship Id="rId6" Type="http://schemas.openxmlformats.org/officeDocument/2006/relationships/image" Target="../media/image82.svg"/><Relationship Id="rId11" Type="http://schemas.openxmlformats.org/officeDocument/2006/relationships/image" Target="../media/image87.svg"/><Relationship Id="rId5" Type="http://schemas.openxmlformats.org/officeDocument/2006/relationships/image" Target="../media/image81.pn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notesSlide" Target="../notesSlides/notesSlide16.xml"/><Relationship Id="rId9" Type="http://schemas.openxmlformats.org/officeDocument/2006/relationships/image" Target="../media/image85.sv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43.xml"/><Relationship Id="rId1" Type="http://schemas.openxmlformats.org/officeDocument/2006/relationships/customXml" Target="../../customXml/item18.xml"/><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eftours.com/"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97.jp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29.jpeg"/><Relationship Id="rId2" Type="http://schemas.openxmlformats.org/officeDocument/2006/relationships/customXml" Target="../../customXml/item44.xml"/><Relationship Id="rId1" Type="http://schemas.openxmlformats.org/officeDocument/2006/relationships/customXml" Target="../../customXml/item45.xml"/><Relationship Id="rId6" Type="http://schemas.openxmlformats.org/officeDocument/2006/relationships/image" Target="../media/image28.jp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41.xml"/><Relationship Id="rId1" Type="http://schemas.openxmlformats.org/officeDocument/2006/relationships/customXml" Target="../../customXml/item19.xml"/><Relationship Id="rId6" Type="http://schemas.openxmlformats.org/officeDocument/2006/relationships/image" Target="../media/image30.jp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33.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2.png"/><Relationship Id="rId17" Type="http://schemas.openxmlformats.org/officeDocument/2006/relationships/image" Target="../media/image37.jpg"/><Relationship Id="rId2" Type="http://schemas.openxmlformats.org/officeDocument/2006/relationships/customXml" Target="../../customXml/item47.xml"/><Relationship Id="rId16" Type="http://schemas.openxmlformats.org/officeDocument/2006/relationships/image" Target="../media/image36.jpg"/><Relationship Id="rId1" Type="http://schemas.openxmlformats.org/officeDocument/2006/relationships/customXml" Target="../../customXml/item46.xml"/><Relationship Id="rId6" Type="http://schemas.openxmlformats.org/officeDocument/2006/relationships/tags" Target="../tags/tag7.xml"/><Relationship Id="rId11" Type="http://schemas.openxmlformats.org/officeDocument/2006/relationships/image" Target="../media/image31.jpg"/><Relationship Id="rId5" Type="http://schemas.openxmlformats.org/officeDocument/2006/relationships/tags" Target="../tags/tag6.xml"/><Relationship Id="rId15" Type="http://schemas.openxmlformats.org/officeDocument/2006/relationships/image" Target="../media/image35.png"/><Relationship Id="rId10" Type="http://schemas.openxmlformats.org/officeDocument/2006/relationships/notesSlide" Target="../notesSlides/notesSlide5.xml"/><Relationship Id="rId4" Type="http://schemas.openxmlformats.org/officeDocument/2006/relationships/tags" Target="../tags/tag5.xml"/><Relationship Id="rId9" Type="http://schemas.openxmlformats.org/officeDocument/2006/relationships/slideLayout" Target="../slideLayouts/slideLayout5.xml"/><Relationship Id="rId1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39.png"/><Relationship Id="rId2" Type="http://schemas.openxmlformats.org/officeDocument/2006/relationships/customXml" Target="../../customXml/item15.xml"/><Relationship Id="rId1" Type="http://schemas.openxmlformats.org/officeDocument/2006/relationships/customXml" Target="../../customXml/item37.xml"/><Relationship Id="rId6" Type="http://schemas.openxmlformats.org/officeDocument/2006/relationships/image" Target="../media/image38.png"/><Relationship Id="rId5" Type="http://schemas.openxmlformats.org/officeDocument/2006/relationships/notesSlide" Target="../notesSlides/notesSlide6.xml"/><Relationship Id="rId4"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customXml" Target="../../customXml/item7.xml"/><Relationship Id="rId1" Type="http://schemas.openxmlformats.org/officeDocument/2006/relationships/customXml" Target="../../customXml/item4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svg"/><Relationship Id="rId4" Type="http://schemas.openxmlformats.org/officeDocument/2006/relationships/notesSlide" Target="../notesSlides/notesSlide7.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8.xml"/><Relationship Id="rId7" Type="http://schemas.openxmlformats.org/officeDocument/2006/relationships/image" Target="../media/image50.png"/><Relationship Id="rId2" Type="http://schemas.openxmlformats.org/officeDocument/2006/relationships/customXml" Target="../../customXml/item36.xml"/><Relationship Id="rId1" Type="http://schemas.openxmlformats.org/officeDocument/2006/relationships/customXml" Target="../../customXml/item24.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notesSlide" Target="../notesSlides/notesSlide8.xml"/><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BDFA96-2D46-4FD1-B3A4-8064401ED0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9224574-F412-FF58-8D8D-A6750EA2378B}"/>
              </a:ext>
            </a:extLst>
          </p:cNvPr>
          <p:cNvSpPr txBox="1"/>
          <p:nvPr/>
        </p:nvSpPr>
        <p:spPr>
          <a:xfrm>
            <a:off x="8841557" y="3491108"/>
            <a:ext cx="3171220" cy="3098721"/>
          </a:xfrm>
          <a:prstGeom prst="round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lnSpc>
                <a:spcPct val="80000"/>
              </a:lnSpc>
            </a:pPr>
            <a:r>
              <a:rPr lang="en-US" sz="2000" b="1">
                <a:latin typeface="Arial" panose="020B0604020202020204" pitchFamily="34" charset="0"/>
                <a:cs typeface="Arial" panose="020B0604020202020204" pitchFamily="34" charset="0"/>
              </a:rPr>
              <a:t>Before we get started, please sign in using the QR code below</a:t>
            </a: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a:p>
            <a:pPr algn="ctr">
              <a:lnSpc>
                <a:spcPct val="80000"/>
              </a:lnSpc>
            </a:pPr>
            <a:endParaRPr lang="en-US" sz="2000" b="1" i="1">
              <a:latin typeface="Arial" panose="020B0604020202020204" pitchFamily="34" charset="0"/>
              <a:cs typeface="Arial" panose="020B0604020202020204" pitchFamily="34" charset="0"/>
            </a:endParaRPr>
          </a:p>
        </p:txBody>
      </p:sp>
      <p:sp>
        <p:nvSpPr>
          <p:cNvPr id="2" name="Picture Placeholder 1">
            <a:extLst>
              <a:ext uri="{FF2B5EF4-FFF2-40B4-BE49-F238E27FC236}">
                <a16:creationId xmlns:a16="http://schemas.microsoft.com/office/drawing/2014/main" id="{A817C95D-8437-2D72-7AC5-E6E96AAE5D27}"/>
              </a:ext>
            </a:extLst>
          </p:cNvPr>
          <p:cNvSpPr>
            <a:spLocks noGrp="1"/>
          </p:cNvSpPr>
          <p:nvPr>
            <p:ph type="pic" sz="quarter" idx="4294967295"/>
          </p:nvPr>
        </p:nvSpPr>
        <p:spPr>
          <a:xfrm>
            <a:off x="9642912" y="4498427"/>
            <a:ext cx="1568509" cy="1408386"/>
          </a:xfrm>
          <a:solidFill>
            <a:srgbClr val="FFFF57"/>
          </a:solidFill>
        </p:spPr>
        <p:txBody>
          <a:bodyPr>
            <a:normAutofit fontScale="92500"/>
          </a:bodyPr>
          <a:lstStyle/>
          <a:p>
            <a:pPr marL="0" indent="0">
              <a:buNone/>
            </a:pPr>
            <a:r>
              <a:rPr lang="en-US">
                <a:solidFill>
                  <a:srgbClr val="FF0000"/>
                </a:solidFill>
              </a:rPr>
              <a:t>Sign in form QR Code here</a:t>
            </a:r>
          </a:p>
        </p:txBody>
      </p:sp>
      <p:sp>
        <p:nvSpPr>
          <p:cNvPr id="3" name="TextBox 2">
            <a:extLst>
              <a:ext uri="{FF2B5EF4-FFF2-40B4-BE49-F238E27FC236}">
                <a16:creationId xmlns:a16="http://schemas.microsoft.com/office/drawing/2014/main" id="{F4853CC6-A12F-2CC6-5DB4-2279962A858A}"/>
              </a:ext>
            </a:extLst>
          </p:cNvPr>
          <p:cNvSpPr txBox="1"/>
          <p:nvPr/>
        </p:nvSpPr>
        <p:spPr>
          <a:xfrm>
            <a:off x="8841557" y="5997039"/>
            <a:ext cx="3171220" cy="523220"/>
          </a:xfrm>
          <a:prstGeom prst="rect">
            <a:avLst/>
          </a:prstGeom>
          <a:noFill/>
        </p:spPr>
        <p:txBody>
          <a:bodyPr wrap="square" rtlCol="0">
            <a:spAutoFit/>
          </a:bodyPr>
          <a:lstStyle/>
          <a:p>
            <a:pPr algn="ctr"/>
            <a:r>
              <a:rPr lang="en-US" sz="1400" b="1" u="sng" dirty="0">
                <a:solidFill>
                  <a:srgbClr val="0070C0"/>
                </a:solidFill>
                <a:highlight>
                  <a:srgbClr val="FFFF00"/>
                </a:highlight>
                <a:latin typeface="Arial" panose="020B0604020202020204" pitchFamily="34" charset="0"/>
                <a:cs typeface="Arial" panose="020B0604020202020204" pitchFamily="34" charset="0"/>
              </a:rPr>
              <a:t>https://forms.office.com/e/H8pyDMrPLu</a:t>
            </a:r>
          </a:p>
        </p:txBody>
      </p:sp>
      <p:sp>
        <p:nvSpPr>
          <p:cNvPr id="4" name="TextBox 3">
            <a:extLst>
              <a:ext uri="{FF2B5EF4-FFF2-40B4-BE49-F238E27FC236}">
                <a16:creationId xmlns:a16="http://schemas.microsoft.com/office/drawing/2014/main" id="{69C6FE96-F917-F8B4-0B04-A85870128CB5}"/>
              </a:ext>
            </a:extLst>
          </p:cNvPr>
          <p:cNvSpPr txBox="1"/>
          <p:nvPr/>
        </p:nvSpPr>
        <p:spPr>
          <a:xfrm>
            <a:off x="322613" y="427512"/>
            <a:ext cx="6614556" cy="2326791"/>
          </a:xfrm>
          <a:prstGeom prst="rect">
            <a:avLst/>
          </a:prstGeom>
          <a:noFill/>
        </p:spPr>
        <p:txBody>
          <a:bodyPr wrap="square" rtlCol="0">
            <a:spAutoFit/>
          </a:bodyPr>
          <a:lstStyle/>
          <a:p>
            <a:pPr>
              <a:lnSpc>
                <a:spcPct val="80000"/>
              </a:lnSpc>
            </a:pPr>
            <a:r>
              <a:rPr lang="en-US" sz="8800" b="1">
                <a:solidFill>
                  <a:schemeClr val="bg1"/>
                </a:solidFill>
                <a:latin typeface="Century Gothic" panose="020B0502020202020204" pitchFamily="34" charset="0"/>
                <a:cs typeface="EF Circular Black" panose="020B0A04020101010102" pitchFamily="34" charset="0"/>
              </a:rPr>
              <a:t>Welcome Travelers! </a:t>
            </a:r>
          </a:p>
        </p:txBody>
      </p:sp>
      <p:pic>
        <p:nvPicPr>
          <p:cNvPr id="8" name="Picture 7" descr="A qr code on a sign&#10;&#10;Description automatically generated">
            <a:extLst>
              <a:ext uri="{FF2B5EF4-FFF2-40B4-BE49-F238E27FC236}">
                <a16:creationId xmlns:a16="http://schemas.microsoft.com/office/drawing/2014/main" id="{F581DD5E-BFEF-4AAD-3A71-AACCF0A3CDAE}"/>
              </a:ext>
            </a:extLst>
          </p:cNvPr>
          <p:cNvPicPr>
            <a:picLocks noChangeAspect="1"/>
          </p:cNvPicPr>
          <p:nvPr/>
        </p:nvPicPr>
        <p:blipFill rotWithShape="1">
          <a:blip r:embed="rId4">
            <a:extLst>
              <a:ext uri="{28A0092B-C50C-407E-A947-70E740481C1C}">
                <a14:useLocalDpi xmlns:a14="http://schemas.microsoft.com/office/drawing/2010/main" val="0"/>
              </a:ext>
            </a:extLst>
          </a:blip>
          <a:srcRect l="27104" t="37980" r="26655" b="16836"/>
          <a:stretch/>
        </p:blipFill>
        <p:spPr>
          <a:xfrm>
            <a:off x="9642912" y="4424940"/>
            <a:ext cx="1568509" cy="1532650"/>
          </a:xfrm>
          <a:prstGeom prst="rect">
            <a:avLst/>
          </a:prstGeom>
        </p:spPr>
      </p:pic>
    </p:spTree>
    <p:extLst>
      <p:ext uri="{BB962C8B-B14F-4D97-AF65-F5344CB8AC3E}">
        <p14:creationId xmlns:p14="http://schemas.microsoft.com/office/powerpoint/2010/main" val="4031995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with many dots&#10;&#10;Description automatically generated">
            <a:extLst>
              <a:ext uri="{FF2B5EF4-FFF2-40B4-BE49-F238E27FC236}">
                <a16:creationId xmlns:a16="http://schemas.microsoft.com/office/drawing/2014/main" id="{120ECF28-254C-491C-37F8-98D949DE2084}"/>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14590" r="14590"/>
          <a:stretch>
            <a:fillRect/>
          </a:stretch>
        </p:blipFill>
        <p:spPr/>
      </p:pic>
      <p:sp>
        <p:nvSpPr>
          <p:cNvPr id="2" name="Text Placeholder 3">
            <a:extLst>
              <a:ext uri="{FF2B5EF4-FFF2-40B4-BE49-F238E27FC236}">
                <a16:creationId xmlns:a16="http://schemas.microsoft.com/office/drawing/2014/main" id="{80BABC9B-B53E-534E-4C84-E0BA59366A2A}"/>
              </a:ext>
            </a:extLst>
          </p:cNvPr>
          <p:cNvSpPr>
            <a:spLocks noGrp="1"/>
          </p:cNvSpPr>
          <p:nvPr>
            <p:ph type="body" sz="quarter" idx="11"/>
          </p:nvPr>
        </p:nvSpPr>
        <p:spPr>
          <a:xfrm>
            <a:off x="801538" y="3008313"/>
            <a:ext cx="4227662" cy="2374900"/>
          </a:xfrm>
        </p:spPr>
        <p:txBody>
          <a:bodyPr>
            <a:normAutofit fontScale="85000" lnSpcReduction="20000"/>
          </a:bodyPr>
          <a:lstStyle/>
          <a:p>
            <a:r>
              <a:rPr lang="en-US" dirty="0"/>
              <a:t>Atlantic Coast High</a:t>
            </a:r>
          </a:p>
          <a:p>
            <a:r>
              <a:rPr lang="en-US" dirty="0"/>
              <a:t>Creekside High</a:t>
            </a:r>
          </a:p>
          <a:p>
            <a:r>
              <a:rPr lang="en-US" dirty="0"/>
              <a:t>Mandarin Middle</a:t>
            </a:r>
          </a:p>
          <a:p>
            <a:r>
              <a:rPr lang="en-US" dirty="0"/>
              <a:t>Fleming Island High</a:t>
            </a:r>
          </a:p>
          <a:p>
            <a:r>
              <a:rPr lang="en-US" dirty="0"/>
              <a:t>Allen D </a:t>
            </a:r>
            <a:r>
              <a:rPr lang="en-US" dirty="0" err="1"/>
              <a:t>Nease</a:t>
            </a:r>
            <a:r>
              <a:rPr lang="en-US" dirty="0"/>
              <a:t> High</a:t>
            </a:r>
          </a:p>
          <a:p>
            <a:r>
              <a:rPr lang="en-US" dirty="0"/>
              <a:t>Sandalwood High</a:t>
            </a:r>
          </a:p>
        </p:txBody>
      </p:sp>
    </p:spTree>
    <p:custDataLst>
      <p:custData r:id="rId1"/>
      <p:custData r:id="rId2"/>
      <p:tags r:id="rId3"/>
    </p:custDataLst>
    <p:extLst>
      <p:ext uri="{BB962C8B-B14F-4D97-AF65-F5344CB8AC3E}">
        <p14:creationId xmlns:p14="http://schemas.microsoft.com/office/powerpoint/2010/main" val="373872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2"/>
          <a:stretch>
            <a:fillRect/>
          </a:stretch>
        </p:blipFill>
        <p:spPr>
          <a:xfrm>
            <a:off x="2118357" y="1273628"/>
            <a:ext cx="7955286" cy="5266017"/>
          </a:xfrm>
          <a:prstGeom prst="rect">
            <a:avLst/>
          </a:prstGeom>
        </p:spPr>
      </p:pic>
      <p:sp>
        <p:nvSpPr>
          <p:cNvPr id="3" name="Text Placeholder 1">
            <a:extLst>
              <a:ext uri="{FF2B5EF4-FFF2-40B4-BE49-F238E27FC236}">
                <a16:creationId xmlns:a16="http://schemas.microsoft.com/office/drawing/2014/main" id="{A42ADA98-1892-55AC-1511-DB71BD325E9E}"/>
              </a:ext>
            </a:extLst>
          </p:cNvPr>
          <p:cNvSpPr txBox="1">
            <a:spLocks/>
          </p:cNvSpPr>
          <p:nvPr/>
        </p:nvSpPr>
        <p:spPr>
          <a:xfrm>
            <a:off x="576262" y="239627"/>
            <a:ext cx="11039475" cy="9121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u="sng" dirty="0">
                <a:latin typeface="Century Gothic" panose="020B0502020202020204" pitchFamily="34" charset="0"/>
              </a:rPr>
              <a:t>Rome: The City Stay</a:t>
            </a:r>
          </a:p>
        </p:txBody>
      </p:sp>
    </p:spTree>
    <p:extLst>
      <p:ext uri="{BB962C8B-B14F-4D97-AF65-F5344CB8AC3E}">
        <p14:creationId xmlns:p14="http://schemas.microsoft.com/office/powerpoint/2010/main" val="225929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2"/>
          <a:stretch>
            <a:fillRect/>
          </a:stretch>
        </p:blipFill>
        <p:spPr>
          <a:xfrm>
            <a:off x="0" y="2379"/>
            <a:ext cx="12192000" cy="6853241"/>
          </a:xfrm>
          <a:prstGeom prst="rect">
            <a:avLst/>
          </a:prstGeom>
        </p:spPr>
      </p:pic>
      <p:sp>
        <p:nvSpPr>
          <p:cNvPr id="10" name="Text Placeholder 2">
            <a:extLst>
              <a:ext uri="{FF2B5EF4-FFF2-40B4-BE49-F238E27FC236}">
                <a16:creationId xmlns:a16="http://schemas.microsoft.com/office/drawing/2014/main" id="{2068972B-7115-058C-839C-7B80A634BAA1}"/>
              </a:ext>
            </a:extLst>
          </p:cNvPr>
          <p:cNvSpPr txBox="1">
            <a:spLocks/>
          </p:cNvSpPr>
          <p:nvPr/>
        </p:nvSpPr>
        <p:spPr>
          <a:xfrm>
            <a:off x="2825150" y="2699146"/>
            <a:ext cx="1490662" cy="5483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Fly overnight to Italy</a:t>
            </a:r>
          </a:p>
        </p:txBody>
      </p:sp>
      <p:sp>
        <p:nvSpPr>
          <p:cNvPr id="3" name="Text Placeholder 3">
            <a:extLst>
              <a:ext uri="{FF2B5EF4-FFF2-40B4-BE49-F238E27FC236}">
                <a16:creationId xmlns:a16="http://schemas.microsoft.com/office/drawing/2014/main" id="{A5EF2E6F-A643-5CB1-D5DC-FF12B811D79A}"/>
              </a:ext>
            </a:extLst>
          </p:cNvPr>
          <p:cNvSpPr txBox="1">
            <a:spLocks/>
          </p:cNvSpPr>
          <p:nvPr/>
        </p:nvSpPr>
        <p:spPr>
          <a:xfrm>
            <a:off x="4827643" y="2699146"/>
            <a:ext cx="1602471" cy="5668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i="0" dirty="0">
                <a:solidFill>
                  <a:schemeClr val="bg2">
                    <a:lumMod val="50000"/>
                  </a:schemeClr>
                </a:solidFill>
                <a:effectLst/>
                <a:latin typeface="Arial" panose="020B0604020202020204" pitchFamily="34" charset="0"/>
              </a:rPr>
              <a:t>Take a guided tour of Rome </a:t>
            </a:r>
            <a:endParaRPr lang="en-US" sz="1200" dirty="0">
              <a:solidFill>
                <a:schemeClr val="bg2">
                  <a:lumMod val="50000"/>
                </a:schemeClr>
              </a:solidFill>
            </a:endParaRPr>
          </a:p>
        </p:txBody>
      </p:sp>
      <p:sp>
        <p:nvSpPr>
          <p:cNvPr id="4" name="Text Placeholder 4">
            <a:extLst>
              <a:ext uri="{FF2B5EF4-FFF2-40B4-BE49-F238E27FC236}">
                <a16:creationId xmlns:a16="http://schemas.microsoft.com/office/drawing/2014/main" id="{600564F2-FD0B-2C20-06D3-EA8E99C34DBF}"/>
              </a:ext>
            </a:extLst>
          </p:cNvPr>
          <p:cNvSpPr txBox="1">
            <a:spLocks/>
          </p:cNvSpPr>
          <p:nvPr/>
        </p:nvSpPr>
        <p:spPr>
          <a:xfrm>
            <a:off x="6919954" y="2705870"/>
            <a:ext cx="1490662" cy="61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Visit the Colosseum &amp; Roman Forum </a:t>
            </a:r>
          </a:p>
        </p:txBody>
      </p:sp>
      <p:sp>
        <p:nvSpPr>
          <p:cNvPr id="5" name="Text Placeholder 6">
            <a:extLst>
              <a:ext uri="{FF2B5EF4-FFF2-40B4-BE49-F238E27FC236}">
                <a16:creationId xmlns:a16="http://schemas.microsoft.com/office/drawing/2014/main" id="{7F7E0AF8-9967-D6B1-4337-EC076112F7C4}"/>
              </a:ext>
            </a:extLst>
          </p:cNvPr>
          <p:cNvSpPr txBox="1">
            <a:spLocks/>
          </p:cNvSpPr>
          <p:nvPr/>
        </p:nvSpPr>
        <p:spPr>
          <a:xfrm>
            <a:off x="4873238" y="3641226"/>
            <a:ext cx="1490662" cy="56687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Visit the Sistine Chapel &amp; St. Peter’s Basilica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0" i="0" dirty="0">
              <a:solidFill>
                <a:schemeClr val="accent3">
                  <a:lumMod val="75000"/>
                </a:schemeClr>
              </a:solidFill>
              <a:effectLst/>
              <a:latin typeface="Arial" panose="020B0604020202020204" pitchFamily="34" charset="0"/>
            </a:endParaRPr>
          </a:p>
        </p:txBody>
      </p:sp>
      <p:sp>
        <p:nvSpPr>
          <p:cNvPr id="6" name="Text Placeholder 7">
            <a:extLst>
              <a:ext uri="{FF2B5EF4-FFF2-40B4-BE49-F238E27FC236}">
                <a16:creationId xmlns:a16="http://schemas.microsoft.com/office/drawing/2014/main" id="{FB4F4911-92B6-1FC0-195F-C4895FC427E2}"/>
              </a:ext>
            </a:extLst>
          </p:cNvPr>
          <p:cNvSpPr txBox="1">
            <a:spLocks/>
          </p:cNvSpPr>
          <p:nvPr/>
        </p:nvSpPr>
        <p:spPr>
          <a:xfrm>
            <a:off x="2874154" y="3610474"/>
            <a:ext cx="1490662" cy="6283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Take a guided tour of Vatican City </a:t>
            </a:r>
          </a:p>
          <a:p>
            <a:endParaRPr lang="en-US" dirty="0"/>
          </a:p>
        </p:txBody>
      </p:sp>
      <p:sp>
        <p:nvSpPr>
          <p:cNvPr id="7" name="Text Placeholder 8">
            <a:extLst>
              <a:ext uri="{FF2B5EF4-FFF2-40B4-BE49-F238E27FC236}">
                <a16:creationId xmlns:a16="http://schemas.microsoft.com/office/drawing/2014/main" id="{71D87098-1734-A2C3-E7CD-A3F353EB59EC}"/>
              </a:ext>
            </a:extLst>
          </p:cNvPr>
          <p:cNvSpPr txBox="1">
            <a:spLocks/>
          </p:cNvSpPr>
          <p:nvPr/>
        </p:nvSpPr>
        <p:spPr>
          <a:xfrm>
            <a:off x="6919954" y="3618884"/>
            <a:ext cx="1490662" cy="61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Explore Rome with your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0" i="0" dirty="0">
              <a:solidFill>
                <a:schemeClr val="accent3">
                  <a:lumMod val="75000"/>
                </a:schemeClr>
              </a:solidFill>
              <a:effectLst/>
              <a:latin typeface="Arial" panose="020B0604020202020204" pitchFamily="34" charset="0"/>
            </a:endParaRPr>
          </a:p>
        </p:txBody>
      </p:sp>
      <p:sp>
        <p:nvSpPr>
          <p:cNvPr id="8" name="Text Placeholder 8">
            <a:extLst>
              <a:ext uri="{FF2B5EF4-FFF2-40B4-BE49-F238E27FC236}">
                <a16:creationId xmlns:a16="http://schemas.microsoft.com/office/drawing/2014/main" id="{E3622ADA-B7E2-7D3C-50F9-19487100DFD2}"/>
              </a:ext>
            </a:extLst>
          </p:cNvPr>
          <p:cNvSpPr txBox="1">
            <a:spLocks/>
          </p:cNvSpPr>
          <p:nvPr/>
        </p:nvSpPr>
        <p:spPr>
          <a:xfrm>
            <a:off x="8945016" y="2719384"/>
            <a:ext cx="1490662" cy="5980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See iconic sites of Rome like the </a:t>
            </a:r>
            <a:r>
              <a:rPr lang="en-US" dirty="0" err="1"/>
              <a:t>Trevi</a:t>
            </a:r>
            <a:r>
              <a:rPr lang="en-US" dirty="0"/>
              <a:t> Fountain</a:t>
            </a:r>
          </a:p>
        </p:txBody>
      </p:sp>
      <p:sp>
        <p:nvSpPr>
          <p:cNvPr id="9" name="Text Placeholder 6">
            <a:extLst>
              <a:ext uri="{FF2B5EF4-FFF2-40B4-BE49-F238E27FC236}">
                <a16:creationId xmlns:a16="http://schemas.microsoft.com/office/drawing/2014/main" id="{D84FCB7D-10D0-B133-69CE-CA52F8593C70}"/>
              </a:ext>
            </a:extLst>
          </p:cNvPr>
          <p:cNvSpPr txBox="1">
            <a:spLocks/>
          </p:cNvSpPr>
          <p:nvPr/>
        </p:nvSpPr>
        <p:spPr>
          <a:xfrm>
            <a:off x="8945016" y="3635924"/>
            <a:ext cx="1490662" cy="5668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dirty="0">
                <a:solidFill>
                  <a:schemeClr val="accent3">
                    <a:lumMod val="75000"/>
                  </a:schemeClr>
                </a:solidFill>
                <a:effectLst/>
                <a:latin typeface="Arial" panose="020B0604020202020204" pitchFamily="34" charset="0"/>
              </a:rPr>
              <a:t>Fly Home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b="0" i="0" dirty="0">
              <a:solidFill>
                <a:schemeClr val="accent3">
                  <a:lumMod val="75000"/>
                </a:schemeClr>
              </a:solidFill>
              <a:effectLst/>
              <a:latin typeface="Arial" panose="020B0604020202020204" pitchFamily="34" charset="0"/>
            </a:endParaRPr>
          </a:p>
        </p:txBody>
      </p:sp>
    </p:spTree>
    <p:extLst>
      <p:ext uri="{BB962C8B-B14F-4D97-AF65-F5344CB8AC3E}">
        <p14:creationId xmlns:p14="http://schemas.microsoft.com/office/powerpoint/2010/main" val="372161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2"/>
          <a:stretch>
            <a:fillRect/>
          </a:stretch>
        </p:blipFill>
        <p:spPr>
          <a:xfrm>
            <a:off x="0" y="16427"/>
            <a:ext cx="12192000" cy="6825146"/>
          </a:xfrm>
          <a:prstGeom prst="rect">
            <a:avLst/>
          </a:prstGeom>
        </p:spPr>
      </p:pic>
      <p:sp>
        <p:nvSpPr>
          <p:cNvPr id="5" name="Text Placeholder 6">
            <a:extLst>
              <a:ext uri="{FF2B5EF4-FFF2-40B4-BE49-F238E27FC236}">
                <a16:creationId xmlns:a16="http://schemas.microsoft.com/office/drawing/2014/main" id="{69D92C66-14D7-C60C-4B0C-8E7C2859ADD8}"/>
              </a:ext>
            </a:extLst>
          </p:cNvPr>
          <p:cNvSpPr txBox="1">
            <a:spLocks/>
          </p:cNvSpPr>
          <p:nvPr/>
        </p:nvSpPr>
        <p:spPr>
          <a:xfrm>
            <a:off x="3002630" y="4349277"/>
            <a:ext cx="1490662" cy="4730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rPr>
              <a:t>Take a guided tour of Castel Gandolfo</a:t>
            </a:r>
          </a:p>
        </p:txBody>
      </p:sp>
      <p:sp>
        <p:nvSpPr>
          <p:cNvPr id="3" name="Text Placeholder 6">
            <a:extLst>
              <a:ext uri="{FF2B5EF4-FFF2-40B4-BE49-F238E27FC236}">
                <a16:creationId xmlns:a16="http://schemas.microsoft.com/office/drawing/2014/main" id="{F19CB13A-79BF-7680-D6E9-DC7E9C39201A}"/>
              </a:ext>
            </a:extLst>
          </p:cNvPr>
          <p:cNvSpPr txBox="1">
            <a:spLocks/>
          </p:cNvSpPr>
          <p:nvPr/>
        </p:nvSpPr>
        <p:spPr>
          <a:xfrm>
            <a:off x="5033720" y="4352533"/>
            <a:ext cx="1490662" cy="7236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rPr>
              <a:t>Explore &amp; enjoy the cuisine of Rome</a:t>
            </a:r>
          </a:p>
        </p:txBody>
      </p:sp>
      <p:sp>
        <p:nvSpPr>
          <p:cNvPr id="4" name="Text Placeholder 6">
            <a:extLst>
              <a:ext uri="{FF2B5EF4-FFF2-40B4-BE49-F238E27FC236}">
                <a16:creationId xmlns:a16="http://schemas.microsoft.com/office/drawing/2014/main" id="{0FE36204-0CDF-6E3E-D9FB-04A9FEF1576C}"/>
              </a:ext>
            </a:extLst>
          </p:cNvPr>
          <p:cNvSpPr txBox="1">
            <a:spLocks/>
          </p:cNvSpPr>
          <p:nvPr/>
        </p:nvSpPr>
        <p:spPr>
          <a:xfrm>
            <a:off x="7064810" y="4349277"/>
            <a:ext cx="1490662" cy="5645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50000"/>
                  </a:schemeClr>
                </a:solidFill>
              </a:rPr>
              <a:t>Travel home</a:t>
            </a:r>
          </a:p>
        </p:txBody>
      </p:sp>
    </p:spTree>
    <p:extLst>
      <p:ext uri="{BB962C8B-B14F-4D97-AF65-F5344CB8AC3E}">
        <p14:creationId xmlns:p14="http://schemas.microsoft.com/office/powerpoint/2010/main" val="1231936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2"/>
          <a:stretch>
            <a:fillRect/>
          </a:stretch>
        </p:blipFill>
        <p:spPr>
          <a:xfrm>
            <a:off x="0" y="12240"/>
            <a:ext cx="12192000" cy="6833520"/>
          </a:xfrm>
          <a:prstGeom prst="rect">
            <a:avLst/>
          </a:prstGeom>
        </p:spPr>
      </p:pic>
    </p:spTree>
    <p:extLst>
      <p:ext uri="{BB962C8B-B14F-4D97-AF65-F5344CB8AC3E}">
        <p14:creationId xmlns:p14="http://schemas.microsoft.com/office/powerpoint/2010/main" val="358947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344971D-8682-06DE-99C3-0ED7059D0994}"/>
              </a:ext>
            </a:extLst>
          </p:cNvPr>
          <p:cNvSpPr txBox="1"/>
          <p:nvPr/>
        </p:nvSpPr>
        <p:spPr>
          <a:xfrm>
            <a:off x="2856488" y="2039193"/>
            <a:ext cx="4741933" cy="369332"/>
          </a:xfrm>
          <a:prstGeom prst="rect">
            <a:avLst/>
          </a:prstGeom>
          <a:noFill/>
        </p:spPr>
        <p:txBody>
          <a:bodyPr wrap="square" rtlCol="0">
            <a:spAutoFit/>
          </a:bodyPr>
          <a:lstStyle/>
          <a:p>
            <a:r>
              <a:rPr lang="en-US"/>
              <a:t>Add large beautiful images</a:t>
            </a:r>
          </a:p>
        </p:txBody>
      </p:sp>
      <p:pic>
        <p:nvPicPr>
          <p:cNvPr id="37" name="Picture 36" descr="image.jpg"/>
          <p:cNvPicPr>
            <a:picLocks noChangeAspect="1"/>
          </p:cNvPicPr>
          <p:nvPr/>
        </p:nvPicPr>
        <p:blipFill>
          <a:blip r:embed="rId2"/>
          <a:stretch>
            <a:fillRect/>
          </a:stretch>
        </p:blipFill>
        <p:spPr>
          <a:xfrm>
            <a:off x="0" y="0"/>
            <a:ext cx="12281533" cy="6858000"/>
          </a:xfrm>
          <a:prstGeom prst="rect">
            <a:avLst/>
          </a:prstGeom>
        </p:spPr>
      </p:pic>
      <p:sp>
        <p:nvSpPr>
          <p:cNvPr id="38" name="TextBox 37">
            <a:extLst>
              <a:ext uri="{FF2B5EF4-FFF2-40B4-BE49-F238E27FC236}">
                <a16:creationId xmlns:a16="http://schemas.microsoft.com/office/drawing/2014/main" id="{FDBE1A88-7717-09EB-6ACD-2BB479A20196}"/>
              </a:ext>
            </a:extLst>
          </p:cNvPr>
          <p:cNvSpPr txBox="1"/>
          <p:nvPr/>
        </p:nvSpPr>
        <p:spPr>
          <a:xfrm>
            <a:off x="304051" y="5907315"/>
            <a:ext cx="3455150" cy="646331"/>
          </a:xfrm>
          <a:prstGeom prst="rect">
            <a:avLst/>
          </a:prstGeom>
          <a:solidFill>
            <a:srgbClr val="00B9FF"/>
          </a:solidFill>
        </p:spPr>
        <p:txBody>
          <a:bodyPr wrap="square" rtlCol="0">
            <a:spAutoFit/>
          </a:bodyPr>
          <a:lstStyle/>
          <a:p>
            <a:r>
              <a:rPr lang="en-US" sz="3600" b="1" err="1">
                <a:solidFill>
                  <a:schemeClr val="bg1"/>
                </a:solidFill>
                <a:latin typeface="Century Gothic" panose="020B0502020202020204" pitchFamily="34" charset="0"/>
              </a:rPr>
              <a:t>Trevi</a:t>
            </a:r>
            <a:r>
              <a:rPr lang="en-US" sz="3600" b="1">
                <a:solidFill>
                  <a:schemeClr val="bg1"/>
                </a:solidFill>
                <a:latin typeface="Century Gothic" panose="020B0502020202020204" pitchFamily="34" charset="0"/>
              </a:rPr>
              <a:t> Fountain</a:t>
            </a:r>
          </a:p>
        </p:txBody>
      </p:sp>
      <p:sp>
        <p:nvSpPr>
          <p:cNvPr id="39" name="TextBox 38">
            <a:extLst>
              <a:ext uri="{FF2B5EF4-FFF2-40B4-BE49-F238E27FC236}">
                <a16:creationId xmlns:a16="http://schemas.microsoft.com/office/drawing/2014/main" id="{E46E4A23-9637-B0F6-FC5C-597B770C99F2}"/>
              </a:ext>
            </a:extLst>
          </p:cNvPr>
          <p:cNvSpPr txBox="1"/>
          <p:nvPr/>
        </p:nvSpPr>
        <p:spPr>
          <a:xfrm>
            <a:off x="304050" y="5158015"/>
            <a:ext cx="4039349" cy="646331"/>
          </a:xfrm>
          <a:prstGeom prst="rect">
            <a:avLst/>
          </a:prstGeom>
          <a:solidFill>
            <a:srgbClr val="00B9FF"/>
          </a:solidFill>
        </p:spPr>
        <p:txBody>
          <a:bodyPr wrap="square" rtlCol="0">
            <a:spAutoFit/>
          </a:bodyPr>
          <a:lstStyle/>
          <a:p>
            <a:r>
              <a:rPr lang="en-US" sz="3600" b="1">
                <a:solidFill>
                  <a:schemeClr val="bg1"/>
                </a:solidFill>
                <a:latin typeface="Century Gothic" panose="020B0502020202020204" pitchFamily="34" charset="0"/>
              </a:rPr>
              <a:t>Toss a coin in the</a:t>
            </a:r>
          </a:p>
        </p:txBody>
      </p:sp>
    </p:spTree>
    <p:extLst>
      <p:ext uri="{BB962C8B-B14F-4D97-AF65-F5344CB8AC3E}">
        <p14:creationId xmlns:p14="http://schemas.microsoft.com/office/powerpoint/2010/main" val="51913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
            <a:extLst>
              <a:ext uri="{FF2B5EF4-FFF2-40B4-BE49-F238E27FC236}">
                <a16:creationId xmlns:a16="http://schemas.microsoft.com/office/drawing/2014/main" id="{993A8C64-E014-E87F-D066-D580A2DD13CC}"/>
              </a:ext>
            </a:extLst>
          </p:cNvPr>
          <p:cNvPicPr>
            <a:picLocks noGrp="1" noChangeAspect="1"/>
          </p:cNvPicPr>
          <p:nvPr>
            <p:ph type="pic" sz="quarter" idx="12"/>
            <p:custDataLst>
              <p:tags r:id="rId4"/>
            </p:custDataLst>
          </p:nvPr>
        </p:nvPicPr>
        <p:blipFill rotWithShape="1">
          <a:blip r:embed="rId6">
            <a:extLst>
              <a:ext uri="{28A0092B-C50C-407E-A947-70E740481C1C}">
                <a14:useLocalDpi xmlns:a14="http://schemas.microsoft.com/office/drawing/2010/main" val="0"/>
              </a:ext>
            </a:extLst>
          </a:blip>
          <a:srcRect t="7739" b="7739"/>
          <a:stretch/>
        </p:blipFill>
        <p:spPr>
          <a:xfrm>
            <a:off x="0" y="0"/>
            <a:ext cx="12192000" cy="6858000"/>
          </a:xfrm>
        </p:spPr>
      </p:pic>
      <p:sp>
        <p:nvSpPr>
          <p:cNvPr id="3" name="Text Placeholder 2">
            <a:extLst>
              <a:ext uri="{FF2B5EF4-FFF2-40B4-BE49-F238E27FC236}">
                <a16:creationId xmlns:a16="http://schemas.microsoft.com/office/drawing/2014/main" id="{FE9F2F4B-281B-45D7-9790-A984425B2DF4}"/>
              </a:ext>
            </a:extLst>
          </p:cNvPr>
          <p:cNvSpPr>
            <a:spLocks noGrp="1"/>
          </p:cNvSpPr>
          <p:nvPr>
            <p:ph type="body" sz="quarter" idx="11"/>
          </p:nvPr>
        </p:nvSpPr>
        <p:spPr/>
        <p:txBody>
          <a:bodyPr anchor="ctr" anchorCtr="0"/>
          <a:lstStyle/>
          <a:p>
            <a:r>
              <a:rPr lang="en-US" dirty="0"/>
              <a:t>Roman Catacombs</a:t>
            </a:r>
          </a:p>
        </p:txBody>
      </p:sp>
      <p:grpSp>
        <p:nvGrpSpPr>
          <p:cNvPr id="4" name="Group 3">
            <a:extLst>
              <a:ext uri="{FF2B5EF4-FFF2-40B4-BE49-F238E27FC236}">
                <a16:creationId xmlns:a16="http://schemas.microsoft.com/office/drawing/2014/main" id="{A4134DCB-C1BD-4C25-B648-AAEC3C3CAD29}"/>
              </a:ext>
            </a:extLst>
          </p:cNvPr>
          <p:cNvGrpSpPr/>
          <p:nvPr/>
        </p:nvGrpSpPr>
        <p:grpSpPr>
          <a:xfrm>
            <a:off x="9665042" y="201826"/>
            <a:ext cx="2343666" cy="2314833"/>
            <a:chOff x="9294339" y="214183"/>
            <a:chExt cx="2343666" cy="2314833"/>
          </a:xfrm>
        </p:grpSpPr>
        <p:grpSp>
          <p:nvGrpSpPr>
            <p:cNvPr id="5" name="Group 4">
              <a:extLst>
                <a:ext uri="{FF2B5EF4-FFF2-40B4-BE49-F238E27FC236}">
                  <a16:creationId xmlns:a16="http://schemas.microsoft.com/office/drawing/2014/main" id="{4AC15C12-5123-4522-977C-D76D5A73C8BA}"/>
                </a:ext>
              </a:extLst>
            </p:cNvPr>
            <p:cNvGrpSpPr/>
            <p:nvPr userDrawn="1"/>
          </p:nvGrpSpPr>
          <p:grpSpPr>
            <a:xfrm>
              <a:off x="9294339" y="214183"/>
              <a:ext cx="2343666" cy="2314833"/>
              <a:chOff x="9294339" y="214183"/>
              <a:chExt cx="2343666" cy="2314833"/>
            </a:xfrm>
          </p:grpSpPr>
          <p:sp>
            <p:nvSpPr>
              <p:cNvPr id="7" name="Oval 6">
                <a:extLst>
                  <a:ext uri="{FF2B5EF4-FFF2-40B4-BE49-F238E27FC236}">
                    <a16:creationId xmlns:a16="http://schemas.microsoft.com/office/drawing/2014/main" id="{272C1497-CB3B-43DB-89F3-3EB8DE82415E}"/>
                  </a:ext>
                </a:extLst>
              </p:cNvPr>
              <p:cNvSpPr/>
              <p:nvPr userDrawn="1"/>
            </p:nvSpPr>
            <p:spPr>
              <a:xfrm>
                <a:off x="9465275" y="383060"/>
                <a:ext cx="2001795" cy="19770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E6A3F7E-1223-4694-B018-A5DD86C750F8}"/>
                  </a:ext>
                </a:extLst>
              </p:cNvPr>
              <p:cNvSpPr/>
              <p:nvPr userDrawn="1"/>
            </p:nvSpPr>
            <p:spPr>
              <a:xfrm>
                <a:off x="9294339" y="214183"/>
                <a:ext cx="2343666" cy="231483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52AC339-B7C5-4410-8E3A-D190E348BC92}"/>
                </a:ext>
              </a:extLst>
            </p:cNvPr>
            <p:cNvSpPr txBox="1"/>
            <p:nvPr userDrawn="1"/>
          </p:nvSpPr>
          <p:spPr>
            <a:xfrm>
              <a:off x="9664015" y="1079211"/>
              <a:ext cx="1742302" cy="584775"/>
            </a:xfrm>
            <a:prstGeom prst="rect">
              <a:avLst/>
            </a:prstGeom>
            <a:noFill/>
          </p:spPr>
          <p:txBody>
            <a:bodyPr wrap="square" rtlCol="0">
              <a:spAutoFit/>
            </a:bodyPr>
            <a:lstStyle/>
            <a:p>
              <a:r>
                <a:rPr lang="en-US" sz="3200" b="1" dirty="0">
                  <a:solidFill>
                    <a:schemeClr val="bg1"/>
                  </a:solidFill>
                </a:rPr>
                <a:t>Included</a:t>
              </a:r>
            </a:p>
          </p:txBody>
        </p:sp>
      </p:grpSp>
    </p:spTree>
    <p:custDataLst>
      <p:custData r:id="rId1"/>
      <p:custData r:id="rId2"/>
      <p:tags r:id="rId3"/>
    </p:custDataLst>
    <p:extLst>
      <p:ext uri="{BB962C8B-B14F-4D97-AF65-F5344CB8AC3E}">
        <p14:creationId xmlns:p14="http://schemas.microsoft.com/office/powerpoint/2010/main" val="1489903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
            <a:extLst>
              <a:ext uri="{FF2B5EF4-FFF2-40B4-BE49-F238E27FC236}">
                <a16:creationId xmlns:a16="http://schemas.microsoft.com/office/drawing/2014/main" id="{2477A165-42E6-6DEA-103B-44614300DA45}"/>
              </a:ext>
            </a:extLst>
          </p:cNvPr>
          <p:cNvPicPr>
            <a:picLocks noGrp="1" noChangeAspect="1"/>
          </p:cNvPicPr>
          <p:nvPr>
            <p:ph type="pic" sz="quarter" idx="12"/>
            <p:custDataLst>
              <p:tags r:id="rId4"/>
            </p:custDataLst>
          </p:nvPr>
        </p:nvPicPr>
        <p:blipFill rotWithShape="1">
          <a:blip r:embed="rId6">
            <a:extLst>
              <a:ext uri="{28A0092B-C50C-407E-A947-70E740481C1C}">
                <a14:useLocalDpi xmlns:a14="http://schemas.microsoft.com/office/drawing/2010/main" val="0"/>
              </a:ext>
            </a:extLst>
          </a:blip>
          <a:srcRect t="7739" b="7739"/>
          <a:stretch/>
        </p:blipFill>
        <p:spPr>
          <a:xfrm>
            <a:off x="0" y="0"/>
            <a:ext cx="12192000" cy="6858000"/>
          </a:xfrm>
        </p:spPr>
      </p:pic>
      <p:sp>
        <p:nvSpPr>
          <p:cNvPr id="3" name="Text Placeholder 2">
            <a:extLst>
              <a:ext uri="{FF2B5EF4-FFF2-40B4-BE49-F238E27FC236}">
                <a16:creationId xmlns:a16="http://schemas.microsoft.com/office/drawing/2014/main" id="{FE9F2F4B-281B-45D7-9790-A984425B2DF4}"/>
              </a:ext>
            </a:extLst>
          </p:cNvPr>
          <p:cNvSpPr>
            <a:spLocks noGrp="1"/>
          </p:cNvSpPr>
          <p:nvPr>
            <p:ph type="body" sz="quarter" idx="11"/>
          </p:nvPr>
        </p:nvSpPr>
        <p:spPr/>
        <p:txBody>
          <a:bodyPr anchor="ctr" anchorCtr="0"/>
          <a:lstStyle/>
          <a:p>
            <a:r>
              <a:rPr lang="en-US" dirty="0"/>
              <a:t>Rome Cooking Class</a:t>
            </a:r>
          </a:p>
        </p:txBody>
      </p:sp>
      <p:grpSp>
        <p:nvGrpSpPr>
          <p:cNvPr id="4" name="Group 3">
            <a:extLst>
              <a:ext uri="{FF2B5EF4-FFF2-40B4-BE49-F238E27FC236}">
                <a16:creationId xmlns:a16="http://schemas.microsoft.com/office/drawing/2014/main" id="{A4134DCB-C1BD-4C25-B648-AAEC3C3CAD29}"/>
              </a:ext>
            </a:extLst>
          </p:cNvPr>
          <p:cNvGrpSpPr/>
          <p:nvPr/>
        </p:nvGrpSpPr>
        <p:grpSpPr>
          <a:xfrm>
            <a:off x="9665042" y="201826"/>
            <a:ext cx="2343666" cy="2314833"/>
            <a:chOff x="9294339" y="214183"/>
            <a:chExt cx="2343666" cy="2314833"/>
          </a:xfrm>
        </p:grpSpPr>
        <p:grpSp>
          <p:nvGrpSpPr>
            <p:cNvPr id="5" name="Group 4">
              <a:extLst>
                <a:ext uri="{FF2B5EF4-FFF2-40B4-BE49-F238E27FC236}">
                  <a16:creationId xmlns:a16="http://schemas.microsoft.com/office/drawing/2014/main" id="{4AC15C12-5123-4522-977C-D76D5A73C8BA}"/>
                </a:ext>
              </a:extLst>
            </p:cNvPr>
            <p:cNvGrpSpPr/>
            <p:nvPr userDrawn="1"/>
          </p:nvGrpSpPr>
          <p:grpSpPr>
            <a:xfrm>
              <a:off x="9294339" y="214183"/>
              <a:ext cx="2343666" cy="2314833"/>
              <a:chOff x="9294339" y="214183"/>
              <a:chExt cx="2343666" cy="2314833"/>
            </a:xfrm>
          </p:grpSpPr>
          <p:sp>
            <p:nvSpPr>
              <p:cNvPr id="7" name="Oval 6">
                <a:extLst>
                  <a:ext uri="{FF2B5EF4-FFF2-40B4-BE49-F238E27FC236}">
                    <a16:creationId xmlns:a16="http://schemas.microsoft.com/office/drawing/2014/main" id="{272C1497-CB3B-43DB-89F3-3EB8DE82415E}"/>
                  </a:ext>
                </a:extLst>
              </p:cNvPr>
              <p:cNvSpPr/>
              <p:nvPr userDrawn="1"/>
            </p:nvSpPr>
            <p:spPr>
              <a:xfrm>
                <a:off x="9465275" y="383060"/>
                <a:ext cx="2001795" cy="19770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E6A3F7E-1223-4694-B018-A5DD86C750F8}"/>
                  </a:ext>
                </a:extLst>
              </p:cNvPr>
              <p:cNvSpPr/>
              <p:nvPr userDrawn="1"/>
            </p:nvSpPr>
            <p:spPr>
              <a:xfrm>
                <a:off x="9294339" y="214183"/>
                <a:ext cx="2343666" cy="231483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52AC339-B7C5-4410-8E3A-D190E348BC92}"/>
                </a:ext>
              </a:extLst>
            </p:cNvPr>
            <p:cNvSpPr txBox="1"/>
            <p:nvPr userDrawn="1"/>
          </p:nvSpPr>
          <p:spPr>
            <a:xfrm>
              <a:off x="9664015" y="1079211"/>
              <a:ext cx="1742302" cy="584775"/>
            </a:xfrm>
            <a:prstGeom prst="rect">
              <a:avLst/>
            </a:prstGeom>
            <a:noFill/>
          </p:spPr>
          <p:txBody>
            <a:bodyPr wrap="square" rtlCol="0">
              <a:spAutoFit/>
            </a:bodyPr>
            <a:lstStyle/>
            <a:p>
              <a:r>
                <a:rPr lang="en-US" sz="3200" b="1" dirty="0">
                  <a:solidFill>
                    <a:schemeClr val="bg1"/>
                  </a:solidFill>
                </a:rPr>
                <a:t>Included</a:t>
              </a:r>
            </a:p>
          </p:txBody>
        </p:sp>
      </p:grpSp>
    </p:spTree>
    <p:custDataLst>
      <p:custData r:id="rId1"/>
      <p:custData r:id="rId2"/>
      <p:tags r:id="rId3"/>
    </p:custDataLst>
    <p:extLst>
      <p:ext uri="{BB962C8B-B14F-4D97-AF65-F5344CB8AC3E}">
        <p14:creationId xmlns:p14="http://schemas.microsoft.com/office/powerpoint/2010/main" val="2063728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860B2-B899-4566-0B6D-AB5FE77A38D9}"/>
              </a:ext>
            </a:extLst>
          </p:cNvPr>
          <p:cNvSpPr/>
          <p:nvPr/>
        </p:nvSpPr>
        <p:spPr>
          <a:xfrm>
            <a:off x="0" y="-62754"/>
            <a:ext cx="12192000" cy="1350016"/>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167F464-9A99-62C9-0D8C-8F1F2A688802}"/>
              </a:ext>
            </a:extLst>
          </p:cNvPr>
          <p:cNvCxnSpPr>
            <a:cxnSpLocks/>
          </p:cNvCxnSpPr>
          <p:nvPr/>
        </p:nvCxnSpPr>
        <p:spPr>
          <a:xfrm>
            <a:off x="3452553" y="961272"/>
            <a:ext cx="5286895"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8255FFC8-946F-C0EF-CF92-59BF12B64E36}"/>
              </a:ext>
            </a:extLst>
          </p:cNvPr>
          <p:cNvGrpSpPr/>
          <p:nvPr/>
        </p:nvGrpSpPr>
        <p:grpSpPr>
          <a:xfrm>
            <a:off x="1116442" y="2857376"/>
            <a:ext cx="9683531" cy="876404"/>
            <a:chOff x="2253343" y="1642287"/>
            <a:chExt cx="7685314" cy="616415"/>
          </a:xfrm>
          <a:pattFill prst="wdDnDiag">
            <a:fgClr>
              <a:srgbClr val="38B7FF"/>
            </a:fgClr>
            <a:bgClr>
              <a:schemeClr val="bg1"/>
            </a:bgClr>
          </a:pattFill>
        </p:grpSpPr>
        <p:sp>
          <p:nvSpPr>
            <p:cNvPr id="5" name="Rectangle 8">
              <a:extLst>
                <a:ext uri="{FF2B5EF4-FFF2-40B4-BE49-F238E27FC236}">
                  <a16:creationId xmlns:a16="http://schemas.microsoft.com/office/drawing/2014/main" id="{2987C570-E2E2-0913-5EF1-2883AEAFD31F}"/>
                </a:ext>
              </a:extLst>
            </p:cNvPr>
            <p:cNvSpPr/>
            <p:nvPr/>
          </p:nvSpPr>
          <p:spPr>
            <a:xfrm>
              <a:off x="2253343" y="1642287"/>
              <a:ext cx="7685314" cy="616415"/>
            </a:xfrm>
            <a:prstGeom prst="roundRect">
              <a:avLst/>
            </a:pr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
              <a:extLst>
                <a:ext uri="{FF2B5EF4-FFF2-40B4-BE49-F238E27FC236}">
                  <a16:creationId xmlns:a16="http://schemas.microsoft.com/office/drawing/2014/main" id="{B68779D1-F261-0B90-191E-2EBEA46C3737}"/>
                </a:ext>
              </a:extLst>
            </p:cNvPr>
            <p:cNvSpPr/>
            <p:nvPr/>
          </p:nvSpPr>
          <p:spPr>
            <a:xfrm>
              <a:off x="4528457" y="1642287"/>
              <a:ext cx="3135086" cy="616310"/>
            </a:xfrm>
            <a:prstGeom prst="roundRect">
              <a:avLst/>
            </a:prstGeom>
            <a:solidFill>
              <a:srgbClr val="38B7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grpSp>
      <p:sp>
        <p:nvSpPr>
          <p:cNvPr id="7" name="TextBox 6">
            <a:extLst>
              <a:ext uri="{FF2B5EF4-FFF2-40B4-BE49-F238E27FC236}">
                <a16:creationId xmlns:a16="http://schemas.microsoft.com/office/drawing/2014/main" id="{3C5A9B09-9010-7FD0-58FD-123443B693B5}"/>
              </a:ext>
            </a:extLst>
          </p:cNvPr>
          <p:cNvSpPr txBox="1"/>
          <p:nvPr/>
        </p:nvSpPr>
        <p:spPr>
          <a:xfrm>
            <a:off x="984971" y="3733396"/>
            <a:ext cx="1212513"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Earliest Departure</a:t>
            </a:r>
          </a:p>
        </p:txBody>
      </p:sp>
      <p:sp>
        <p:nvSpPr>
          <p:cNvPr id="8" name="TextBox 7">
            <a:extLst>
              <a:ext uri="{FF2B5EF4-FFF2-40B4-BE49-F238E27FC236}">
                <a16:creationId xmlns:a16="http://schemas.microsoft.com/office/drawing/2014/main" id="{6EEE27DF-9845-2246-FA90-38762F8CE584}"/>
              </a:ext>
            </a:extLst>
          </p:cNvPr>
          <p:cNvSpPr txBox="1"/>
          <p:nvPr/>
        </p:nvSpPr>
        <p:spPr>
          <a:xfrm>
            <a:off x="5289669" y="3761186"/>
            <a:ext cx="1612663"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Requested Dates</a:t>
            </a:r>
          </a:p>
        </p:txBody>
      </p:sp>
      <p:sp>
        <p:nvSpPr>
          <p:cNvPr id="9" name="TextBox 8">
            <a:extLst>
              <a:ext uri="{FF2B5EF4-FFF2-40B4-BE49-F238E27FC236}">
                <a16:creationId xmlns:a16="http://schemas.microsoft.com/office/drawing/2014/main" id="{B4F85EDF-5F5F-0186-7566-98FA55788478}"/>
              </a:ext>
            </a:extLst>
          </p:cNvPr>
          <p:cNvSpPr txBox="1"/>
          <p:nvPr/>
        </p:nvSpPr>
        <p:spPr>
          <a:xfrm>
            <a:off x="9873490" y="3712080"/>
            <a:ext cx="940909" cy="461665"/>
          </a:xfrm>
          <a:prstGeom prst="rect">
            <a:avLst/>
          </a:prstGeom>
          <a:noFill/>
        </p:spPr>
        <p:txBody>
          <a:bodyPr wrap="square" rtlCol="0">
            <a:spAutoFit/>
          </a:bodyPr>
          <a:lstStyle/>
          <a:p>
            <a:pPr algn="r"/>
            <a:r>
              <a:rPr lang="en-US" sz="1200">
                <a:latin typeface="Arial" panose="020B0604020202020204" pitchFamily="34" charset="0"/>
                <a:cs typeface="Arial" panose="020B0604020202020204" pitchFamily="34" charset="0"/>
              </a:rPr>
              <a:t>Latest Return</a:t>
            </a:r>
          </a:p>
        </p:txBody>
      </p:sp>
      <p:sp>
        <p:nvSpPr>
          <p:cNvPr id="10" name="Rectangle: Rounded Corners 9">
            <a:extLst>
              <a:ext uri="{FF2B5EF4-FFF2-40B4-BE49-F238E27FC236}">
                <a16:creationId xmlns:a16="http://schemas.microsoft.com/office/drawing/2014/main" id="{35675688-7C19-D74A-30BD-20EE37BE5428}"/>
              </a:ext>
            </a:extLst>
          </p:cNvPr>
          <p:cNvSpPr/>
          <p:nvPr/>
        </p:nvSpPr>
        <p:spPr>
          <a:xfrm>
            <a:off x="490969" y="1425862"/>
            <a:ext cx="11038688" cy="66195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3C64"/>
                </a:solidFill>
                <a:latin typeface="Arial" panose="020B0604020202020204" pitchFamily="34" charset="0"/>
                <a:cs typeface="Arial" panose="020B0604020202020204" pitchFamily="34" charset="0"/>
              </a:rPr>
              <a:t>*Block off your calendars from the earliest departure to the latest return*</a:t>
            </a:r>
          </a:p>
        </p:txBody>
      </p:sp>
      <p:grpSp>
        <p:nvGrpSpPr>
          <p:cNvPr id="11" name="Group 10">
            <a:extLst>
              <a:ext uri="{FF2B5EF4-FFF2-40B4-BE49-F238E27FC236}">
                <a16:creationId xmlns:a16="http://schemas.microsoft.com/office/drawing/2014/main" id="{A8244B82-8A28-67DE-F49F-4B9022005D7B}"/>
              </a:ext>
            </a:extLst>
          </p:cNvPr>
          <p:cNvGrpSpPr/>
          <p:nvPr/>
        </p:nvGrpSpPr>
        <p:grpSpPr>
          <a:xfrm rot="10800000">
            <a:off x="1116441" y="2060886"/>
            <a:ext cx="9683531" cy="397308"/>
            <a:chOff x="2053222" y="1340247"/>
            <a:chExt cx="8085555" cy="338700"/>
          </a:xfrm>
        </p:grpSpPr>
        <p:sp>
          <p:nvSpPr>
            <p:cNvPr id="12" name="Left Bracket 11">
              <a:extLst>
                <a:ext uri="{FF2B5EF4-FFF2-40B4-BE49-F238E27FC236}">
                  <a16:creationId xmlns:a16="http://schemas.microsoft.com/office/drawing/2014/main" id="{22CE69DD-852A-CE49-F7D6-3F893D6B4EAC}"/>
                </a:ext>
              </a:extLst>
            </p:cNvPr>
            <p:cNvSpPr/>
            <p:nvPr/>
          </p:nvSpPr>
          <p:spPr>
            <a:xfrm rot="16200000">
              <a:off x="5980077" y="-2586608"/>
              <a:ext cx="231846" cy="8085555"/>
            </a:xfrm>
            <a:prstGeom prst="leftBracket">
              <a:avLst/>
            </a:prstGeom>
            <a:ln w="38100">
              <a:solidFill>
                <a:srgbClr val="00AD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Isosceles Triangle 12">
              <a:extLst>
                <a:ext uri="{FF2B5EF4-FFF2-40B4-BE49-F238E27FC236}">
                  <a16:creationId xmlns:a16="http://schemas.microsoft.com/office/drawing/2014/main" id="{CC84E7C6-A561-A649-E696-DB246A26FF4A}"/>
                </a:ext>
              </a:extLst>
            </p:cNvPr>
            <p:cNvSpPr/>
            <p:nvPr/>
          </p:nvSpPr>
          <p:spPr>
            <a:xfrm rot="10800000">
              <a:off x="6052492" y="1558092"/>
              <a:ext cx="187482" cy="120855"/>
            </a:xfrm>
            <a:prstGeom prst="triangle">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7F0BDE05-A978-CD84-5444-3AD812A37CA1}"/>
              </a:ext>
            </a:extLst>
          </p:cNvPr>
          <p:cNvSpPr txBox="1"/>
          <p:nvPr/>
        </p:nvSpPr>
        <p:spPr>
          <a:xfrm>
            <a:off x="3773978" y="2996862"/>
            <a:ext cx="4367587" cy="523220"/>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7 Day Tour</a:t>
            </a:r>
          </a:p>
        </p:txBody>
      </p:sp>
      <p:sp>
        <p:nvSpPr>
          <p:cNvPr id="15" name="Title 11">
            <a:extLst>
              <a:ext uri="{FF2B5EF4-FFF2-40B4-BE49-F238E27FC236}">
                <a16:creationId xmlns:a16="http://schemas.microsoft.com/office/drawing/2014/main" id="{5267433F-9D07-A95B-3D2D-CF9D498D2C26}"/>
              </a:ext>
            </a:extLst>
          </p:cNvPr>
          <p:cNvSpPr txBox="1">
            <a:spLocks/>
          </p:cNvSpPr>
          <p:nvPr/>
        </p:nvSpPr>
        <p:spPr>
          <a:xfrm>
            <a:off x="3232269" y="75846"/>
            <a:ext cx="5727462" cy="961371"/>
          </a:xfrm>
          <a:prstGeom prst="rect">
            <a:avLst/>
          </a:prstGeom>
        </p:spPr>
        <p:txBody>
          <a:bodyPr>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a:solidFill>
                  <a:schemeClr val="bg1"/>
                </a:solidFill>
                <a:latin typeface="Century Gothic"/>
              </a:rPr>
              <a:t>Our travel dates</a:t>
            </a:r>
            <a:endParaRPr lang="en-GB">
              <a:solidFill>
                <a:schemeClr val="bg1"/>
              </a:solidFill>
            </a:endParaRPr>
          </a:p>
        </p:txBody>
      </p:sp>
      <p:sp>
        <p:nvSpPr>
          <p:cNvPr id="16" name="text" descr="{&quot;templafy&quot;:{&quot;binding&quot;:&quot;{{Form.EndDate}}&quot;,&quot;visibility&quot;:&quot;&quot;,&quot;disableUpdates&quot;:false,&quot;type&quot;:&quot;text&quot;}}" title="Form.StrDate">
            <a:extLst>
              <a:ext uri="{FF2B5EF4-FFF2-40B4-BE49-F238E27FC236}">
                <a16:creationId xmlns:a16="http://schemas.microsoft.com/office/drawing/2014/main" id="{5996E929-187C-295C-58B6-6E00CF385524}"/>
              </a:ext>
            </a:extLst>
          </p:cNvPr>
          <p:cNvSpPr/>
          <p:nvPr/>
        </p:nvSpPr>
        <p:spPr>
          <a:xfrm>
            <a:off x="6764539" y="2458194"/>
            <a:ext cx="4209700" cy="38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GB" sz="1600" b="1">
                <a:solidFill>
                  <a:schemeClr val="tx1"/>
                </a:solidFill>
                <a:latin typeface="Arial" panose="020B0604020202020204" pitchFamily="34" charset="0"/>
                <a:cs typeface="Arial" panose="020B0604020202020204" pitchFamily="34" charset="0"/>
              </a:rPr>
              <a:t>Mar 22, 2026</a:t>
            </a:r>
          </a:p>
        </p:txBody>
      </p:sp>
      <p:sp>
        <p:nvSpPr>
          <p:cNvPr id="17" name="StartDate" descr="{&quot;templafy&quot;:{&quot;binding&quot;:&quot;{{Form.StartDate}}&quot;,&quot;visibility&quot;:&quot;&quot;,&quot;disableUpdates&quot;:false,&quot;type&quot;:&quot;text&quot;}}" title="Form.StrDate">
            <a:extLst>
              <a:ext uri="{FF2B5EF4-FFF2-40B4-BE49-F238E27FC236}">
                <a16:creationId xmlns:a16="http://schemas.microsoft.com/office/drawing/2014/main" id="{F89BB6E8-358B-DCBA-15C4-C7C82EDFF5B3}"/>
              </a:ext>
            </a:extLst>
          </p:cNvPr>
          <p:cNvSpPr/>
          <p:nvPr/>
        </p:nvSpPr>
        <p:spPr>
          <a:xfrm>
            <a:off x="942173" y="2458194"/>
            <a:ext cx="4262507" cy="388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sz="1600" b="1">
                <a:solidFill>
                  <a:schemeClr val="tx1"/>
                </a:solidFill>
                <a:latin typeface="Arial" panose="020B0604020202020204" pitchFamily="34" charset="0"/>
                <a:cs typeface="Arial" panose="020B0604020202020204" pitchFamily="34" charset="0"/>
              </a:rPr>
              <a:t>Mar 14, 2026</a:t>
            </a:r>
          </a:p>
        </p:txBody>
      </p:sp>
      <p:sp>
        <p:nvSpPr>
          <p:cNvPr id="18" name="TotalDays" descr="{&quot;templafy&quot;:{&quot;binding&quot;:&quot;{{Form.Totaldays}}&quot;,&quot;visibility&quot;:{&quot;action&quot;:&quot;hide&quot;,&quot;compareValue&quot;:&quot;&quot;},&quot;disableUpdates&quot;:false,&quot;type&quot;:&quot;text&quot;}}" title="Form.Totaldays">
            <a:extLst>
              <a:ext uri="{FF2B5EF4-FFF2-40B4-BE49-F238E27FC236}">
                <a16:creationId xmlns:a16="http://schemas.microsoft.com/office/drawing/2014/main" id="{25D0C482-C781-E558-7FDC-D51CF490D02A}"/>
              </a:ext>
            </a:extLst>
          </p:cNvPr>
          <p:cNvSpPr/>
          <p:nvPr/>
        </p:nvSpPr>
        <p:spPr>
          <a:xfrm>
            <a:off x="4261449" y="2952909"/>
            <a:ext cx="1281404" cy="611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000" b="1">
              <a:latin typeface="Arial" panose="020B0604020202020204" pitchFamily="34" charset="0"/>
              <a:cs typeface="Arial" panose="020B0604020202020204" pitchFamily="34" charset="0"/>
            </a:endParaRPr>
          </a:p>
        </p:txBody>
      </p:sp>
      <p:sp>
        <p:nvSpPr>
          <p:cNvPr id="19" name="text" descr="{&quot;templafy&quot;:{&quot;binding&quot;:&quot;{{Form.RequestedDepDate}}&quot;,&quot;visibility&quot;:&quot;&quot;,&quot;disableUpdates&quot;:false,&quot;type&quot;:&quot;text&quot;}}" title="Form.RequestedDepDate">
            <a:extLst>
              <a:ext uri="{FF2B5EF4-FFF2-40B4-BE49-F238E27FC236}">
                <a16:creationId xmlns:a16="http://schemas.microsoft.com/office/drawing/2014/main" id="{798E1F8E-6B05-4A9A-FA3A-8CD0AF707FDB}"/>
              </a:ext>
            </a:extLst>
          </p:cNvPr>
          <p:cNvSpPr/>
          <p:nvPr/>
        </p:nvSpPr>
        <p:spPr>
          <a:xfrm>
            <a:off x="3879059" y="2468237"/>
            <a:ext cx="4262507" cy="388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Arial" panose="020B0604020202020204" pitchFamily="34" charset="0"/>
                <a:cs typeface="Arial" panose="020B0604020202020204" pitchFamily="34" charset="0"/>
              </a:rPr>
              <a:t>Mar 15–Mar 21</a:t>
            </a:r>
          </a:p>
        </p:txBody>
      </p:sp>
      <p:sp>
        <p:nvSpPr>
          <p:cNvPr id="20" name="Text Placeholder 14">
            <a:extLst>
              <a:ext uri="{FF2B5EF4-FFF2-40B4-BE49-F238E27FC236}">
                <a16:creationId xmlns:a16="http://schemas.microsoft.com/office/drawing/2014/main" id="{5C1E3D0B-C7B9-AFCB-7277-C0439DEB5DAA}"/>
              </a:ext>
            </a:extLst>
          </p:cNvPr>
          <p:cNvSpPr txBox="1">
            <a:spLocks/>
          </p:cNvSpPr>
          <p:nvPr/>
        </p:nvSpPr>
        <p:spPr>
          <a:xfrm>
            <a:off x="2298058" y="4553705"/>
            <a:ext cx="7595885" cy="149951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0"/>
              </a:spcBef>
              <a:buNone/>
            </a:pPr>
            <a:r>
              <a:rPr lang="en-US" sz="1400">
                <a:latin typeface="Arial"/>
                <a:cs typeface="Arial"/>
              </a:rPr>
              <a:t>Our flexibility with these dates will help EF create the best on-the-ground experience for us</a:t>
            </a:r>
          </a:p>
          <a:p>
            <a:pPr marL="114300" indent="0">
              <a:lnSpc>
                <a:spcPct val="100000"/>
              </a:lnSpc>
              <a:spcBef>
                <a:spcPts val="0"/>
              </a:spcBef>
              <a:buNone/>
            </a:pPr>
            <a:endParaRPr lang="en-US" sz="1400">
              <a:latin typeface="Arial"/>
              <a:cs typeface="Arial"/>
            </a:endParaRPr>
          </a:p>
          <a:p>
            <a:pPr marL="114300" indent="0">
              <a:lnSpc>
                <a:spcPct val="100000"/>
              </a:lnSpc>
              <a:spcBef>
                <a:spcPts val="0"/>
              </a:spcBef>
              <a:buNone/>
            </a:pPr>
            <a:r>
              <a:rPr lang="en-US" sz="1400">
                <a:latin typeface="Arial"/>
                <a:cs typeface="Arial"/>
              </a:rPr>
              <a:t>We will receive our confirmed dates 2-3 months before tour</a:t>
            </a:r>
            <a:endParaRPr lang="en-US" sz="1400"/>
          </a:p>
          <a:p>
            <a:pPr marL="114300" indent="0">
              <a:lnSpc>
                <a:spcPct val="100000"/>
              </a:lnSpc>
              <a:spcBef>
                <a:spcPts val="0"/>
              </a:spcBef>
              <a:buNone/>
            </a:pPr>
            <a:endParaRPr lang="en-US" sz="1400">
              <a:latin typeface="Arial"/>
              <a:cs typeface="Arial"/>
            </a:endParaRPr>
          </a:p>
          <a:p>
            <a:pPr marL="114300" indent="0">
              <a:lnSpc>
                <a:spcPct val="100000"/>
              </a:lnSpc>
              <a:spcBef>
                <a:spcPts val="0"/>
              </a:spcBef>
              <a:buNone/>
            </a:pPr>
            <a:r>
              <a:rPr lang="en-US" sz="1400">
                <a:latin typeface="Arial"/>
                <a:cs typeface="Arial"/>
              </a:rPr>
              <a:t>Our group could be combined with another school, requesting similar dates and destinations, which will be a great opportunity to meet students from another part of the country</a:t>
            </a:r>
            <a:endParaRPr lang="en-US" sz="1400"/>
          </a:p>
        </p:txBody>
      </p:sp>
      <p:pic>
        <p:nvPicPr>
          <p:cNvPr id="21" name="Graphic 20" descr="Airplane with solid fill">
            <a:extLst>
              <a:ext uri="{FF2B5EF4-FFF2-40B4-BE49-F238E27FC236}">
                <a16:creationId xmlns:a16="http://schemas.microsoft.com/office/drawing/2014/main" id="{E5DF4241-F65D-37CF-8825-5F3CEB30ACD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433612">
            <a:off x="2153134" y="4596662"/>
            <a:ext cx="360730" cy="360730"/>
          </a:xfrm>
          <a:prstGeom prst="rect">
            <a:avLst/>
          </a:prstGeom>
        </p:spPr>
      </p:pic>
      <p:pic>
        <p:nvPicPr>
          <p:cNvPr id="22" name="Graphic 21" descr="Airplane with solid fill">
            <a:extLst>
              <a:ext uri="{FF2B5EF4-FFF2-40B4-BE49-F238E27FC236}">
                <a16:creationId xmlns:a16="http://schemas.microsoft.com/office/drawing/2014/main" id="{F5F78D89-B4EF-3E1F-023C-B4294B040D2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4433612">
            <a:off x="2153135" y="5013739"/>
            <a:ext cx="360730" cy="360730"/>
          </a:xfrm>
          <a:prstGeom prst="rect">
            <a:avLst/>
          </a:prstGeom>
        </p:spPr>
      </p:pic>
      <p:pic>
        <p:nvPicPr>
          <p:cNvPr id="23" name="Graphic 22" descr="Airplane with solid fill">
            <a:extLst>
              <a:ext uri="{FF2B5EF4-FFF2-40B4-BE49-F238E27FC236}">
                <a16:creationId xmlns:a16="http://schemas.microsoft.com/office/drawing/2014/main" id="{2E7476AE-A5A6-A3FE-E640-35F028195E5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4433612">
            <a:off x="2153135" y="5439586"/>
            <a:ext cx="360730" cy="360730"/>
          </a:xfrm>
          <a:prstGeom prst="rect">
            <a:avLst/>
          </a:prstGeom>
        </p:spPr>
      </p:pic>
    </p:spTree>
    <p:extLst>
      <p:ext uri="{BB962C8B-B14F-4D97-AF65-F5344CB8AC3E}">
        <p14:creationId xmlns:p14="http://schemas.microsoft.com/office/powerpoint/2010/main" val="2615243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0E20-82E6-4C63-8349-4D00844ACE7B}"/>
              </a:ext>
            </a:extLst>
          </p:cNvPr>
          <p:cNvSpPr>
            <a:spLocks noGrp="1"/>
          </p:cNvSpPr>
          <p:nvPr>
            <p:ph type="title"/>
          </p:nvPr>
        </p:nvSpPr>
        <p:spPr>
          <a:xfrm>
            <a:off x="1351430" y="75846"/>
            <a:ext cx="9489141" cy="961371"/>
          </a:xfrm>
        </p:spPr>
        <p:txBody>
          <a:bodyPr>
            <a:normAutofit fontScale="90000"/>
          </a:bodyPr>
          <a:lstStyle/>
          <a:p>
            <a:r>
              <a:rPr lang="en-US" dirty="0">
                <a:solidFill>
                  <a:schemeClr val="bg1"/>
                </a:solidFill>
                <a:latin typeface="Century Gothic" panose="020B0502020202020204" pitchFamily="34" charset="0"/>
              </a:rPr>
              <a:t>What’s included in our itinerary</a:t>
            </a:r>
          </a:p>
        </p:txBody>
      </p:sp>
      <p:sp>
        <p:nvSpPr>
          <p:cNvPr id="3" name="TextBox 2">
            <a:extLst>
              <a:ext uri="{FF2B5EF4-FFF2-40B4-BE49-F238E27FC236}">
                <a16:creationId xmlns:a16="http://schemas.microsoft.com/office/drawing/2014/main" id="{C27B01F7-F697-42A7-BE73-46384210CAFD}"/>
              </a:ext>
            </a:extLst>
          </p:cNvPr>
          <p:cNvSpPr txBox="1"/>
          <p:nvPr/>
        </p:nvSpPr>
        <p:spPr>
          <a:xfrm>
            <a:off x="6078122" y="3147087"/>
            <a:ext cx="2713813"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Regional-style meals </a:t>
            </a:r>
            <a:r>
              <a:rPr lang="en-US" dirty="0">
                <a:latin typeface="Arial" panose="020B0604020202020204" pitchFamily="34" charset="0"/>
                <a:cs typeface="Arial" panose="020B0604020202020204" pitchFamily="34" charset="0"/>
              </a:rPr>
              <a:t>for breakfast and dinner</a:t>
            </a:r>
          </a:p>
        </p:txBody>
      </p:sp>
      <p:pic>
        <p:nvPicPr>
          <p:cNvPr id="1026" name="Picture 2" descr="Image">
            <a:extLst>
              <a:ext uri="{FF2B5EF4-FFF2-40B4-BE49-F238E27FC236}">
                <a16:creationId xmlns:a16="http://schemas.microsoft.com/office/drawing/2014/main" id="{5B1F58DF-E865-83F3-8091-A8F5B01A63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89" t="23467" r="9517" b="22134"/>
          <a:stretch/>
        </p:blipFill>
        <p:spPr bwMode="auto">
          <a:xfrm>
            <a:off x="310895" y="1460356"/>
            <a:ext cx="3127249" cy="1546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F28370E9-40E7-B3D0-1E8E-31FEF5811C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34" t="15123" r="17066" b="6667"/>
          <a:stretch/>
        </p:blipFill>
        <p:spPr bwMode="auto">
          <a:xfrm>
            <a:off x="3931921" y="1585857"/>
            <a:ext cx="17397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2A5B8A1-A42B-BEF5-D23F-444A6530C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 r="13"/>
          <a:stretch/>
        </p:blipFill>
        <p:spPr bwMode="auto">
          <a:xfrm>
            <a:off x="6688074" y="1469525"/>
            <a:ext cx="1285494" cy="17139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E670D975-23ED-48A7-44AD-BB586DEB689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267" b="18933"/>
          <a:stretch/>
        </p:blipFill>
        <p:spPr bwMode="auto">
          <a:xfrm>
            <a:off x="9345368" y="1640721"/>
            <a:ext cx="149520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8A1BE9F-2830-A35A-BD90-45F8663CA1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9345368" y="3869422"/>
            <a:ext cx="1261950" cy="16826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5AD388E-F6FE-221B-5949-6C323BD587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2621" y="3899402"/>
            <a:ext cx="1179411" cy="15715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4A099EB7-DA02-A9CE-9863-52DB613F93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3579880" y="3869422"/>
            <a:ext cx="2185665" cy="1639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posing for a photo&#10;&#10;Description automatically generated">
            <a:extLst>
              <a:ext uri="{FF2B5EF4-FFF2-40B4-BE49-F238E27FC236}">
                <a16:creationId xmlns:a16="http://schemas.microsoft.com/office/drawing/2014/main" id="{9373C47F-5D84-1B83-A20D-18864D2661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9873" y="3899402"/>
            <a:ext cx="2185664" cy="1639248"/>
          </a:xfrm>
          <a:prstGeom prst="rect">
            <a:avLst/>
          </a:prstGeom>
        </p:spPr>
      </p:pic>
    </p:spTree>
    <p:custDataLst>
      <p:custData r:id="rId1"/>
      <p:custData r:id="rId2"/>
    </p:custDataLst>
    <p:extLst>
      <p:ext uri="{BB962C8B-B14F-4D97-AF65-F5344CB8AC3E}">
        <p14:creationId xmlns:p14="http://schemas.microsoft.com/office/powerpoint/2010/main" val="69981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677281-679B-4E78-AE28-EF713EEE10FF}"/>
              </a:ext>
            </a:extLst>
          </p:cNvPr>
          <p:cNvSpPr>
            <a:spLocks/>
          </p:cNvSpPr>
          <p:nvPr/>
        </p:nvSpPr>
        <p:spPr>
          <a:xfrm>
            <a:off x="2182851" y="5878318"/>
            <a:ext cx="7826298" cy="307777"/>
          </a:xfrm>
          <a:prstGeom prst="rect">
            <a:avLst/>
          </a:prstGeom>
        </p:spPr>
        <p:txBody>
          <a:bodyPr wrap="square">
            <a:spAutoFit/>
          </a:bodyPr>
          <a:lstStyle/>
          <a:p>
            <a:pPr algn="ctr"/>
            <a:r>
              <a:rPr lang="en-US" sz="1400" b="1">
                <a:latin typeface="Arial" panose="020B0604020202020204" pitchFamily="34" charset="0"/>
                <a:cs typeface="Arial" panose="020B0604020202020204" pitchFamily="34" charset="0"/>
                <a:hlinkClick r:id="rId7"/>
              </a:rPr>
              <a:t>From Indio, CA to Japan with student Jenny G. | EF Educational Tours – YouTube </a:t>
            </a:r>
            <a:endParaRPr lang="en-US" sz="1400" b="1">
              <a:latin typeface="Arial" panose="020B0604020202020204" pitchFamily="34" charset="0"/>
              <a:cs typeface="Arial" panose="020B0604020202020204" pitchFamily="34" charset="0"/>
            </a:endParaRPr>
          </a:p>
        </p:txBody>
      </p:sp>
      <p:pic>
        <p:nvPicPr>
          <p:cNvPr id="3" name="Online Media 2" title="From Indio, CA to Japan with student Jenny G. | EF Educational Tours">
            <a:hlinkClick r:id="" action="ppaction://media"/>
            <a:extLst>
              <a:ext uri="{FF2B5EF4-FFF2-40B4-BE49-F238E27FC236}">
                <a16:creationId xmlns:a16="http://schemas.microsoft.com/office/drawing/2014/main" id="{E49C5896-F5F3-32C9-72F3-1E0EEE9DCF54}"/>
              </a:ext>
            </a:extLst>
          </p:cNvPr>
          <p:cNvPicPr>
            <a:picLocks noRot="1" noChangeAspect="1"/>
          </p:cNvPicPr>
          <p:nvPr>
            <a:videoFile r:link="rId4"/>
          </p:nvPr>
        </p:nvPicPr>
        <p:blipFill>
          <a:blip r:embed="rId8"/>
          <a:stretch>
            <a:fillRect/>
          </a:stretch>
        </p:blipFill>
        <p:spPr>
          <a:xfrm>
            <a:off x="2182851" y="1321006"/>
            <a:ext cx="7826298" cy="4421859"/>
          </a:xfrm>
          <a:prstGeom prst="rect">
            <a:avLst/>
          </a:prstGeom>
        </p:spPr>
      </p:pic>
    </p:spTree>
    <p:custDataLst>
      <p:custData r:id="rId1"/>
      <p:custData r:id="rId2"/>
      <p:tags r:id="rId3"/>
    </p:custDataLst>
    <p:extLst>
      <p:ext uri="{BB962C8B-B14F-4D97-AF65-F5344CB8AC3E}">
        <p14:creationId xmlns:p14="http://schemas.microsoft.com/office/powerpoint/2010/main" val="12143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71D7C-2A68-4363-AE00-6B682D9F4496}"/>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r="11917"/>
          <a:stretch/>
        </p:blipFill>
        <p:spPr>
          <a:xfrm>
            <a:off x="5559153" y="845277"/>
            <a:ext cx="6153871" cy="5239827"/>
          </a:xfrm>
          <a:prstGeom prst="rect">
            <a:avLst/>
          </a:prstGeom>
        </p:spPr>
      </p:pic>
      <p:sp>
        <p:nvSpPr>
          <p:cNvPr id="4" name="TextBox 3">
            <a:extLst>
              <a:ext uri="{FF2B5EF4-FFF2-40B4-BE49-F238E27FC236}">
                <a16:creationId xmlns:a16="http://schemas.microsoft.com/office/drawing/2014/main" id="{1662F2DA-F7CA-47C5-86CE-B6B221AB9132}"/>
              </a:ext>
            </a:extLst>
          </p:cNvPr>
          <p:cNvSpPr txBox="1"/>
          <p:nvPr/>
        </p:nvSpPr>
        <p:spPr>
          <a:xfrm>
            <a:off x="401445" y="234176"/>
            <a:ext cx="5519852" cy="1569660"/>
          </a:xfrm>
          <a:prstGeom prst="rect">
            <a:avLst/>
          </a:prstGeom>
          <a:noFill/>
        </p:spPr>
        <p:txBody>
          <a:bodyPr wrap="square" rtlCol="0">
            <a:spAutoFit/>
          </a:bodyPr>
          <a:lstStyle/>
          <a:p>
            <a:r>
              <a:rPr lang="en-US" sz="4800" b="1">
                <a:latin typeface="Century Gothic" panose="020B0502020202020204" pitchFamily="34" charset="0"/>
              </a:rPr>
              <a:t>What you are responsible for</a:t>
            </a:r>
          </a:p>
        </p:txBody>
      </p:sp>
      <p:sp>
        <p:nvSpPr>
          <p:cNvPr id="5" name="TextBox 4">
            <a:extLst>
              <a:ext uri="{FF2B5EF4-FFF2-40B4-BE49-F238E27FC236}">
                <a16:creationId xmlns:a16="http://schemas.microsoft.com/office/drawing/2014/main" id="{F759D994-49A9-4B9B-B99F-7E47BED1E38E}"/>
              </a:ext>
            </a:extLst>
          </p:cNvPr>
          <p:cNvSpPr txBox="1"/>
          <p:nvPr/>
        </p:nvSpPr>
        <p:spPr>
          <a:xfrm>
            <a:off x="599046" y="2049165"/>
            <a:ext cx="4856356" cy="3231654"/>
          </a:xfrm>
          <a:prstGeom prst="rect">
            <a:avLst/>
          </a:prstGeom>
          <a:noFill/>
        </p:spPr>
        <p:txBody>
          <a:bodyPr wrap="square" rtlCol="0">
            <a:spAutoFit/>
          </a:bodyPr>
          <a:lstStyle/>
          <a:p>
            <a:pPr marL="457200" indent="-457200">
              <a:spcBef>
                <a:spcPts val="2400"/>
              </a:spcBef>
              <a:buFont typeface="Wingdings" panose="05000000000000000000" pitchFamily="2" charset="2"/>
              <a:buChar char="q"/>
            </a:pPr>
            <a:r>
              <a:rPr lang="en-US" sz="2400">
                <a:latin typeface="Arial" panose="020B0604020202020204" pitchFamily="34" charset="0"/>
                <a:cs typeface="Arial" panose="020B0604020202020204" pitchFamily="34" charset="0"/>
              </a:rPr>
              <a:t>Passports (and visas, if applicable)</a:t>
            </a:r>
          </a:p>
          <a:p>
            <a:pPr marL="457200" indent="-457200">
              <a:spcBef>
                <a:spcPts val="2400"/>
              </a:spcBef>
              <a:buFont typeface="Wingdings" panose="05000000000000000000" pitchFamily="2" charset="2"/>
              <a:buChar char="q"/>
            </a:pPr>
            <a:r>
              <a:rPr lang="en-US" sz="2400">
                <a:latin typeface="Arial" panose="020B0604020202020204" pitchFamily="34" charset="0"/>
                <a:cs typeface="Arial" panose="020B0604020202020204" pitchFamily="34" charset="0"/>
              </a:rPr>
              <a:t>Baggage fees</a:t>
            </a:r>
          </a:p>
          <a:p>
            <a:pPr marL="457200" indent="-457200">
              <a:spcBef>
                <a:spcPts val="2400"/>
              </a:spcBef>
              <a:buFont typeface="Wingdings" panose="05000000000000000000" pitchFamily="2" charset="2"/>
              <a:buChar char="q"/>
            </a:pPr>
            <a:r>
              <a:rPr lang="en-US" sz="2400">
                <a:latin typeface="Arial" panose="020B0604020202020204" pitchFamily="34" charset="0"/>
                <a:cs typeface="Arial" panose="020B0604020202020204" pitchFamily="34" charset="0"/>
              </a:rPr>
              <a:t>Tips for local guides, bus drivers and your Tour Director</a:t>
            </a:r>
          </a:p>
          <a:p>
            <a:pPr marL="457200" indent="-457200">
              <a:spcBef>
                <a:spcPts val="2400"/>
              </a:spcBef>
              <a:buFont typeface="Wingdings" panose="05000000000000000000" pitchFamily="2" charset="2"/>
              <a:buChar char="q"/>
            </a:pPr>
            <a:r>
              <a:rPr lang="en-US" sz="2400">
                <a:latin typeface="Arial" panose="020B0604020202020204" pitchFamily="34" charset="0"/>
                <a:cs typeface="Arial" panose="020B0604020202020204" pitchFamily="34" charset="0"/>
              </a:rPr>
              <a:t>Snacks and some meals</a:t>
            </a:r>
          </a:p>
        </p:txBody>
      </p:sp>
      <p:cxnSp>
        <p:nvCxnSpPr>
          <p:cNvPr id="7" name="Straight Connector 6">
            <a:extLst>
              <a:ext uri="{FF2B5EF4-FFF2-40B4-BE49-F238E27FC236}">
                <a16:creationId xmlns:a16="http://schemas.microsoft.com/office/drawing/2014/main" id="{7949AC46-D60D-4740-B337-2D48D81874FE}"/>
              </a:ext>
            </a:extLst>
          </p:cNvPr>
          <p:cNvCxnSpPr/>
          <p:nvPr/>
        </p:nvCxnSpPr>
        <p:spPr>
          <a:xfrm>
            <a:off x="490653" y="1926500"/>
            <a:ext cx="4237464" cy="0"/>
          </a:xfrm>
          <a:prstGeom prst="line">
            <a:avLst/>
          </a:prstGeom>
        </p:spPr>
        <p:style>
          <a:lnRef idx="1">
            <a:schemeClr val="dk1"/>
          </a:lnRef>
          <a:fillRef idx="0">
            <a:schemeClr val="dk1"/>
          </a:fillRef>
          <a:effectRef idx="0">
            <a:schemeClr val="dk1"/>
          </a:effectRef>
          <a:fontRef idx="minor">
            <a:schemeClr val="tx1"/>
          </a:fontRef>
        </p:style>
      </p:cxnSp>
    </p:spTree>
    <p:custDataLst>
      <p:custData r:id="rId1"/>
      <p:custData r:id="rId2"/>
    </p:custDataLst>
    <p:extLst>
      <p:ext uri="{BB962C8B-B14F-4D97-AF65-F5344CB8AC3E}">
        <p14:creationId xmlns:p14="http://schemas.microsoft.com/office/powerpoint/2010/main" val="2714001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814B2-0371-BD6E-2B7E-8DD9127D82E1}"/>
              </a:ext>
            </a:extLst>
          </p:cNvPr>
          <p:cNvSpPr/>
          <p:nvPr/>
        </p:nvSpPr>
        <p:spPr>
          <a:xfrm>
            <a:off x="0" y="-62754"/>
            <a:ext cx="12192000" cy="1350016"/>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E4CDFF27-CBF9-05FC-1A32-7C865C0D84CF}"/>
              </a:ext>
            </a:extLst>
          </p:cNvPr>
          <p:cNvCxnSpPr>
            <a:cxnSpLocks/>
          </p:cNvCxnSpPr>
          <p:nvPr/>
        </p:nvCxnSpPr>
        <p:spPr>
          <a:xfrm>
            <a:off x="3811509" y="961272"/>
            <a:ext cx="4360774"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4" name="Title 11">
            <a:extLst>
              <a:ext uri="{FF2B5EF4-FFF2-40B4-BE49-F238E27FC236}">
                <a16:creationId xmlns:a16="http://schemas.microsoft.com/office/drawing/2014/main" id="{0181235A-D5BB-D341-7F1E-7CE9E14FF5DE}"/>
              </a:ext>
            </a:extLst>
          </p:cNvPr>
          <p:cNvSpPr txBox="1">
            <a:spLocks/>
          </p:cNvSpPr>
          <p:nvPr/>
        </p:nvSpPr>
        <p:spPr>
          <a:xfrm>
            <a:off x="2164775" y="158976"/>
            <a:ext cx="7862451" cy="961371"/>
          </a:xfrm>
          <a:prstGeom prst="rect">
            <a:avLst/>
          </a:prstGeom>
        </p:spPr>
        <p:txBody>
          <a:bodyPr>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a:solidFill>
                  <a:schemeClr val="bg1"/>
                </a:solidFill>
                <a:latin typeface="Century Gothic"/>
              </a:rPr>
              <a:t>Book with confidence</a:t>
            </a:r>
            <a:endParaRPr lang="en-GB">
              <a:solidFill>
                <a:schemeClr val="bg1"/>
              </a:solidFill>
            </a:endParaRPr>
          </a:p>
        </p:txBody>
      </p:sp>
      <p:sp>
        <p:nvSpPr>
          <p:cNvPr id="12" name="TextBox 11">
            <a:extLst>
              <a:ext uri="{FF2B5EF4-FFF2-40B4-BE49-F238E27FC236}">
                <a16:creationId xmlns:a16="http://schemas.microsoft.com/office/drawing/2014/main" id="{A2A7B81E-C84A-7DA2-DC53-62F79022B4E0}"/>
              </a:ext>
            </a:extLst>
          </p:cNvPr>
          <p:cNvSpPr txBox="1"/>
          <p:nvPr/>
        </p:nvSpPr>
        <p:spPr>
          <a:xfrm>
            <a:off x="697467" y="1506834"/>
            <a:ext cx="3887879"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For our group:</a:t>
            </a:r>
          </a:p>
        </p:txBody>
      </p:sp>
      <p:sp>
        <p:nvSpPr>
          <p:cNvPr id="13" name="TextBox 12">
            <a:extLst>
              <a:ext uri="{FF2B5EF4-FFF2-40B4-BE49-F238E27FC236}">
                <a16:creationId xmlns:a16="http://schemas.microsoft.com/office/drawing/2014/main" id="{96AA8211-32C3-30DD-A113-0D20202FCA20}"/>
              </a:ext>
            </a:extLst>
          </p:cNvPr>
          <p:cNvSpPr txBox="1"/>
          <p:nvPr/>
        </p:nvSpPr>
        <p:spPr>
          <a:xfrm>
            <a:off x="5534242" y="1542469"/>
            <a:ext cx="4734263"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For each traveler:</a:t>
            </a:r>
          </a:p>
        </p:txBody>
      </p:sp>
      <p:sp>
        <p:nvSpPr>
          <p:cNvPr id="15" name="Text Placeholder 9">
            <a:extLst>
              <a:ext uri="{FF2B5EF4-FFF2-40B4-BE49-F238E27FC236}">
                <a16:creationId xmlns:a16="http://schemas.microsoft.com/office/drawing/2014/main" id="{1198C881-1283-93B8-0798-BEA80F7B6441}"/>
              </a:ext>
            </a:extLst>
          </p:cNvPr>
          <p:cNvSpPr txBox="1">
            <a:spLocks/>
          </p:cNvSpPr>
          <p:nvPr/>
        </p:nvSpPr>
        <p:spPr>
          <a:xfrm>
            <a:off x="699794" y="2405138"/>
            <a:ext cx="3885551" cy="1721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a:solidFill>
                  <a:srgbClr val="00B9FF"/>
                </a:solidFill>
                <a:latin typeface="Arial" panose="020B0604020202020204" pitchFamily="34" charset="0"/>
                <a:cs typeface="Arial" panose="020B0604020202020204" pitchFamily="34" charset="0"/>
              </a:rPr>
              <a:t>Peace of Mind Program</a:t>
            </a:r>
            <a:endParaRPr lang="en-US" sz="2000" b="1">
              <a:solidFill>
                <a:srgbClr val="00B9FF"/>
              </a:solidFill>
              <a:latin typeface="Arial" panose="020B0604020202020204" pitchFamily="34" charset="0"/>
              <a:cs typeface="Arial" panose="020B0604020202020204" pitchFamily="34" charset="0"/>
            </a:endParaRPr>
          </a:p>
          <a:p>
            <a:pPr marL="0" indent="0" algn="l">
              <a:lnSpc>
                <a:spcPct val="100000"/>
              </a:lnSpc>
              <a:spcBef>
                <a:spcPts val="1200"/>
              </a:spcBef>
              <a:buNone/>
            </a:pPr>
            <a:r>
              <a:rPr lang="en-US" sz="1800" b="0" i="0">
                <a:effectLst/>
                <a:latin typeface="Arial" panose="020B0604020202020204" pitchFamily="34" charset="0"/>
                <a:cs typeface="Arial" panose="020B0604020202020204" pitchFamily="34" charset="0"/>
              </a:rPr>
              <a:t>This program provides our group with flexibility to change our trip due to unforeseen circumstances. </a:t>
            </a:r>
          </a:p>
        </p:txBody>
      </p:sp>
      <p:sp>
        <p:nvSpPr>
          <p:cNvPr id="16" name="Text Placeholder 9">
            <a:extLst>
              <a:ext uri="{FF2B5EF4-FFF2-40B4-BE49-F238E27FC236}">
                <a16:creationId xmlns:a16="http://schemas.microsoft.com/office/drawing/2014/main" id="{BE23810C-A54B-1510-27DA-216A1C08D219}"/>
              </a:ext>
            </a:extLst>
          </p:cNvPr>
          <p:cNvSpPr txBox="1">
            <a:spLocks/>
          </p:cNvSpPr>
          <p:nvPr/>
        </p:nvSpPr>
        <p:spPr>
          <a:xfrm>
            <a:off x="5534242" y="2405138"/>
            <a:ext cx="6361270" cy="1350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a:solidFill>
                  <a:srgbClr val="00B9FF"/>
                </a:solidFill>
                <a:latin typeface="Arial" panose="020B0604020202020204" pitchFamily="34" charset="0"/>
                <a:cs typeface="Arial" panose="020B0604020202020204" pitchFamily="34" charset="0"/>
              </a:rPr>
              <a:t>Global Travel Protection (included)</a:t>
            </a:r>
          </a:p>
          <a:p>
            <a:pPr marL="0" indent="0">
              <a:lnSpc>
                <a:spcPct val="100000"/>
              </a:lnSpc>
              <a:spcBef>
                <a:spcPts val="600"/>
              </a:spcBef>
              <a:buNone/>
            </a:pPr>
            <a:r>
              <a:rPr lang="en-US" sz="1800" b="0" i="0">
                <a:effectLst/>
                <a:latin typeface="Arial" panose="020B0604020202020204" pitchFamily="34" charset="0"/>
                <a:cs typeface="Arial" panose="020B0604020202020204" pitchFamily="34" charset="0"/>
              </a:rPr>
              <a:t>Coverage for medical, baggage, trip cancellation and more</a:t>
            </a:r>
          </a:p>
        </p:txBody>
      </p:sp>
      <p:sp>
        <p:nvSpPr>
          <p:cNvPr id="17" name="Text Placeholder 9">
            <a:extLst>
              <a:ext uri="{FF2B5EF4-FFF2-40B4-BE49-F238E27FC236}">
                <a16:creationId xmlns:a16="http://schemas.microsoft.com/office/drawing/2014/main" id="{92C39797-2462-8D92-4E46-70DDADA45725}"/>
              </a:ext>
            </a:extLst>
          </p:cNvPr>
          <p:cNvSpPr txBox="1">
            <a:spLocks/>
          </p:cNvSpPr>
          <p:nvPr/>
        </p:nvSpPr>
        <p:spPr>
          <a:xfrm>
            <a:off x="5534241" y="3452285"/>
            <a:ext cx="6221587" cy="12803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400" b="1">
                <a:solidFill>
                  <a:srgbClr val="00B9FF"/>
                </a:solidFill>
                <a:latin typeface="Arial" panose="020B0604020202020204" pitchFamily="34" charset="0"/>
                <a:cs typeface="Arial" panose="020B0604020202020204" pitchFamily="34" charset="0"/>
              </a:rPr>
              <a:t>Global Travel Protection Plus (+$400)</a:t>
            </a:r>
          </a:p>
          <a:p>
            <a:pPr marL="0" indent="0">
              <a:lnSpc>
                <a:spcPct val="100000"/>
              </a:lnSpc>
              <a:spcBef>
                <a:spcPts val="600"/>
              </a:spcBef>
              <a:buNone/>
            </a:pPr>
            <a:r>
              <a:rPr lang="en-US" sz="1800" b="0" i="0">
                <a:effectLst/>
                <a:latin typeface="Arial" panose="020B0604020202020204" pitchFamily="34" charset="0"/>
                <a:cs typeface="Arial" panose="020B0604020202020204" pitchFamily="34" charset="0"/>
              </a:rPr>
              <a:t>Same coverage benefits with the addition of cancel for any reason protection up to 24 hours prior to departure</a:t>
            </a:r>
          </a:p>
        </p:txBody>
      </p:sp>
      <p:sp>
        <p:nvSpPr>
          <p:cNvPr id="18" name="Text Placeholder 9">
            <a:extLst>
              <a:ext uri="{FF2B5EF4-FFF2-40B4-BE49-F238E27FC236}">
                <a16:creationId xmlns:a16="http://schemas.microsoft.com/office/drawing/2014/main" id="{41590393-6379-840B-5A1F-E42E1D5591CA}"/>
              </a:ext>
            </a:extLst>
          </p:cNvPr>
          <p:cNvSpPr txBox="1">
            <a:spLocks/>
          </p:cNvSpPr>
          <p:nvPr/>
        </p:nvSpPr>
        <p:spPr>
          <a:xfrm>
            <a:off x="5534241" y="4715934"/>
            <a:ext cx="6361271" cy="14224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a:solidFill>
                  <a:srgbClr val="00B9FF"/>
                </a:solidFill>
                <a:latin typeface="Arial"/>
                <a:cs typeface="Arial"/>
              </a:rPr>
              <a:t>Risk-free enrollment period</a:t>
            </a:r>
            <a:endParaRPr lang="en-US" sz="1800" b="0" i="0">
              <a:effectLst/>
              <a:latin typeface="Arial"/>
              <a:cs typeface="Arial"/>
            </a:endParaRPr>
          </a:p>
          <a:p>
            <a:pPr marL="0" indent="0">
              <a:spcBef>
                <a:spcPts val="0"/>
              </a:spcBef>
              <a:buNone/>
            </a:pPr>
            <a:r>
              <a:rPr lang="en-US" sz="1800" b="1" i="0">
                <a:effectLst/>
                <a:latin typeface="Arial"/>
                <a:cs typeface="Arial"/>
              </a:rPr>
              <a:t>Travelers who enroll by December 20, 2024</a:t>
            </a:r>
          </a:p>
          <a:p>
            <a:pPr marL="0" indent="0" algn="l">
              <a:spcBef>
                <a:spcPts val="0"/>
              </a:spcBef>
              <a:buNone/>
            </a:pPr>
            <a:r>
              <a:rPr lang="en-US" sz="1800" b="1" i="0">
                <a:effectLst/>
                <a:latin typeface="Arial"/>
                <a:cs typeface="Arial"/>
              </a:rPr>
              <a:t>can cancel for any reason up to 7 days after enrollment for a full refund of 100% of the money paid to EF.</a:t>
            </a:r>
          </a:p>
          <a:p>
            <a:pPr marL="0" indent="0" algn="l">
              <a:buNone/>
            </a:pPr>
            <a:endParaRPr lang="en-US" sz="1800" b="1" i="0">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5BFACA4-24BC-0AC6-7FB9-CEFDFAF684E0}"/>
              </a:ext>
            </a:extLst>
          </p:cNvPr>
          <p:cNvSpPr txBox="1"/>
          <p:nvPr/>
        </p:nvSpPr>
        <p:spPr>
          <a:xfrm>
            <a:off x="1851776" y="6334418"/>
            <a:ext cx="8488449" cy="338554"/>
          </a:xfrm>
          <a:prstGeom prst="rect">
            <a:avLst/>
          </a:prstGeom>
          <a:noFill/>
        </p:spPr>
        <p:txBody>
          <a:bodyPr wrap="square">
            <a:spAutoFit/>
          </a:bodyPr>
          <a:lstStyle/>
          <a:p>
            <a:pPr marL="0" indent="0" algn="ctr">
              <a:lnSpc>
                <a:spcPct val="100000"/>
              </a:lnSpc>
              <a:spcBef>
                <a:spcPts val="1200"/>
              </a:spcBef>
              <a:buNone/>
            </a:pPr>
            <a:r>
              <a:rPr lang="en-US" sz="1600" i="1">
                <a:effectLst/>
                <a:latin typeface="Arial" panose="020B0604020202020204" pitchFamily="34" charset="0"/>
                <a:cs typeface="Arial" panose="020B0604020202020204" pitchFamily="34" charset="0"/>
              </a:rPr>
              <a:t>*We will provide more information about all these benefits after this info session</a:t>
            </a:r>
          </a:p>
        </p:txBody>
      </p:sp>
    </p:spTree>
    <p:extLst>
      <p:ext uri="{BB962C8B-B14F-4D97-AF65-F5344CB8AC3E}">
        <p14:creationId xmlns:p14="http://schemas.microsoft.com/office/powerpoint/2010/main" val="2002816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6BCEF-1716-4D01-A054-C8ABE1182C51}"/>
              </a:ext>
            </a:extLst>
          </p:cNvPr>
          <p:cNvSpPr txBox="1"/>
          <p:nvPr/>
        </p:nvSpPr>
        <p:spPr>
          <a:xfrm>
            <a:off x="116959" y="257283"/>
            <a:ext cx="11791506" cy="6166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entury Gothic"/>
                <a:ea typeface="+mn-ea"/>
                <a:cs typeface="+mn-cs"/>
              </a:rPr>
              <a:t>Industry-Leading Protection of Investment</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DB4D0FB-5D8D-476E-8DA4-F0552365E733}"/>
              </a:ext>
            </a:extLst>
          </p:cNvPr>
          <p:cNvCxnSpPr>
            <a:cxnSpLocks/>
          </p:cNvCxnSpPr>
          <p:nvPr/>
        </p:nvCxnSpPr>
        <p:spPr>
          <a:xfrm>
            <a:off x="816935" y="962727"/>
            <a:ext cx="1055813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3" name="Graphic 12" descr="Shield Cross outline">
            <a:extLst>
              <a:ext uri="{FF2B5EF4-FFF2-40B4-BE49-F238E27FC236}">
                <a16:creationId xmlns:a16="http://schemas.microsoft.com/office/drawing/2014/main" id="{EC6EF7D3-6569-36D0-4216-73DCAB574E3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4285" y="1686786"/>
            <a:ext cx="2616976" cy="2616976"/>
          </a:xfrm>
          <a:prstGeom prst="rect">
            <a:avLst/>
          </a:prstGeom>
        </p:spPr>
      </p:pic>
      <p:sp>
        <p:nvSpPr>
          <p:cNvPr id="16" name="TextBox 15">
            <a:extLst>
              <a:ext uri="{FF2B5EF4-FFF2-40B4-BE49-F238E27FC236}">
                <a16:creationId xmlns:a16="http://schemas.microsoft.com/office/drawing/2014/main" id="{A3D81842-3FCF-89CD-D573-5C2269C1CD5F}"/>
              </a:ext>
            </a:extLst>
          </p:cNvPr>
          <p:cNvSpPr txBox="1"/>
          <p:nvPr/>
        </p:nvSpPr>
        <p:spPr>
          <a:xfrm>
            <a:off x="698782" y="4155927"/>
            <a:ext cx="609777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Cancellation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Within 7 days of enrollment </a:t>
            </a:r>
          </a:p>
        </p:txBody>
      </p:sp>
      <p:sp>
        <p:nvSpPr>
          <p:cNvPr id="18" name="TextBox 17">
            <a:extLst>
              <a:ext uri="{FF2B5EF4-FFF2-40B4-BE49-F238E27FC236}">
                <a16:creationId xmlns:a16="http://schemas.microsoft.com/office/drawing/2014/main" id="{9A6F34F6-9A7D-31D6-FE5D-6391278D6AE9}"/>
              </a:ext>
            </a:extLst>
          </p:cNvPr>
          <p:cNvSpPr txBox="1"/>
          <p:nvPr/>
        </p:nvSpPr>
        <p:spPr>
          <a:xfrm>
            <a:off x="6039342" y="4155927"/>
            <a:ext cx="48068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Cancellation Fee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Up to 1 year prior to departure,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enrolled in the Global Travel Protection Plan</a:t>
            </a:r>
          </a:p>
        </p:txBody>
      </p:sp>
      <p:sp>
        <p:nvSpPr>
          <p:cNvPr id="19" name="TextBox 18">
            <a:extLst>
              <a:ext uri="{FF2B5EF4-FFF2-40B4-BE49-F238E27FC236}">
                <a16:creationId xmlns:a16="http://schemas.microsoft.com/office/drawing/2014/main" id="{FF97E77C-2415-5ABD-E494-542E6FDC7E5D}"/>
              </a:ext>
            </a:extLst>
          </p:cNvPr>
          <p:cNvSpPr txBox="1"/>
          <p:nvPr/>
        </p:nvSpPr>
        <p:spPr>
          <a:xfrm>
            <a:off x="3104398" y="5026228"/>
            <a:ext cx="1286540" cy="1200329"/>
          </a:xfrm>
          <a:prstGeom prst="rect">
            <a:avLst/>
          </a:prstGeom>
          <a:noFill/>
        </p:spPr>
        <p:txBody>
          <a:bodyPr wrap="square" rtlCol="0">
            <a:spAutoFit/>
          </a:bodyPr>
          <a:lstStyle/>
          <a:p>
            <a:r>
              <a:rPr lang="en-US" sz="7200">
                <a:latin typeface="Arial" panose="020B0604020202020204" pitchFamily="34" charset="0"/>
                <a:cs typeface="Arial" panose="020B0604020202020204" pitchFamily="34" charset="0"/>
              </a:rPr>
              <a:t>$0</a:t>
            </a:r>
          </a:p>
        </p:txBody>
      </p:sp>
      <p:sp>
        <p:nvSpPr>
          <p:cNvPr id="20" name="TextBox 19">
            <a:extLst>
              <a:ext uri="{FF2B5EF4-FFF2-40B4-BE49-F238E27FC236}">
                <a16:creationId xmlns:a16="http://schemas.microsoft.com/office/drawing/2014/main" id="{E1422E55-1C79-FEB6-0B29-6C83FF92F80D}"/>
              </a:ext>
            </a:extLst>
          </p:cNvPr>
          <p:cNvSpPr txBox="1"/>
          <p:nvPr/>
        </p:nvSpPr>
        <p:spPr>
          <a:xfrm>
            <a:off x="7447263" y="5026229"/>
            <a:ext cx="1991019" cy="1200329"/>
          </a:xfrm>
          <a:prstGeom prst="rect">
            <a:avLst/>
          </a:prstGeom>
          <a:noFill/>
        </p:spPr>
        <p:txBody>
          <a:bodyPr wrap="square" rtlCol="0">
            <a:spAutoFit/>
          </a:bodyPr>
          <a:lstStyle/>
          <a:p>
            <a:r>
              <a:rPr lang="en-US" sz="7200">
                <a:latin typeface="Arial" panose="020B0604020202020204" pitchFamily="34" charset="0"/>
                <a:cs typeface="Arial" panose="020B0604020202020204" pitchFamily="34" charset="0"/>
              </a:rPr>
              <a:t>$95</a:t>
            </a:r>
          </a:p>
        </p:txBody>
      </p:sp>
      <p:sp>
        <p:nvSpPr>
          <p:cNvPr id="21" name="TextBox 20">
            <a:extLst>
              <a:ext uri="{FF2B5EF4-FFF2-40B4-BE49-F238E27FC236}">
                <a16:creationId xmlns:a16="http://schemas.microsoft.com/office/drawing/2014/main" id="{F3AF8C89-7D23-5675-90B4-D5E272A81074}"/>
              </a:ext>
            </a:extLst>
          </p:cNvPr>
          <p:cNvSpPr txBox="1"/>
          <p:nvPr/>
        </p:nvSpPr>
        <p:spPr>
          <a:xfrm>
            <a:off x="3334850" y="6404005"/>
            <a:ext cx="5621987" cy="338554"/>
          </a:xfrm>
          <a:prstGeom prst="rect">
            <a:avLst/>
          </a:prstGeom>
          <a:noFill/>
        </p:spPr>
        <p:txBody>
          <a:bodyPr wrap="square" rtlCol="0">
            <a:spAutoFit/>
          </a:bodyPr>
          <a:lstStyle/>
          <a:p>
            <a:pPr algn="ctr"/>
            <a:r>
              <a:rPr lang="en-US" sz="1600" i="1">
                <a:latin typeface="Arial" panose="020B0604020202020204" pitchFamily="34" charset="0"/>
                <a:cs typeface="Arial" panose="020B0604020202020204" pitchFamily="34" charset="0"/>
              </a:rPr>
              <a:t>*Additional details can be found on our tour enrollment page</a:t>
            </a:r>
          </a:p>
        </p:txBody>
      </p:sp>
      <p:pic>
        <p:nvPicPr>
          <p:cNvPr id="7" name="Graphic 6" descr="Shield Cross outline">
            <a:extLst>
              <a:ext uri="{FF2B5EF4-FFF2-40B4-BE49-F238E27FC236}">
                <a16:creationId xmlns:a16="http://schemas.microsoft.com/office/drawing/2014/main" id="{7E49EE5E-5295-04E8-08D0-E0DB924343A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40399" y="1686786"/>
            <a:ext cx="2616976" cy="2616976"/>
          </a:xfrm>
          <a:prstGeom prst="rect">
            <a:avLst/>
          </a:prstGeom>
        </p:spPr>
      </p:pic>
    </p:spTree>
    <p:custDataLst>
      <p:custData r:id="rId1"/>
      <p:custData r:id="rId2"/>
    </p:custDataLst>
    <p:extLst>
      <p:ext uri="{BB962C8B-B14F-4D97-AF65-F5344CB8AC3E}">
        <p14:creationId xmlns:p14="http://schemas.microsoft.com/office/powerpoint/2010/main" val="1337769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6BCEF-1716-4D01-A054-C8ABE1182C51}"/>
              </a:ext>
            </a:extLst>
          </p:cNvPr>
          <p:cNvSpPr txBox="1"/>
          <p:nvPr/>
        </p:nvSpPr>
        <p:spPr>
          <a:xfrm>
            <a:off x="722113" y="257283"/>
            <a:ext cx="10747773" cy="742191"/>
          </a:xfrm>
          <a:prstGeom prst="rect">
            <a:avLst/>
          </a:prstGeom>
          <a:noFill/>
        </p:spPr>
        <p:txBody>
          <a:bodyPr wrap="square" lIns="91440" tIns="45720" rIns="91440" bIns="45720" rtlCol="0" anchor="t">
            <a:spAutoFit/>
          </a:bodyPr>
          <a:lstStyle/>
          <a:p>
            <a:pPr algn="ctr">
              <a:lnSpc>
                <a:spcPct val="75000"/>
              </a:lnSpc>
            </a:pPr>
            <a:r>
              <a:rPr lang="en-US" sz="5400" b="1">
                <a:solidFill>
                  <a:schemeClr val="bg1"/>
                </a:solidFill>
                <a:latin typeface="Century Gothic"/>
              </a:rPr>
              <a:t>Making it happen</a:t>
            </a:r>
            <a:endParaRPr lang="en-US">
              <a:solidFill>
                <a:schemeClr val="bg1"/>
              </a:solidFill>
            </a:endParaRPr>
          </a:p>
        </p:txBody>
      </p:sp>
      <p:grpSp>
        <p:nvGrpSpPr>
          <p:cNvPr id="5" name="Group 4">
            <a:extLst>
              <a:ext uri="{FF2B5EF4-FFF2-40B4-BE49-F238E27FC236}">
                <a16:creationId xmlns:a16="http://schemas.microsoft.com/office/drawing/2014/main" id="{06E199F5-1397-4896-9FDF-3A8052BF8200}"/>
              </a:ext>
            </a:extLst>
          </p:cNvPr>
          <p:cNvGrpSpPr/>
          <p:nvPr/>
        </p:nvGrpSpPr>
        <p:grpSpPr>
          <a:xfrm>
            <a:off x="7850820" y="1463125"/>
            <a:ext cx="2080057" cy="2136301"/>
            <a:chOff x="7663123" y="1978514"/>
            <a:chExt cx="1718180" cy="1718180"/>
          </a:xfrm>
        </p:grpSpPr>
        <p:pic>
          <p:nvPicPr>
            <p:cNvPr id="6" name="Graphic 5" descr="Piggy Bank outline">
              <a:extLst>
                <a:ext uri="{FF2B5EF4-FFF2-40B4-BE49-F238E27FC236}">
                  <a16:creationId xmlns:a16="http://schemas.microsoft.com/office/drawing/2014/main" id="{218ACF43-3F2C-4541-9DDB-23B5E8F8423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63123" y="1978514"/>
              <a:ext cx="1718180" cy="1718180"/>
            </a:xfrm>
            <a:prstGeom prst="rect">
              <a:avLst/>
            </a:prstGeom>
          </p:spPr>
        </p:pic>
        <p:pic>
          <p:nvPicPr>
            <p:cNvPr id="7" name="Graphic 6" descr="Dollar with solid fill">
              <a:extLst>
                <a:ext uri="{FF2B5EF4-FFF2-40B4-BE49-F238E27FC236}">
                  <a16:creationId xmlns:a16="http://schemas.microsoft.com/office/drawing/2014/main" id="{87B8240A-3B60-4E81-8830-311369BA09C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60060" y="2587918"/>
              <a:ext cx="584446" cy="584446"/>
            </a:xfrm>
            <a:prstGeom prst="rect">
              <a:avLst/>
            </a:prstGeom>
          </p:spPr>
        </p:pic>
      </p:grpSp>
      <p:pic>
        <p:nvPicPr>
          <p:cNvPr id="8" name="Picture 7">
            <a:extLst>
              <a:ext uri="{FF2B5EF4-FFF2-40B4-BE49-F238E27FC236}">
                <a16:creationId xmlns:a16="http://schemas.microsoft.com/office/drawing/2014/main" id="{56B2E919-F121-489A-813D-3EF71D00A1A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61123" y="1749421"/>
            <a:ext cx="1920259" cy="1850005"/>
          </a:xfrm>
          <a:prstGeom prst="rect">
            <a:avLst/>
          </a:prstGeom>
        </p:spPr>
      </p:pic>
      <p:sp>
        <p:nvSpPr>
          <p:cNvPr id="9" name="TextBox 8">
            <a:extLst>
              <a:ext uri="{FF2B5EF4-FFF2-40B4-BE49-F238E27FC236}">
                <a16:creationId xmlns:a16="http://schemas.microsoft.com/office/drawing/2014/main" id="{DBAA8195-03A5-4CA4-BB22-0D60C1A9C2CB}"/>
              </a:ext>
            </a:extLst>
          </p:cNvPr>
          <p:cNvSpPr txBox="1"/>
          <p:nvPr/>
        </p:nvSpPr>
        <p:spPr>
          <a:xfrm>
            <a:off x="1173888" y="3711461"/>
            <a:ext cx="4717700" cy="3462486"/>
          </a:xfrm>
          <a:prstGeom prst="rect">
            <a:avLst/>
          </a:prstGeom>
          <a:noFill/>
        </p:spPr>
        <p:txBody>
          <a:bodyPr wrap="square" rtlCol="0">
            <a:spAutoFit/>
          </a:bodyPr>
          <a:lstStyle/>
          <a:p>
            <a:pPr>
              <a:spcBef>
                <a:spcPts val="1200"/>
              </a:spcBef>
            </a:pPr>
            <a:r>
              <a:rPr lang="en-US" sz="2000" b="1">
                <a:latin typeface="Arial" panose="020B0604020202020204" pitchFamily="34" charset="0"/>
                <a:cs typeface="Arial" panose="020B0604020202020204" pitchFamily="34" charset="0"/>
              </a:rPr>
              <a:t>Global Citizen Scholarship</a:t>
            </a:r>
          </a:p>
          <a:p>
            <a:pPr marL="285750" indent="-285750">
              <a:spcBef>
                <a:spcPts val="1200"/>
              </a:spcBef>
              <a:buFont typeface="Arial" panose="020B0604020202020204" pitchFamily="34" charset="0"/>
              <a:buChar char="•"/>
            </a:pPr>
            <a:r>
              <a:rPr lang="en-US" sz="1600" b="0" i="0">
                <a:effectLst/>
                <a:latin typeface="Arial" panose="020B0604020202020204" pitchFamily="34" charset="0"/>
                <a:cs typeface="Arial" panose="020B0604020202020204" pitchFamily="34" charset="0"/>
              </a:rPr>
              <a:t>EF awards up to $100,000 in scholarships each year </a:t>
            </a:r>
          </a:p>
          <a:p>
            <a:pPr marL="285750" indent="-285750">
              <a:spcBef>
                <a:spcPts val="1200"/>
              </a:spcBef>
              <a:buFont typeface="Arial" panose="020B0604020202020204" pitchFamily="34" charset="0"/>
              <a:buChar char="•"/>
            </a:pPr>
            <a:r>
              <a:rPr lang="en-US" sz="1600">
                <a:latin typeface="Arial" panose="020B0604020202020204" pitchFamily="34" charset="0"/>
                <a:cs typeface="Arial" panose="020B0604020202020204" pitchFamily="34" charset="0"/>
              </a:rPr>
              <a:t>A</a:t>
            </a:r>
            <a:r>
              <a:rPr lang="en-US" sz="1600" b="0" i="0">
                <a:effectLst/>
                <a:latin typeface="Arial" panose="020B0604020202020204" pitchFamily="34" charset="0"/>
                <a:cs typeface="Arial" panose="020B0604020202020204" pitchFamily="34" charset="0"/>
              </a:rPr>
              <a:t>ny enrolled traveler may apply</a:t>
            </a:r>
          </a:p>
          <a:p>
            <a:pPr marL="285750" indent="-285750">
              <a:spcBef>
                <a:spcPts val="1200"/>
              </a:spcBef>
              <a:buFont typeface="Arial" panose="020B0604020202020204" pitchFamily="34" charset="0"/>
              <a:buChar char="•"/>
            </a:pPr>
            <a:r>
              <a:rPr lang="en-US" sz="1600">
                <a:latin typeface="Arial" panose="020B0604020202020204" pitchFamily="34" charset="0"/>
                <a:cs typeface="Arial" panose="020B0604020202020204" pitchFamily="34" charset="0"/>
              </a:rPr>
              <a:t>Information found on EF’s website</a:t>
            </a:r>
            <a:endParaRPr lang="en-US" sz="1600" b="0" i="0">
              <a:effectLst/>
              <a:latin typeface="Arial" panose="020B0604020202020204" pitchFamily="34" charset="0"/>
              <a:cs typeface="Arial" panose="020B0604020202020204" pitchFamily="34" charset="0"/>
            </a:endParaRPr>
          </a:p>
          <a:p>
            <a:pPr algn="ctr">
              <a:spcBef>
                <a:spcPts val="1800"/>
              </a:spcBef>
            </a:pPr>
            <a:endParaRPr lang="en-US" sz="2000" b="1">
              <a:highlight>
                <a:srgbClr val="FFFF00"/>
              </a:highlight>
              <a:latin typeface="Arial" panose="020B0604020202020204" pitchFamily="34" charset="0"/>
              <a:cs typeface="Arial" panose="020B0604020202020204" pitchFamily="34" charset="0"/>
            </a:endParaRPr>
          </a:p>
          <a:p>
            <a:pPr algn="ctr">
              <a:spcBef>
                <a:spcPts val="1800"/>
              </a:spcBef>
            </a:pPr>
            <a:endParaRPr lang="en-US" sz="2000" b="1">
              <a:highlight>
                <a:srgbClr val="FFFF00"/>
              </a:highlight>
              <a:latin typeface="Arial" panose="020B0604020202020204" pitchFamily="34" charset="0"/>
              <a:cs typeface="Arial" panose="020B0604020202020204" pitchFamily="34" charset="0"/>
            </a:endParaRPr>
          </a:p>
          <a:p>
            <a:pPr algn="ctr">
              <a:spcBef>
                <a:spcPts val="1800"/>
              </a:spcBef>
            </a:pPr>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6A73D6A-355E-4CA8-8D91-B498EC1BB786}"/>
              </a:ext>
            </a:extLst>
          </p:cNvPr>
          <p:cNvSpPr txBox="1"/>
          <p:nvPr/>
        </p:nvSpPr>
        <p:spPr>
          <a:xfrm>
            <a:off x="6674816" y="3687901"/>
            <a:ext cx="4717700" cy="2923877"/>
          </a:xfrm>
          <a:prstGeom prst="rect">
            <a:avLst/>
          </a:prstGeom>
          <a:noFill/>
        </p:spPr>
        <p:txBody>
          <a:bodyPr wrap="square" rtlCol="0">
            <a:spAutoFit/>
          </a:bodyPr>
          <a:lstStyle/>
          <a:p>
            <a:pPr>
              <a:spcBef>
                <a:spcPts val="1200"/>
              </a:spcBef>
            </a:pPr>
            <a:r>
              <a:rPr lang="en-US" sz="2000" b="1">
                <a:latin typeface="Arial" panose="020B0604020202020204" pitchFamily="34" charset="0"/>
                <a:cs typeface="Arial" panose="020B0604020202020204" pitchFamily="34" charset="0"/>
              </a:rPr>
              <a:t>Tour Fundraising Page</a:t>
            </a:r>
          </a:p>
          <a:p>
            <a:pPr marL="285750" indent="-285750">
              <a:spcBef>
                <a:spcPts val="1200"/>
              </a:spcBef>
              <a:buFont typeface="Arial" panose="020B0604020202020204" pitchFamily="34" charset="0"/>
              <a:buChar char="•"/>
            </a:pPr>
            <a:r>
              <a:rPr lang="en-US" sz="1600">
                <a:latin typeface="Arial" panose="020B0604020202020204" pitchFamily="34" charset="0"/>
                <a:cs typeface="Arial" panose="020B0604020202020204" pitchFamily="34" charset="0"/>
              </a:rPr>
              <a:t>Enrolled travelers receive an individual tour fundraising page </a:t>
            </a:r>
          </a:p>
          <a:p>
            <a:pPr marL="285750" indent="-285750">
              <a:spcBef>
                <a:spcPts val="1200"/>
              </a:spcBef>
              <a:buFont typeface="Arial" panose="020B0604020202020204" pitchFamily="34" charset="0"/>
              <a:buChar char="•"/>
            </a:pPr>
            <a:r>
              <a:rPr lang="en-US" sz="1600">
                <a:latin typeface="Arial" panose="020B0604020202020204" pitchFamily="34" charset="0"/>
                <a:cs typeface="Arial" panose="020B0604020202020204" pitchFamily="34" charset="0"/>
              </a:rPr>
              <a:t>Anyone can contribute</a:t>
            </a:r>
          </a:p>
          <a:p>
            <a:pPr marL="285750" indent="-285750">
              <a:spcBef>
                <a:spcPts val="1200"/>
              </a:spcBef>
              <a:buFont typeface="Arial" panose="020B0604020202020204" pitchFamily="34" charset="0"/>
              <a:buChar char="•"/>
            </a:pPr>
            <a:r>
              <a:rPr lang="en-US" sz="1600">
                <a:latin typeface="Arial" panose="020B0604020202020204" pitchFamily="34" charset="0"/>
                <a:cs typeface="Arial" panose="020B0604020202020204" pitchFamily="34" charset="0"/>
              </a:rPr>
              <a:t>100% of donations go </a:t>
            </a:r>
            <a:r>
              <a:rPr lang="en-US" sz="1600" i="0">
                <a:effectLst/>
                <a:latin typeface="Arial" panose="020B0604020202020204" pitchFamily="34" charset="0"/>
                <a:cs typeface="Arial" panose="020B0604020202020204" pitchFamily="34" charset="0"/>
              </a:rPr>
              <a:t>toward tour balance</a:t>
            </a:r>
            <a:endParaRPr lang="en-US" sz="2000" b="1">
              <a:latin typeface="Arial" panose="020B0604020202020204" pitchFamily="34" charset="0"/>
              <a:cs typeface="Arial" panose="020B0604020202020204" pitchFamily="34" charset="0"/>
            </a:endParaRPr>
          </a:p>
          <a:p>
            <a:pPr algn="ctr">
              <a:spcBef>
                <a:spcPts val="1800"/>
              </a:spcBef>
            </a:pPr>
            <a:endParaRPr lang="en-US" sz="2000" b="1">
              <a:latin typeface="Arial" panose="020B0604020202020204" pitchFamily="34" charset="0"/>
              <a:cs typeface="Arial" panose="020B0604020202020204" pitchFamily="34" charset="0"/>
            </a:endParaRPr>
          </a:p>
          <a:p>
            <a:pPr algn="ctr">
              <a:spcBef>
                <a:spcPts val="1800"/>
              </a:spcBef>
            </a:pPr>
            <a:endParaRPr lang="en-US" sz="2000" b="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BDB4D0FB-5D8D-476E-8DA4-F0552365E733}"/>
              </a:ext>
            </a:extLst>
          </p:cNvPr>
          <p:cNvCxnSpPr>
            <a:cxnSpLocks/>
          </p:cNvCxnSpPr>
          <p:nvPr/>
        </p:nvCxnSpPr>
        <p:spPr>
          <a:xfrm>
            <a:off x="2676370" y="954346"/>
            <a:ext cx="6839260" cy="838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3" name="Rectangle 2" descr="{&quot;templafy&quot;:{&quot;binding&quot;:&quot;{{Form.MonthYearOfTour.Deadline}}&quot;,&quot;visibility&quot;:&quot;&quot;,&quot;disableUpdates&quot;:false,&quot;type&quot;:&quot;text&quot;}}">
            <a:extLst>
              <a:ext uri="{FF2B5EF4-FFF2-40B4-BE49-F238E27FC236}">
                <a16:creationId xmlns:a16="http://schemas.microsoft.com/office/drawing/2014/main" id="{5C729DCF-282C-A2E4-7429-BFF799578ADA}"/>
              </a:ext>
            </a:extLst>
          </p:cNvPr>
          <p:cNvSpPr/>
          <p:nvPr/>
        </p:nvSpPr>
        <p:spPr>
          <a:xfrm>
            <a:off x="1173888" y="5739991"/>
            <a:ext cx="5214672" cy="327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a:solidFill>
                <a:srgbClr val="00ADEE"/>
              </a:solidFill>
              <a:latin typeface="Arial" panose="020B0604020202020204" pitchFamily="34" charset="0"/>
              <a:cs typeface="Arial" panose="020B0604020202020204" pitchFamily="34" charset="0"/>
            </a:endParaRPr>
          </a:p>
        </p:txBody>
      </p:sp>
    </p:spTree>
    <p:custDataLst>
      <p:custData r:id="rId1"/>
      <p:custData r:id="rId2"/>
    </p:custDataLst>
    <p:extLst>
      <p:ext uri="{BB962C8B-B14F-4D97-AF65-F5344CB8AC3E}">
        <p14:creationId xmlns:p14="http://schemas.microsoft.com/office/powerpoint/2010/main" val="1245513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AB514-29B5-4FEA-84C4-65DA9796FEA7}"/>
              </a:ext>
            </a:extLst>
          </p:cNvPr>
          <p:cNvSpPr txBox="1">
            <a:spLocks/>
          </p:cNvSpPr>
          <p:nvPr/>
        </p:nvSpPr>
        <p:spPr>
          <a:xfrm>
            <a:off x="6221718" y="3202131"/>
            <a:ext cx="2815064" cy="1723549"/>
          </a:xfrm>
          <a:prstGeom prst="rect">
            <a:avLst/>
          </a:prstGeom>
        </p:spPr>
        <p:txBody>
          <a:bodyPr vert="horz" wrap="square" lIns="91440" tIns="45720" rIns="91440" bIns="45720" numCol="1"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Wingdings" panose="05000000000000000000" pitchFamily="2" charset="2"/>
              <a:buChar char="ü"/>
            </a:pPr>
            <a:r>
              <a:rPr lang="en-US" sz="1500">
                <a:latin typeface="Arial" panose="020B0604020202020204" pitchFamily="34" charset="0"/>
                <a:cs typeface="Arial" panose="020B0604020202020204" pitchFamily="34" charset="0"/>
              </a:rPr>
              <a:t>Personal traveler account online</a:t>
            </a:r>
          </a:p>
          <a:p>
            <a:pPr marL="285750" indent="-285750" algn="l">
              <a:buFont typeface="Wingdings" panose="05000000000000000000" pitchFamily="2" charset="2"/>
              <a:buChar char="ü"/>
            </a:pPr>
            <a:r>
              <a:rPr lang="en-US" sz="1500">
                <a:latin typeface="Arial" panose="020B0604020202020204" pitchFamily="34" charset="0"/>
                <a:cs typeface="Arial" panose="020B0604020202020204" pitchFamily="34" charset="0"/>
              </a:rPr>
              <a:t>Traveler Support Team</a:t>
            </a:r>
          </a:p>
          <a:p>
            <a:pPr marL="285750" indent="-285750" algn="l">
              <a:buFont typeface="Wingdings" panose="05000000000000000000" pitchFamily="2" charset="2"/>
              <a:buChar char="ü"/>
            </a:pPr>
            <a:r>
              <a:rPr lang="en-US" sz="1500">
                <a:latin typeface="Arial" panose="020B0604020202020204" pitchFamily="34" charset="0"/>
                <a:cs typeface="Arial" panose="020B0604020202020204" pitchFamily="34" charset="0"/>
              </a:rPr>
              <a:t>24/7 Safety &amp; Incident Response Team</a:t>
            </a:r>
          </a:p>
          <a:p>
            <a:pPr marL="285750" indent="-285750" algn="l">
              <a:buFont typeface="Wingdings" panose="05000000000000000000" pitchFamily="2" charset="2"/>
              <a:buChar char="ü"/>
            </a:pPr>
            <a:r>
              <a:rPr lang="en-US" sz="1500">
                <a:latin typeface="Arial" panose="020B0604020202020204" pitchFamily="34" charset="0"/>
                <a:cs typeface="Arial" panose="020B0604020202020204" pitchFamily="34" charset="0"/>
              </a:rPr>
              <a:t>Peace of Mind Program</a:t>
            </a:r>
          </a:p>
        </p:txBody>
      </p:sp>
      <p:sp>
        <p:nvSpPr>
          <p:cNvPr id="4" name="Content Placeholder 21">
            <a:extLst>
              <a:ext uri="{FF2B5EF4-FFF2-40B4-BE49-F238E27FC236}">
                <a16:creationId xmlns:a16="http://schemas.microsoft.com/office/drawing/2014/main" id="{2EBE2AC3-7B56-4347-B1E6-09A9D6199C7A}"/>
              </a:ext>
            </a:extLst>
          </p:cNvPr>
          <p:cNvSpPr txBox="1">
            <a:spLocks/>
          </p:cNvSpPr>
          <p:nvPr/>
        </p:nvSpPr>
        <p:spPr>
          <a:xfrm>
            <a:off x="9110823" y="3212670"/>
            <a:ext cx="2785908" cy="1737399"/>
          </a:xfrm>
          <a:prstGeom prst="rect">
            <a:avLst/>
          </a:prstGeom>
        </p:spPr>
        <p:txBody>
          <a:bodyPr vert="horz" wrap="square" lIns="91440" tIns="45720" rIns="91440" bIns="4572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sz="1500">
                <a:latin typeface="Arial" panose="020B0604020202020204" pitchFamily="34" charset="0"/>
                <a:cs typeface="Arial" panose="020B0604020202020204" pitchFamily="34" charset="0"/>
              </a:rPr>
              <a:t>Project-based learning guide</a:t>
            </a:r>
          </a:p>
          <a:p>
            <a:pPr lvl="0">
              <a:buFont typeface="Wingdings" panose="05000000000000000000" pitchFamily="2" charset="2"/>
              <a:buChar char="ü"/>
              <a:defRPr/>
            </a:pPr>
            <a:r>
              <a:rPr lang="en-US" sz="1500">
                <a:latin typeface="Arial" panose="020B0604020202020204" pitchFamily="34" charset="0"/>
                <a:cs typeface="Arial" panose="020B0604020202020204" pitchFamily="34" charset="0"/>
              </a:rPr>
              <a:t>High school and college credit options available</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en-US" sz="1500">
                <a:latin typeface="Arial" panose="020B0604020202020204" pitchFamily="34" charset="0"/>
                <a:cs typeface="Arial" panose="020B0604020202020204" pitchFamily="34" charset="0"/>
              </a:rPr>
              <a:t>College essay help</a:t>
            </a:r>
          </a:p>
          <a:p>
            <a:pPr marL="228600" marR="0" lvl="0" indent="-228600" algn="l" defTabSz="914400" rtl="0" eaLnBrk="1" fontAlgn="auto" latinLnBrk="0" hangingPunct="1">
              <a:lnSpc>
                <a:spcPct val="90000"/>
              </a:lnSpc>
              <a:spcBef>
                <a:spcPts val="1000"/>
              </a:spcBef>
              <a:spcAft>
                <a:spcPts val="0"/>
              </a:spcAft>
              <a:buClrTx/>
              <a:buSzTx/>
              <a:tabLst/>
              <a:defRPr/>
            </a:pPr>
            <a:endParaRPr lang="en-US" sz="1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30913BF-ECF1-4887-8E35-EA7D521A7FDA}"/>
              </a:ext>
            </a:extLst>
          </p:cNvPr>
          <p:cNvSpPr txBox="1"/>
          <p:nvPr/>
        </p:nvSpPr>
        <p:spPr>
          <a:xfrm>
            <a:off x="9036782" y="2676054"/>
            <a:ext cx="2859948"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Personalized learning</a:t>
            </a:r>
          </a:p>
        </p:txBody>
      </p:sp>
      <p:grpSp>
        <p:nvGrpSpPr>
          <p:cNvPr id="6" name="Group 5">
            <a:extLst>
              <a:ext uri="{FF2B5EF4-FFF2-40B4-BE49-F238E27FC236}">
                <a16:creationId xmlns:a16="http://schemas.microsoft.com/office/drawing/2014/main" id="{43351003-D459-4B2B-AE6A-4AB592CE7AEC}"/>
              </a:ext>
            </a:extLst>
          </p:cNvPr>
          <p:cNvGrpSpPr/>
          <p:nvPr/>
        </p:nvGrpSpPr>
        <p:grpSpPr>
          <a:xfrm>
            <a:off x="9660171" y="1562629"/>
            <a:ext cx="1181950" cy="1113425"/>
            <a:chOff x="9738823" y="1685543"/>
            <a:chExt cx="1342345" cy="1289309"/>
          </a:xfrm>
        </p:grpSpPr>
        <p:sp>
          <p:nvSpPr>
            <p:cNvPr id="7" name="Oval 6">
              <a:extLst>
                <a:ext uri="{FF2B5EF4-FFF2-40B4-BE49-F238E27FC236}">
                  <a16:creationId xmlns:a16="http://schemas.microsoft.com/office/drawing/2014/main" id="{5381B4CF-0A71-427E-B208-98151DCFB6D0}"/>
                </a:ext>
              </a:extLst>
            </p:cNvPr>
            <p:cNvSpPr/>
            <p:nvPr/>
          </p:nvSpPr>
          <p:spPr>
            <a:xfrm>
              <a:off x="9738823" y="1685543"/>
              <a:ext cx="1342345" cy="1289309"/>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8" name="Graphic 7" descr="Idea with solid fill">
              <a:extLst>
                <a:ext uri="{FF2B5EF4-FFF2-40B4-BE49-F238E27FC236}">
                  <a16:creationId xmlns:a16="http://schemas.microsoft.com/office/drawing/2014/main" id="{E0BF346C-C2ED-4E78-84D3-B0CB48C3A63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60168" y="1874468"/>
              <a:ext cx="899654" cy="899654"/>
            </a:xfrm>
            <a:prstGeom prst="rect">
              <a:avLst/>
            </a:prstGeom>
          </p:spPr>
        </p:pic>
      </p:grpSp>
      <p:sp>
        <p:nvSpPr>
          <p:cNvPr id="9" name="Oval 8">
            <a:extLst>
              <a:ext uri="{FF2B5EF4-FFF2-40B4-BE49-F238E27FC236}">
                <a16:creationId xmlns:a16="http://schemas.microsoft.com/office/drawing/2014/main" id="{5A267052-32B5-4ECB-89FD-AFE87D844CF4}"/>
              </a:ext>
            </a:extLst>
          </p:cNvPr>
          <p:cNvSpPr/>
          <p:nvPr/>
        </p:nvSpPr>
        <p:spPr>
          <a:xfrm>
            <a:off x="11381382" y="5935001"/>
            <a:ext cx="828439" cy="772276"/>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FEB5921-4D55-4C8B-A5CA-7C86FE531324}"/>
              </a:ext>
            </a:extLst>
          </p:cNvPr>
          <p:cNvSpPr/>
          <p:nvPr/>
        </p:nvSpPr>
        <p:spPr>
          <a:xfrm>
            <a:off x="10719825" y="4636041"/>
            <a:ext cx="1532709" cy="1539006"/>
          </a:xfrm>
          <a:prstGeom prst="ellipse">
            <a:avLst/>
          </a:prstGeom>
          <a:solidFill>
            <a:srgbClr val="003C6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F955896-4FEC-4130-BA83-9C7F568D93E5}"/>
              </a:ext>
            </a:extLst>
          </p:cNvPr>
          <p:cNvSpPr/>
          <p:nvPr/>
        </p:nvSpPr>
        <p:spPr>
          <a:xfrm>
            <a:off x="10201242" y="5836180"/>
            <a:ext cx="1199058" cy="1209964"/>
          </a:xfrm>
          <a:prstGeom prst="ellipse">
            <a:avLst/>
          </a:prstGeom>
          <a:solidFill>
            <a:srgbClr val="85D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6A7EE5-34B1-4833-A0C1-058F6DF2CD4F}"/>
              </a:ext>
            </a:extLst>
          </p:cNvPr>
          <p:cNvSpPr txBox="1"/>
          <p:nvPr/>
        </p:nvSpPr>
        <p:spPr>
          <a:xfrm>
            <a:off x="3018928" y="2684319"/>
            <a:ext cx="3691408"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Payments &amp; protection</a:t>
            </a:r>
          </a:p>
        </p:txBody>
      </p:sp>
      <p:sp>
        <p:nvSpPr>
          <p:cNvPr id="13" name="TextBox 12">
            <a:extLst>
              <a:ext uri="{FF2B5EF4-FFF2-40B4-BE49-F238E27FC236}">
                <a16:creationId xmlns:a16="http://schemas.microsoft.com/office/drawing/2014/main" id="{F1042E23-B892-48F1-B410-E79003C4CE84}"/>
              </a:ext>
            </a:extLst>
          </p:cNvPr>
          <p:cNvSpPr txBox="1"/>
          <p:nvPr/>
        </p:nvSpPr>
        <p:spPr>
          <a:xfrm>
            <a:off x="6262782" y="2676054"/>
            <a:ext cx="2653144"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&amp; support</a:t>
            </a:r>
          </a:p>
        </p:txBody>
      </p:sp>
      <p:sp>
        <p:nvSpPr>
          <p:cNvPr id="14" name="Content Placeholder 21">
            <a:extLst>
              <a:ext uri="{FF2B5EF4-FFF2-40B4-BE49-F238E27FC236}">
                <a16:creationId xmlns:a16="http://schemas.microsoft.com/office/drawing/2014/main" id="{53B79AFF-C301-4F30-A25F-474BFE56E394}"/>
              </a:ext>
            </a:extLst>
          </p:cNvPr>
          <p:cNvSpPr txBox="1">
            <a:spLocks/>
          </p:cNvSpPr>
          <p:nvPr/>
        </p:nvSpPr>
        <p:spPr>
          <a:xfrm>
            <a:off x="230277" y="3137982"/>
            <a:ext cx="2322841" cy="857671"/>
          </a:xfrm>
          <a:prstGeom prst="rect">
            <a:avLst/>
          </a:prstGeom>
        </p:spPr>
        <p:txBody>
          <a:bodyPr vert="horz" wrap="square" lIns="91440" tIns="45720" rIns="91440" bIns="4572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500">
                <a:latin typeface="Arial" panose="020B0604020202020204" pitchFamily="34" charset="0"/>
                <a:cs typeface="Arial" panose="020B0604020202020204" pitchFamily="34" charset="0"/>
              </a:rPr>
              <a:t>Everything we talked about getting on tour!</a:t>
            </a:r>
          </a:p>
          <a:p>
            <a:pPr marL="228600" indent="-228600"/>
            <a:endParaRPr lang="en-US" sz="16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9855DEC-6F5D-40E0-B53B-116BFDA9E5FD}"/>
              </a:ext>
            </a:extLst>
          </p:cNvPr>
          <p:cNvSpPr txBox="1"/>
          <p:nvPr/>
        </p:nvSpPr>
        <p:spPr>
          <a:xfrm>
            <a:off x="186769" y="2676054"/>
            <a:ext cx="328437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Itinerary &amp; logistics</a:t>
            </a:r>
          </a:p>
        </p:txBody>
      </p:sp>
      <p:pic>
        <p:nvPicPr>
          <p:cNvPr id="16" name="Picture 15">
            <a:extLst>
              <a:ext uri="{FF2B5EF4-FFF2-40B4-BE49-F238E27FC236}">
                <a16:creationId xmlns:a16="http://schemas.microsoft.com/office/drawing/2014/main" id="{C28DC5ED-BC9D-4D38-86EC-8512044597EC}"/>
              </a:ext>
            </a:extLst>
          </p:cNvPr>
          <p:cNvPicPr>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rot="20334899">
            <a:off x="10316333" y="4647263"/>
            <a:ext cx="1684019" cy="2575476"/>
          </a:xfrm>
          <a:prstGeom prst="rect">
            <a:avLst/>
          </a:prstGeom>
        </p:spPr>
      </p:pic>
      <p:grpSp>
        <p:nvGrpSpPr>
          <p:cNvPr id="17" name="Group 16">
            <a:extLst>
              <a:ext uri="{FF2B5EF4-FFF2-40B4-BE49-F238E27FC236}">
                <a16:creationId xmlns:a16="http://schemas.microsoft.com/office/drawing/2014/main" id="{C4886D42-9C7E-44E3-91E1-50AE787CFBFE}"/>
              </a:ext>
            </a:extLst>
          </p:cNvPr>
          <p:cNvGrpSpPr/>
          <p:nvPr/>
        </p:nvGrpSpPr>
        <p:grpSpPr>
          <a:xfrm>
            <a:off x="817347" y="1517792"/>
            <a:ext cx="1181949" cy="1109173"/>
            <a:chOff x="960888" y="1804810"/>
            <a:chExt cx="1342345" cy="1228197"/>
          </a:xfrm>
        </p:grpSpPr>
        <p:sp>
          <p:nvSpPr>
            <p:cNvPr id="18" name="Oval 17">
              <a:extLst>
                <a:ext uri="{FF2B5EF4-FFF2-40B4-BE49-F238E27FC236}">
                  <a16:creationId xmlns:a16="http://schemas.microsoft.com/office/drawing/2014/main" id="{6BD37170-4815-41C8-A7CE-881BD98F36F9}"/>
                </a:ext>
              </a:extLst>
            </p:cNvPr>
            <p:cNvSpPr/>
            <p:nvPr/>
          </p:nvSpPr>
          <p:spPr>
            <a:xfrm>
              <a:off x="960888" y="1804810"/>
              <a:ext cx="1342345" cy="1228197"/>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19" name="Graphic 18" descr="Travel with solid fill">
              <a:extLst>
                <a:ext uri="{FF2B5EF4-FFF2-40B4-BE49-F238E27FC236}">
                  <a16:creationId xmlns:a16="http://schemas.microsoft.com/office/drawing/2014/main" id="{129FBA60-6991-4C08-8207-4EA2AC2CBFB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91491" y="1963821"/>
              <a:ext cx="927161" cy="927161"/>
            </a:xfrm>
            <a:prstGeom prst="rect">
              <a:avLst/>
            </a:prstGeom>
          </p:spPr>
        </p:pic>
      </p:grpSp>
      <p:grpSp>
        <p:nvGrpSpPr>
          <p:cNvPr id="20" name="Group 19">
            <a:extLst>
              <a:ext uri="{FF2B5EF4-FFF2-40B4-BE49-F238E27FC236}">
                <a16:creationId xmlns:a16="http://schemas.microsoft.com/office/drawing/2014/main" id="{0684827F-3481-46D7-BDC7-86D13578D05F}"/>
              </a:ext>
            </a:extLst>
          </p:cNvPr>
          <p:cNvGrpSpPr/>
          <p:nvPr/>
        </p:nvGrpSpPr>
        <p:grpSpPr>
          <a:xfrm>
            <a:off x="3768431" y="1515666"/>
            <a:ext cx="1181949" cy="1113424"/>
            <a:chOff x="3725045" y="1701409"/>
            <a:chExt cx="1342345" cy="1286483"/>
          </a:xfrm>
        </p:grpSpPr>
        <p:sp>
          <p:nvSpPr>
            <p:cNvPr id="21" name="Oval 20">
              <a:extLst>
                <a:ext uri="{FF2B5EF4-FFF2-40B4-BE49-F238E27FC236}">
                  <a16:creationId xmlns:a16="http://schemas.microsoft.com/office/drawing/2014/main" id="{AFC2DFB5-2E9B-480A-97BD-44664821995D}"/>
                </a:ext>
              </a:extLst>
            </p:cNvPr>
            <p:cNvSpPr/>
            <p:nvPr/>
          </p:nvSpPr>
          <p:spPr>
            <a:xfrm>
              <a:off x="3725045" y="1701409"/>
              <a:ext cx="1342345" cy="1286483"/>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22" name="Graphic 21" descr="Transfer1 with solid fill">
              <a:extLst>
                <a:ext uri="{FF2B5EF4-FFF2-40B4-BE49-F238E27FC236}">
                  <a16:creationId xmlns:a16="http://schemas.microsoft.com/office/drawing/2014/main" id="{B542C243-B7EF-4775-8804-0300B118F9E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09633" y="1858066"/>
              <a:ext cx="973167" cy="973167"/>
            </a:xfrm>
            <a:prstGeom prst="rect">
              <a:avLst/>
            </a:prstGeom>
          </p:spPr>
        </p:pic>
      </p:grpSp>
      <p:grpSp>
        <p:nvGrpSpPr>
          <p:cNvPr id="23" name="Group 22">
            <a:extLst>
              <a:ext uri="{FF2B5EF4-FFF2-40B4-BE49-F238E27FC236}">
                <a16:creationId xmlns:a16="http://schemas.microsoft.com/office/drawing/2014/main" id="{0F9997DE-6AFB-4CE0-9077-959EFB1FD938}"/>
              </a:ext>
            </a:extLst>
          </p:cNvPr>
          <p:cNvGrpSpPr/>
          <p:nvPr/>
        </p:nvGrpSpPr>
        <p:grpSpPr>
          <a:xfrm>
            <a:off x="6719515" y="1515666"/>
            <a:ext cx="1181950" cy="1113425"/>
            <a:chOff x="6738953" y="1722060"/>
            <a:chExt cx="1342345" cy="1286484"/>
          </a:xfrm>
        </p:grpSpPr>
        <p:sp>
          <p:nvSpPr>
            <p:cNvPr id="24" name="Oval 23">
              <a:extLst>
                <a:ext uri="{FF2B5EF4-FFF2-40B4-BE49-F238E27FC236}">
                  <a16:creationId xmlns:a16="http://schemas.microsoft.com/office/drawing/2014/main" id="{1FF9B8E7-87E6-4D83-826A-4B0B7D1808ED}"/>
                </a:ext>
              </a:extLst>
            </p:cNvPr>
            <p:cNvSpPr/>
            <p:nvPr/>
          </p:nvSpPr>
          <p:spPr>
            <a:xfrm>
              <a:off x="6738953" y="1722060"/>
              <a:ext cx="1342345" cy="1286484"/>
            </a:xfrm>
            <a:prstGeom prst="ellipse">
              <a:avLst/>
            </a:prstGeom>
            <a:solidFill>
              <a:srgbClr val="DDF6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25000"/>
                    </a:schemeClr>
                  </a:solidFill>
                </a:ln>
              </a:endParaRPr>
            </a:p>
          </p:txBody>
        </p:sp>
        <p:pic>
          <p:nvPicPr>
            <p:cNvPr id="25" name="Graphic 24" descr="Shield Tick with solid fill">
              <a:extLst>
                <a:ext uri="{FF2B5EF4-FFF2-40B4-BE49-F238E27FC236}">
                  <a16:creationId xmlns:a16="http://schemas.microsoft.com/office/drawing/2014/main" id="{42327FCF-36E5-4580-AEDF-9F30F816C56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52925" y="1908578"/>
              <a:ext cx="914400" cy="914400"/>
            </a:xfrm>
            <a:prstGeom prst="rect">
              <a:avLst/>
            </a:prstGeom>
          </p:spPr>
        </p:pic>
      </p:grpSp>
      <p:sp>
        <p:nvSpPr>
          <p:cNvPr id="26" name="Content Placeholder 21">
            <a:extLst>
              <a:ext uri="{FF2B5EF4-FFF2-40B4-BE49-F238E27FC236}">
                <a16:creationId xmlns:a16="http://schemas.microsoft.com/office/drawing/2014/main" id="{BDF7152E-31CF-45BC-8FAB-8C871A7A2AE5}"/>
              </a:ext>
            </a:extLst>
          </p:cNvPr>
          <p:cNvSpPr txBox="1">
            <a:spLocks/>
          </p:cNvSpPr>
          <p:nvPr/>
        </p:nvSpPr>
        <p:spPr>
          <a:xfrm>
            <a:off x="3008500" y="3216176"/>
            <a:ext cx="2741357" cy="2073388"/>
          </a:xfrm>
          <a:prstGeom prst="rect">
            <a:avLst/>
          </a:prstGeom>
        </p:spPr>
        <p:txBody>
          <a:bodyPr vert="horz" wrap="square" lIns="91440" tIns="45720" rIns="91440" bIns="45720" numCol="1"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sz="1500">
                <a:latin typeface="Arial" panose="020B0604020202020204" pitchFamily="34" charset="0"/>
                <a:cs typeface="Arial" panose="020B0604020202020204" pitchFamily="34" charset="0"/>
              </a:rPr>
              <a:t>Flexible payment options</a:t>
            </a:r>
          </a:p>
          <a:p>
            <a:pPr>
              <a:buFont typeface="Wingdings" panose="05000000000000000000" pitchFamily="2" charset="2"/>
              <a:buChar char="ü"/>
              <a:defRPr/>
            </a:pPr>
            <a:r>
              <a:rPr lang="en-US" sz="1500">
                <a:latin typeface="Arial" panose="020B0604020202020204" pitchFamily="34" charset="0"/>
                <a:cs typeface="Arial" panose="020B0604020202020204" pitchFamily="34" charset="0"/>
              </a:rPr>
              <a:t>Personal Tour Fundraising Page</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en-US" sz="1500" b="0">
                <a:solidFill>
                  <a:schemeClr val="tx1"/>
                </a:solidFill>
                <a:latin typeface="Arial" panose="020B0604020202020204" pitchFamily="34" charset="0"/>
                <a:cs typeface="Arial" panose="020B0604020202020204" pitchFamily="34" charset="0"/>
              </a:rPr>
              <a:t>Global Travel Protection Plan options</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en-US" sz="1500">
                <a:latin typeface="Arial" panose="020B0604020202020204" pitchFamily="34" charset="0"/>
                <a:cs typeface="Arial" panose="020B0604020202020204" pitchFamily="34" charset="0"/>
              </a:rPr>
              <a:t>Protection of Investment</a:t>
            </a:r>
            <a:endParaRPr lang="en-US" sz="1500">
              <a:solidFill>
                <a:schemeClr val="tx1"/>
              </a:solidFill>
              <a:latin typeface="Arial" panose="020B0604020202020204" pitchFamily="34" charset="0"/>
              <a:cs typeface="Arial" panose="020B0604020202020204" pitchFamily="34" charset="0"/>
            </a:endParaRPr>
          </a:p>
          <a:p>
            <a:pPr marL="0" indent="0">
              <a:buNone/>
            </a:pPr>
            <a:endParaRPr lang="en-US" sz="160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7109DA76-8140-4DD7-89AD-59A68CCD3B25}"/>
              </a:ext>
            </a:extLst>
          </p:cNvPr>
          <p:cNvSpPr/>
          <p:nvPr/>
        </p:nvSpPr>
        <p:spPr>
          <a:xfrm>
            <a:off x="-265076" y="5405544"/>
            <a:ext cx="1684523" cy="1729122"/>
          </a:xfrm>
          <a:prstGeom prst="ellipse">
            <a:avLst/>
          </a:prstGeom>
          <a:solidFill>
            <a:srgbClr val="003C64">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865070F-8AEF-4C87-8E97-1DFF42847047}"/>
              </a:ext>
            </a:extLst>
          </p:cNvPr>
          <p:cNvSpPr/>
          <p:nvPr/>
        </p:nvSpPr>
        <p:spPr>
          <a:xfrm>
            <a:off x="1320749" y="5755236"/>
            <a:ext cx="1199058" cy="1209964"/>
          </a:xfrm>
          <a:prstGeom prst="ellipse">
            <a:avLst/>
          </a:prstGeom>
          <a:solidFill>
            <a:srgbClr val="85D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
            <a:extLst>
              <a:ext uri="{FF2B5EF4-FFF2-40B4-BE49-F238E27FC236}">
                <a16:creationId xmlns:a16="http://schemas.microsoft.com/office/drawing/2014/main" id="{681D384D-89D8-4893-A9CB-B98A6F3E282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rot="20320306">
            <a:off x="1168493" y="4213814"/>
            <a:ext cx="781750" cy="662355"/>
          </a:xfrm>
          <a:prstGeom prst="rect">
            <a:avLst/>
          </a:prstGeom>
        </p:spPr>
      </p:pic>
      <p:sp>
        <p:nvSpPr>
          <p:cNvPr id="35" name="Oval 34">
            <a:extLst>
              <a:ext uri="{FF2B5EF4-FFF2-40B4-BE49-F238E27FC236}">
                <a16:creationId xmlns:a16="http://schemas.microsoft.com/office/drawing/2014/main" id="{EE73719F-9DF4-4B35-8F90-C762C90A59E7}"/>
              </a:ext>
            </a:extLst>
          </p:cNvPr>
          <p:cNvSpPr/>
          <p:nvPr/>
        </p:nvSpPr>
        <p:spPr>
          <a:xfrm>
            <a:off x="-142630" y="4851200"/>
            <a:ext cx="828439" cy="772276"/>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4">
            <a:extLst>
              <a:ext uri="{FF2B5EF4-FFF2-40B4-BE49-F238E27FC236}">
                <a16:creationId xmlns:a16="http://schemas.microsoft.com/office/drawing/2014/main" id="{807D0C7C-9BEA-4E4F-8431-B666D6EDD0C2}"/>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l="8994" t="-2" r="12007" b="-40048"/>
          <a:stretch/>
        </p:blipFill>
        <p:spPr>
          <a:xfrm rot="19576522">
            <a:off x="389504" y="4582136"/>
            <a:ext cx="865569" cy="583067"/>
          </a:xfrm>
          <a:prstGeom prst="rect">
            <a:avLst/>
          </a:prstGeom>
        </p:spPr>
      </p:pic>
      <p:pic>
        <p:nvPicPr>
          <p:cNvPr id="38" name="Picture 37">
            <a:extLst>
              <a:ext uri="{FF2B5EF4-FFF2-40B4-BE49-F238E27FC236}">
                <a16:creationId xmlns:a16="http://schemas.microsoft.com/office/drawing/2014/main" id="{A0BDDC4E-2525-4075-91AC-62E4C792CD80}"/>
              </a:ext>
            </a:extLst>
          </p:cNvPr>
          <p:cNvPicPr>
            <a:picLocks noChangeAspect="1"/>
          </p:cNvPicPr>
          <p:nvPr/>
        </p:nvPicPr>
        <p:blipFill>
          <a:blip r:embed="rId18">
            <a:extLst>
              <a:ext uri="{28A0092B-C50C-407E-A947-70E740481C1C}">
                <a14:useLocalDpi xmlns:a14="http://schemas.microsoft.com/office/drawing/2010/main" val="0"/>
              </a:ext>
            </a:extLst>
          </a:blip>
          <a:srcRect l="12152" r="12152"/>
          <a:stretch/>
        </p:blipFill>
        <p:spPr>
          <a:xfrm>
            <a:off x="257687" y="4949877"/>
            <a:ext cx="1823317" cy="1806560"/>
          </a:xfrm>
          <a:prstGeom prst="ellipse">
            <a:avLst/>
          </a:prstGeom>
        </p:spPr>
      </p:pic>
      <p:pic>
        <p:nvPicPr>
          <p:cNvPr id="46" name="Picture 4">
            <a:extLst>
              <a:ext uri="{FF2B5EF4-FFF2-40B4-BE49-F238E27FC236}">
                <a16:creationId xmlns:a16="http://schemas.microsoft.com/office/drawing/2014/main" id="{A8296368-19A5-4099-8FA7-3D753D97B252}"/>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l="8994" t="-2" r="12007" b="-40048"/>
          <a:stretch/>
        </p:blipFill>
        <p:spPr>
          <a:xfrm rot="19576522">
            <a:off x="9421881" y="5749527"/>
            <a:ext cx="1004561" cy="583067"/>
          </a:xfrm>
          <a:prstGeom prst="rect">
            <a:avLst/>
          </a:prstGeom>
        </p:spPr>
      </p:pic>
      <p:pic>
        <p:nvPicPr>
          <p:cNvPr id="47" name="Picture 3">
            <a:extLst>
              <a:ext uri="{FF2B5EF4-FFF2-40B4-BE49-F238E27FC236}">
                <a16:creationId xmlns:a16="http://schemas.microsoft.com/office/drawing/2014/main" id="{2AC8CB4B-76E6-48DA-B8D2-1AD38C6D00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rot="19629497">
            <a:off x="8640803" y="6029041"/>
            <a:ext cx="781750" cy="662355"/>
          </a:xfrm>
          <a:prstGeom prst="rect">
            <a:avLst/>
          </a:prstGeom>
        </p:spPr>
      </p:pic>
    </p:spTree>
    <p:custDataLst>
      <p:custData r:id="rId1"/>
      <p:custData r:id="rId2"/>
    </p:custDataLst>
    <p:extLst>
      <p:ext uri="{BB962C8B-B14F-4D97-AF65-F5344CB8AC3E}">
        <p14:creationId xmlns:p14="http://schemas.microsoft.com/office/powerpoint/2010/main" val="375532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descr="{&quot;templafy&quot;:{&quot;id&quot;:&quot;1269dff9-5263-4cd7-86cf-b1b2be912e27&quot;}}">
            <a:extLst>
              <a:ext uri="{FF2B5EF4-FFF2-40B4-BE49-F238E27FC236}">
                <a16:creationId xmlns:a16="http://schemas.microsoft.com/office/drawing/2014/main" id="{69957902-0357-40B9-A322-6B9FC13BB506}"/>
              </a:ext>
            </a:extLst>
          </p:cNvPr>
          <p:cNvSpPr/>
          <p:nvPr/>
        </p:nvSpPr>
        <p:spPr>
          <a:xfrm>
            <a:off x="0" y="5552424"/>
            <a:ext cx="12192000" cy="3838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ADEE"/>
                </a:solidFill>
                <a:latin typeface="Arial" panose="020B0604020202020204" pitchFamily="34" charset="0"/>
                <a:cs typeface="Arial" panose="020B0604020202020204" pitchFamily="34" charset="0"/>
              </a:rPr>
              <a:t>This pricing includes EF’s current $200 Early Enrollment Discount!</a:t>
            </a:r>
          </a:p>
        </p:txBody>
      </p:sp>
      <p:sp>
        <p:nvSpPr>
          <p:cNvPr id="2" name="TextBox 1">
            <a:extLst>
              <a:ext uri="{FF2B5EF4-FFF2-40B4-BE49-F238E27FC236}">
                <a16:creationId xmlns:a16="http://schemas.microsoft.com/office/drawing/2014/main" id="{E0238E07-BFD9-83E3-670A-DA20032D13F1}"/>
              </a:ext>
            </a:extLst>
          </p:cNvPr>
          <p:cNvSpPr txBox="1"/>
          <p:nvPr/>
        </p:nvSpPr>
        <p:spPr>
          <a:xfrm>
            <a:off x="0" y="5866302"/>
            <a:ext cx="12192000" cy="800219"/>
          </a:xfrm>
          <a:prstGeom prst="rect">
            <a:avLst/>
          </a:prstGeom>
          <a:noFill/>
          <a:ln w="9525" cap="flat" cmpd="sng" algn="ctr">
            <a:noFill/>
            <a:prstDash val="solid"/>
            <a:round/>
            <a:headEnd type="none" w="med" len="med"/>
            <a:tailEnd type="none" w="med" len="med"/>
          </a:ln>
        </p:spPr>
        <p:txBody>
          <a:bodyPr wrap="square" lIns="91440" tIns="45720" rIns="91440" bIns="45720" rtlCol="0" anchor="t">
            <a:spAutoFit/>
          </a:bodyPr>
          <a:lstStyle/>
          <a:p>
            <a:r>
              <a:rPr lang="en-US" sz="1600" b="1" i="1" dirty="0">
                <a:latin typeface="Arial"/>
                <a:cs typeface="Arial"/>
              </a:rPr>
              <a:t>                                  Included discount only applicable if you enroll before midnight on February 7, 2025</a:t>
            </a:r>
            <a:endParaRPr lang="en-US" sz="1600" i="1" dirty="0">
              <a:highlight>
                <a:srgbClr val="FFFF00"/>
              </a:highlight>
              <a:latin typeface="Arial"/>
              <a:cs typeface="Arial"/>
            </a:endParaRPr>
          </a:p>
          <a:p>
            <a:pPr algn="ctr"/>
            <a:endParaRPr lang="en-US" sz="1600" b="1" i="1" dirty="0">
              <a:highlight>
                <a:srgbClr val="FFFF00"/>
              </a:highlight>
              <a:latin typeface="Arial" panose="020B0604020202020204" pitchFamily="34" charset="0"/>
              <a:cs typeface="Arial" panose="020B0604020202020204" pitchFamily="34" charset="0"/>
            </a:endParaRPr>
          </a:p>
          <a:p>
            <a:pPr algn="ctr"/>
            <a:r>
              <a:rPr lang="en-US" sz="1400" dirty="0">
                <a:latin typeface="Arial"/>
                <a:cs typeface="Arial"/>
              </a:rPr>
              <a:t>Contact EF’s Traveler Support Team for additional payment options</a:t>
            </a:r>
            <a:endParaRPr lang="en-US" sz="1600" b="1" i="1" dirty="0">
              <a:latin typeface="Arial"/>
              <a:cs typeface="Arial"/>
            </a:endParaRPr>
          </a:p>
        </p:txBody>
      </p:sp>
      <p:grpSp>
        <p:nvGrpSpPr>
          <p:cNvPr id="3" name="Group 2">
            <a:extLst>
              <a:ext uri="{FF2B5EF4-FFF2-40B4-BE49-F238E27FC236}">
                <a16:creationId xmlns:a16="http://schemas.microsoft.com/office/drawing/2014/main" id="{05FDCF56-CA37-ABA4-52F7-7B739600D04F}"/>
              </a:ext>
            </a:extLst>
          </p:cNvPr>
          <p:cNvGrpSpPr/>
          <p:nvPr/>
        </p:nvGrpSpPr>
        <p:grpSpPr>
          <a:xfrm>
            <a:off x="2484657" y="2000974"/>
            <a:ext cx="2301552" cy="3028271"/>
            <a:chOff x="1205698" y="1830671"/>
            <a:chExt cx="2301552" cy="3028271"/>
          </a:xfrm>
        </p:grpSpPr>
        <p:sp>
          <p:nvSpPr>
            <p:cNvPr id="4" name="Rectangle 3">
              <a:extLst>
                <a:ext uri="{FF2B5EF4-FFF2-40B4-BE49-F238E27FC236}">
                  <a16:creationId xmlns:a16="http://schemas.microsoft.com/office/drawing/2014/main" id="{3E054ADE-10D1-940A-3FAC-8745F29AA29C}"/>
                </a:ext>
              </a:extLst>
            </p:cNvPr>
            <p:cNvSpPr/>
            <p:nvPr userDrawn="1"/>
          </p:nvSpPr>
          <p:spPr>
            <a:xfrm>
              <a:off x="1205699" y="1830671"/>
              <a:ext cx="2301551" cy="3028271"/>
            </a:xfrm>
            <a:prstGeom prst="rect">
              <a:avLst/>
            </a:prstGeom>
            <a:solidFill>
              <a:srgbClr val="003C64"/>
            </a:solidFill>
            <a:ln>
              <a:solidFill>
                <a:schemeClr val="bg2"/>
              </a:solidFill>
            </a:ln>
            <a:effectLst>
              <a:outerShdw blurRad="50800" sx="101000" sy="101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rial Black" panose="020B0A04020102020204" pitchFamily="34" charset="0"/>
              </a:endParaRPr>
            </a:p>
            <a:p>
              <a:pPr algn="ctr"/>
              <a:endParaRPr lang="en-US" sz="1400" i="1" baseline="0">
                <a:latin typeface="Arial" panose="020B0604020202020204" pitchFamily="34" charset="0"/>
                <a:cs typeface="Arial" panose="020B0604020202020204" pitchFamily="34" charset="0"/>
              </a:endParaRPr>
            </a:p>
            <a:p>
              <a:pPr algn="ctr"/>
              <a:endParaRPr lang="en-US" sz="1400" i="1">
                <a:latin typeface="Arial" panose="020B0604020202020204" pitchFamily="34" charset="0"/>
                <a:cs typeface="Arial" panose="020B0604020202020204" pitchFamily="34" charset="0"/>
              </a:endParaRPr>
            </a:p>
            <a:p>
              <a:pPr algn="ctr"/>
              <a:endParaRPr lang="en-US" sz="1400" i="1" baseline="0">
                <a:latin typeface="Arial" panose="020B0604020202020204" pitchFamily="34" charset="0"/>
                <a:cs typeface="Arial" panose="020B0604020202020204" pitchFamily="34" charset="0"/>
              </a:endParaRPr>
            </a:p>
            <a:p>
              <a:pPr algn="ctr"/>
              <a:endParaRPr lang="en-US" sz="1400" i="1" baseline="0">
                <a:latin typeface="Arial" panose="020B0604020202020204" pitchFamily="34" charset="0"/>
                <a:cs typeface="Arial" panose="020B0604020202020204" pitchFamily="34" charset="0"/>
              </a:endParaRPr>
            </a:p>
            <a:p>
              <a:pPr algn="ctr"/>
              <a:endParaRPr lang="en-US" sz="1400" i="1">
                <a:latin typeface="Arial" panose="020B0604020202020204" pitchFamily="34" charset="0"/>
                <a:cs typeface="Arial" panose="020B0604020202020204" pitchFamily="34" charset="0"/>
              </a:endParaRPr>
            </a:p>
            <a:p>
              <a:pPr algn="ctr"/>
              <a:endParaRPr lang="en-US" sz="1400" i="1" baseline="0">
                <a:latin typeface="Arial" panose="020B0604020202020204" pitchFamily="34" charset="0"/>
                <a:cs typeface="Arial" panose="020B0604020202020204" pitchFamily="34" charset="0"/>
              </a:endParaRPr>
            </a:p>
            <a:p>
              <a:pPr algn="ctr"/>
              <a:endParaRPr lang="en-US" sz="1400" i="1">
                <a:latin typeface="Arial" panose="020B0604020202020204" pitchFamily="34" charset="0"/>
                <a:cs typeface="Arial" panose="020B0604020202020204" pitchFamily="34" charset="0"/>
              </a:endParaRPr>
            </a:p>
            <a:p>
              <a:pPr algn="ctr"/>
              <a:endParaRPr lang="en-US" sz="1400" i="1">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541BBDC5-F623-2DB7-864B-9781A0AC03F9}"/>
                </a:ext>
              </a:extLst>
            </p:cNvPr>
            <p:cNvCxnSpPr>
              <a:cxnSpLocks/>
            </p:cNvCxnSpPr>
            <p:nvPr userDrawn="1"/>
          </p:nvCxnSpPr>
          <p:spPr>
            <a:xfrm>
              <a:off x="1205698" y="3907164"/>
              <a:ext cx="2301551" cy="0"/>
            </a:xfrm>
            <a:prstGeom prst="line">
              <a:avLst/>
            </a:prstGeom>
            <a:ln w="12700">
              <a:solidFill>
                <a:srgbClr val="93E3FF"/>
              </a:solidFill>
            </a:ln>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EB582E1-B519-915C-9D10-14EEAEEE0EDB}"/>
              </a:ext>
            </a:extLst>
          </p:cNvPr>
          <p:cNvGrpSpPr/>
          <p:nvPr/>
        </p:nvGrpSpPr>
        <p:grpSpPr>
          <a:xfrm>
            <a:off x="7407642" y="2013680"/>
            <a:ext cx="2301551" cy="3028271"/>
            <a:chOff x="6156683" y="2064956"/>
            <a:chExt cx="2301551" cy="3028271"/>
          </a:xfrm>
        </p:grpSpPr>
        <p:sp>
          <p:nvSpPr>
            <p:cNvPr id="7" name="Rectangle 6">
              <a:extLst>
                <a:ext uri="{FF2B5EF4-FFF2-40B4-BE49-F238E27FC236}">
                  <a16:creationId xmlns:a16="http://schemas.microsoft.com/office/drawing/2014/main" id="{B9245354-EB03-DAED-AA2B-2AF832F43C6B}"/>
                </a:ext>
              </a:extLst>
            </p:cNvPr>
            <p:cNvSpPr/>
            <p:nvPr userDrawn="1"/>
          </p:nvSpPr>
          <p:spPr>
            <a:xfrm>
              <a:off x="6156683" y="2064956"/>
              <a:ext cx="2301551" cy="3028271"/>
            </a:xfrm>
            <a:prstGeom prst="rect">
              <a:avLst/>
            </a:prstGeom>
            <a:solidFill>
              <a:srgbClr val="00AEEF"/>
            </a:solidFill>
            <a:ln>
              <a:solidFill>
                <a:schemeClr val="bg2"/>
              </a:solidFill>
            </a:ln>
            <a:effectLst>
              <a:outerShdw blurRad="50800" sx="101000" sy="101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Black" panose="020B0A04020102020204" pitchFamily="34" charset="0"/>
              </a:endParaRPr>
            </a:p>
            <a:p>
              <a:pPr algn="ctr"/>
              <a:endParaRPr lang="en-US">
                <a:latin typeface="Arial Black" panose="020B0A04020102020204" pitchFamily="34" charset="0"/>
              </a:endParaRPr>
            </a:p>
            <a:p>
              <a:pPr algn="ctr"/>
              <a:endParaRPr lang="en-US">
                <a:latin typeface="Arial Black" panose="020B0A04020102020204" pitchFamily="34" charset="0"/>
              </a:endParaRPr>
            </a:p>
            <a:p>
              <a:pPr algn="ctr"/>
              <a:endParaRPr lang="en-US">
                <a:latin typeface="Arial Black" panose="020B0A04020102020204" pitchFamily="34" charset="0"/>
              </a:endParaRPr>
            </a:p>
            <a:p>
              <a:pPr algn="ctr"/>
              <a:endParaRPr lang="en-US">
                <a:latin typeface="Arial Black" panose="020B0A04020102020204" pitchFamily="34" charset="0"/>
              </a:endParaRPr>
            </a:p>
            <a:p>
              <a:pPr algn="ctr"/>
              <a:endParaRPr lang="en-US">
                <a:latin typeface="Arial Black" panose="020B0A04020102020204" pitchFamily="34" charset="0"/>
              </a:endParaRPr>
            </a:p>
            <a:p>
              <a:pPr algn="ctr"/>
              <a:endParaRPr lang="en-US">
                <a:latin typeface="Arial Black" panose="020B0A04020102020204" pitchFamily="34" charset="0"/>
              </a:endParaRPr>
            </a:p>
            <a:p>
              <a:pPr algn="ctr"/>
              <a:endParaRPr lang="en-US" sz="2800" b="1">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for adults</a:t>
              </a:r>
              <a:endParaRPr lang="en-US" sz="140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353258C-68CB-5233-BBDF-4E9EE5EECB45}"/>
                </a:ext>
              </a:extLst>
            </p:cNvPr>
            <p:cNvCxnSpPr>
              <a:cxnSpLocks/>
            </p:cNvCxnSpPr>
            <p:nvPr userDrawn="1"/>
          </p:nvCxnSpPr>
          <p:spPr>
            <a:xfrm>
              <a:off x="6156683" y="4132282"/>
              <a:ext cx="2301551" cy="0"/>
            </a:xfrm>
            <a:prstGeom prst="line">
              <a:avLst/>
            </a:prstGeom>
            <a:ln w="12700">
              <a:solidFill>
                <a:srgbClr val="93E3FF"/>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841EC0B-3E64-88B2-9726-57E7958B1FC1}"/>
              </a:ext>
            </a:extLst>
          </p:cNvPr>
          <p:cNvGrpSpPr/>
          <p:nvPr/>
        </p:nvGrpSpPr>
        <p:grpSpPr>
          <a:xfrm>
            <a:off x="4928809" y="2013681"/>
            <a:ext cx="2301551" cy="3028268"/>
            <a:chOff x="3677850" y="2064957"/>
            <a:chExt cx="2301551" cy="3028268"/>
          </a:xfrm>
        </p:grpSpPr>
        <p:sp>
          <p:nvSpPr>
            <p:cNvPr id="10" name="Rectangle 9">
              <a:extLst>
                <a:ext uri="{FF2B5EF4-FFF2-40B4-BE49-F238E27FC236}">
                  <a16:creationId xmlns:a16="http://schemas.microsoft.com/office/drawing/2014/main" id="{0B3F26D2-EC24-32C5-A059-14C99723762E}"/>
                </a:ext>
              </a:extLst>
            </p:cNvPr>
            <p:cNvSpPr/>
            <p:nvPr userDrawn="1"/>
          </p:nvSpPr>
          <p:spPr>
            <a:xfrm>
              <a:off x="3677850" y="2064957"/>
              <a:ext cx="2301551" cy="3028268"/>
            </a:xfrm>
            <a:prstGeom prst="rect">
              <a:avLst/>
            </a:prstGeom>
            <a:solidFill>
              <a:srgbClr val="0083CC"/>
            </a:solidFill>
            <a:ln>
              <a:solidFill>
                <a:schemeClr val="bg2"/>
              </a:solidFill>
            </a:ln>
            <a:effectLst>
              <a:outerShdw blurRad="50800" sx="101000" sy="101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i="1" baseline="0">
                <a:latin typeface="Arial" panose="020B0604020202020204" pitchFamily="34" charset="0"/>
                <a:cs typeface="Arial" panose="020B0604020202020204" pitchFamily="34" charset="0"/>
              </a:endParaRPr>
            </a:p>
            <a:p>
              <a:pPr algn="ctr"/>
              <a:endParaRPr lang="en-US" i="1">
                <a:latin typeface="Arial" panose="020B0604020202020204" pitchFamily="34" charset="0"/>
                <a:cs typeface="Arial" panose="020B0604020202020204" pitchFamily="34" charset="0"/>
              </a:endParaRPr>
            </a:p>
            <a:p>
              <a:pPr algn="ctr"/>
              <a:endParaRPr lang="en-US" sz="1800" i="1" baseline="0">
                <a:latin typeface="Arial" panose="020B0604020202020204" pitchFamily="34" charset="0"/>
                <a:cs typeface="Arial" panose="020B0604020202020204" pitchFamily="34" charset="0"/>
              </a:endParaRPr>
            </a:p>
            <a:p>
              <a:pPr algn="ctr"/>
              <a:endParaRPr lang="en-US" i="1">
                <a:latin typeface="Arial" panose="020B0604020202020204" pitchFamily="34" charset="0"/>
                <a:cs typeface="Arial" panose="020B0604020202020204" pitchFamily="34" charset="0"/>
              </a:endParaRPr>
            </a:p>
            <a:p>
              <a:pPr algn="ctr"/>
              <a:endParaRPr lang="en-US" sz="1800" i="1" baseline="0">
                <a:latin typeface="Arial" panose="020B0604020202020204" pitchFamily="34" charset="0"/>
                <a:cs typeface="Arial" panose="020B0604020202020204" pitchFamily="34" charset="0"/>
              </a:endParaRPr>
            </a:p>
            <a:p>
              <a:pPr algn="ctr"/>
              <a:endParaRPr lang="en-US" i="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F1C6F8E-CB44-3F56-28E2-FDEEB29828DB}"/>
                </a:ext>
              </a:extLst>
            </p:cNvPr>
            <p:cNvCxnSpPr>
              <a:cxnSpLocks/>
            </p:cNvCxnSpPr>
            <p:nvPr userDrawn="1"/>
          </p:nvCxnSpPr>
          <p:spPr>
            <a:xfrm>
              <a:off x="3677850" y="4132281"/>
              <a:ext cx="2301551" cy="0"/>
            </a:xfrm>
            <a:prstGeom prst="line">
              <a:avLst/>
            </a:prstGeom>
            <a:ln w="12700">
              <a:solidFill>
                <a:srgbClr val="93E3FF"/>
              </a:solidFill>
            </a:ln>
          </p:spPr>
          <p:style>
            <a:lnRef idx="1">
              <a:schemeClr val="accent1"/>
            </a:lnRef>
            <a:fillRef idx="0">
              <a:schemeClr val="accent1"/>
            </a:fillRef>
            <a:effectRef idx="0">
              <a:schemeClr val="accent1"/>
            </a:effectRef>
            <a:fontRef idx="minor">
              <a:schemeClr val="tx1"/>
            </a:fontRef>
          </p:style>
        </p:cxnSp>
      </p:grpSp>
      <p:sp>
        <p:nvSpPr>
          <p:cNvPr id="12" name="text" title="Form.Monthly_timess">
            <a:extLst>
              <a:ext uri="{FF2B5EF4-FFF2-40B4-BE49-F238E27FC236}">
                <a16:creationId xmlns:a16="http://schemas.microsoft.com/office/drawing/2014/main" id="{DBBBE5DE-2BDB-581C-BE80-833FC4004B83}"/>
              </a:ext>
            </a:extLst>
          </p:cNvPr>
          <p:cNvSpPr/>
          <p:nvPr/>
        </p:nvSpPr>
        <p:spPr>
          <a:xfrm>
            <a:off x="6079583" y="4071406"/>
            <a:ext cx="2301551" cy="58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38B72F8-E342-905F-6F7C-21004E058C14}"/>
              </a:ext>
            </a:extLst>
          </p:cNvPr>
          <p:cNvSpPr txBox="1"/>
          <p:nvPr/>
        </p:nvSpPr>
        <p:spPr>
          <a:xfrm>
            <a:off x="2814976" y="3400916"/>
            <a:ext cx="1640910" cy="646331"/>
          </a:xfrm>
          <a:prstGeom prst="rect">
            <a:avLst/>
          </a:prstGeom>
          <a:noFill/>
        </p:spPr>
        <p:txBody>
          <a:bodyPr wrap="square" rtlCol="0">
            <a:spAutoFit/>
          </a:bodyPr>
          <a:lstStyle/>
          <a:p>
            <a:pPr algn="ctr"/>
            <a:r>
              <a:rPr lang="en-US">
                <a:solidFill>
                  <a:schemeClr val="bg1"/>
                </a:solidFill>
                <a:latin typeface="Arial Black"/>
              </a:rPr>
              <a:t>BI-WEEKLY</a:t>
            </a:r>
            <a:endParaRPr lang="en-US" sz="1400" i="1">
              <a:solidFill>
                <a:schemeClr val="bg1"/>
              </a:solidFill>
              <a:latin typeface="Arial" panose="020B0604020202020204" pitchFamily="34" charset="0"/>
              <a:cs typeface="Arial" panose="020B0604020202020204" pitchFamily="34" charset="0"/>
            </a:endParaRPr>
          </a:p>
          <a:p>
            <a:pPr algn="ctr"/>
            <a:endParaRPr lang="en-US">
              <a:solidFill>
                <a:schemeClr val="bg1"/>
              </a:solidFill>
            </a:endParaRPr>
          </a:p>
        </p:txBody>
      </p:sp>
      <p:sp>
        <p:nvSpPr>
          <p:cNvPr id="14" name="TextBox 13">
            <a:extLst>
              <a:ext uri="{FF2B5EF4-FFF2-40B4-BE49-F238E27FC236}">
                <a16:creationId xmlns:a16="http://schemas.microsoft.com/office/drawing/2014/main" id="{0B3ABFED-E918-7B50-C7C3-CD6A34E1CF6D}"/>
              </a:ext>
            </a:extLst>
          </p:cNvPr>
          <p:cNvSpPr txBox="1"/>
          <p:nvPr/>
        </p:nvSpPr>
        <p:spPr>
          <a:xfrm>
            <a:off x="5259127" y="3363989"/>
            <a:ext cx="1640910" cy="646331"/>
          </a:xfrm>
          <a:prstGeom prst="rect">
            <a:avLst/>
          </a:prstGeom>
          <a:noFill/>
        </p:spPr>
        <p:txBody>
          <a:bodyPr wrap="square" rtlCol="0">
            <a:spAutoFit/>
          </a:bodyPr>
          <a:lstStyle/>
          <a:p>
            <a:pPr algn="ctr"/>
            <a:r>
              <a:rPr lang="en-US">
                <a:solidFill>
                  <a:schemeClr val="bg1"/>
                </a:solidFill>
                <a:latin typeface="Arial Black"/>
              </a:rPr>
              <a:t>MONTHLY</a:t>
            </a:r>
            <a:endParaRPr lang="en-US" sz="1400" i="1">
              <a:solidFill>
                <a:schemeClr val="bg1"/>
              </a:solidFill>
              <a:latin typeface="Arial" panose="020B0604020202020204" pitchFamily="34" charset="0"/>
              <a:cs typeface="Arial" panose="020B0604020202020204" pitchFamily="34" charset="0"/>
            </a:endParaRPr>
          </a:p>
          <a:p>
            <a:pPr algn="ctr"/>
            <a:endParaRPr lang="en-US">
              <a:solidFill>
                <a:schemeClr val="bg1"/>
              </a:solidFill>
            </a:endParaRPr>
          </a:p>
        </p:txBody>
      </p:sp>
      <p:sp>
        <p:nvSpPr>
          <p:cNvPr id="15" name="TextBox 14">
            <a:extLst>
              <a:ext uri="{FF2B5EF4-FFF2-40B4-BE49-F238E27FC236}">
                <a16:creationId xmlns:a16="http://schemas.microsoft.com/office/drawing/2014/main" id="{024E40B3-7827-D2E7-F262-7897DF0B1E70}"/>
              </a:ext>
            </a:extLst>
          </p:cNvPr>
          <p:cNvSpPr txBox="1"/>
          <p:nvPr/>
        </p:nvSpPr>
        <p:spPr>
          <a:xfrm>
            <a:off x="7737962" y="3363989"/>
            <a:ext cx="1640910" cy="646331"/>
          </a:xfrm>
          <a:prstGeom prst="rect">
            <a:avLst/>
          </a:prstGeom>
          <a:noFill/>
        </p:spPr>
        <p:txBody>
          <a:bodyPr wrap="square" rtlCol="0">
            <a:spAutoFit/>
          </a:bodyPr>
          <a:lstStyle/>
          <a:p>
            <a:pPr algn="ctr"/>
            <a:r>
              <a:rPr lang="en-US">
                <a:solidFill>
                  <a:schemeClr val="bg1"/>
                </a:solidFill>
                <a:latin typeface="Arial Black"/>
              </a:rPr>
              <a:t>IN FULL</a:t>
            </a:r>
            <a:endParaRPr lang="en-US" sz="1400" i="1">
              <a:solidFill>
                <a:schemeClr val="bg1"/>
              </a:solidFill>
              <a:latin typeface="Arial" panose="020B0604020202020204" pitchFamily="34" charset="0"/>
              <a:cs typeface="Arial" panose="020B0604020202020204" pitchFamily="34" charset="0"/>
            </a:endParaRPr>
          </a:p>
          <a:p>
            <a:pPr algn="ctr"/>
            <a:endParaRPr lang="en-US">
              <a:solidFill>
                <a:schemeClr val="bg1"/>
              </a:solidFill>
            </a:endParaRPr>
          </a:p>
        </p:txBody>
      </p:sp>
      <p:sp>
        <p:nvSpPr>
          <p:cNvPr id="16" name="TextBox 15">
            <a:extLst>
              <a:ext uri="{FF2B5EF4-FFF2-40B4-BE49-F238E27FC236}">
                <a16:creationId xmlns:a16="http://schemas.microsoft.com/office/drawing/2014/main" id="{DDAE7F7E-0013-84C9-A7A5-CC933CF4C583}"/>
              </a:ext>
            </a:extLst>
          </p:cNvPr>
          <p:cNvSpPr txBox="1"/>
          <p:nvPr/>
        </p:nvSpPr>
        <p:spPr>
          <a:xfrm>
            <a:off x="2484655" y="4338660"/>
            <a:ext cx="2295665" cy="276999"/>
          </a:xfrm>
          <a:prstGeom prst="rect">
            <a:avLst/>
          </a:prstGeom>
          <a:noFill/>
        </p:spPr>
        <p:txBody>
          <a:bodyPr wrap="square" rtlCol="0">
            <a:spAutoFit/>
          </a:bodyPr>
          <a:lstStyle/>
          <a:p>
            <a:pPr algn="ctr"/>
            <a:r>
              <a:rPr lang="en-US" sz="1200" i="1">
                <a:solidFill>
                  <a:schemeClr val="bg1"/>
                </a:solidFill>
                <a:latin typeface="Arial" panose="020B0604020202020204" pitchFamily="34" charset="0"/>
                <a:cs typeface="Arial" panose="020B0604020202020204" pitchFamily="34" charset="0"/>
              </a:rPr>
              <a:t>(includes $95 enrollment fee)</a:t>
            </a:r>
          </a:p>
        </p:txBody>
      </p:sp>
      <p:sp>
        <p:nvSpPr>
          <p:cNvPr id="17" name="TextBox 16">
            <a:extLst>
              <a:ext uri="{FF2B5EF4-FFF2-40B4-BE49-F238E27FC236}">
                <a16:creationId xmlns:a16="http://schemas.microsoft.com/office/drawing/2014/main" id="{E0C1FC7C-3ED0-F7AF-E3AD-70529637BD8A}"/>
              </a:ext>
            </a:extLst>
          </p:cNvPr>
          <p:cNvSpPr txBox="1"/>
          <p:nvPr/>
        </p:nvSpPr>
        <p:spPr>
          <a:xfrm>
            <a:off x="4943476" y="4339934"/>
            <a:ext cx="2278950" cy="276999"/>
          </a:xfrm>
          <a:prstGeom prst="rect">
            <a:avLst/>
          </a:prstGeom>
          <a:noFill/>
        </p:spPr>
        <p:txBody>
          <a:bodyPr wrap="square" rtlCol="0">
            <a:spAutoFit/>
          </a:bodyPr>
          <a:lstStyle/>
          <a:p>
            <a:pPr algn="ctr"/>
            <a:r>
              <a:rPr lang="en-US" sz="1200" i="1">
                <a:solidFill>
                  <a:schemeClr val="bg1"/>
                </a:solidFill>
                <a:latin typeface="Arial" panose="020B0604020202020204" pitchFamily="34" charset="0"/>
                <a:cs typeface="Arial" panose="020B0604020202020204" pitchFamily="34" charset="0"/>
              </a:rPr>
              <a:t>(includes $95 enrollment fee)</a:t>
            </a:r>
          </a:p>
        </p:txBody>
      </p:sp>
      <p:sp>
        <p:nvSpPr>
          <p:cNvPr id="18" name="BiWeekly" descr="{&quot;templafy&quot;:{&quot;id&quot;:&quot;bbdcf040-e3e6-40ef-a4da-678a9e09e497&quot;}}" title="Form.Biweekly">
            <a:extLst>
              <a:ext uri="{FF2B5EF4-FFF2-40B4-BE49-F238E27FC236}">
                <a16:creationId xmlns:a16="http://schemas.microsoft.com/office/drawing/2014/main" id="{4016302B-B8E2-1D52-492F-403B47DB36AD}"/>
              </a:ext>
            </a:extLst>
          </p:cNvPr>
          <p:cNvSpPr/>
          <p:nvPr/>
        </p:nvSpPr>
        <p:spPr>
          <a:xfrm>
            <a:off x="2284478" y="2619350"/>
            <a:ext cx="2696018" cy="646331"/>
          </a:xfrm>
          <a:prstGeom prst="rect">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$153</a:t>
            </a:r>
          </a:p>
        </p:txBody>
      </p:sp>
      <p:sp>
        <p:nvSpPr>
          <p:cNvPr id="19" name="Monthly" descr="{&quot;templafy&quot;:{&quot;id&quot;:&quot;7a9e4da7-7385-49ac-aec3-7ce441206840&quot;}}" title="Form.Monthly">
            <a:extLst>
              <a:ext uri="{FF2B5EF4-FFF2-40B4-BE49-F238E27FC236}">
                <a16:creationId xmlns:a16="http://schemas.microsoft.com/office/drawing/2014/main" id="{7F5443BE-D0A1-D378-4E12-7EF1B9B5311A}"/>
              </a:ext>
            </a:extLst>
          </p:cNvPr>
          <p:cNvSpPr/>
          <p:nvPr/>
        </p:nvSpPr>
        <p:spPr>
          <a:xfrm>
            <a:off x="4863844" y="2619350"/>
            <a:ext cx="2483169" cy="646331"/>
          </a:xfrm>
          <a:prstGeom prst="rect">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$306</a:t>
            </a:r>
          </a:p>
        </p:txBody>
      </p:sp>
      <p:sp>
        <p:nvSpPr>
          <p:cNvPr id="20" name="aduktinfull" descr="{&quot;templafy&quot;:{&quot;id&quot;:&quot;16179335-7d9f-4286-bc04-83fd20b865ac&quot;}}" title="Form.AdultFull">
            <a:extLst>
              <a:ext uri="{FF2B5EF4-FFF2-40B4-BE49-F238E27FC236}">
                <a16:creationId xmlns:a16="http://schemas.microsoft.com/office/drawing/2014/main" id="{AFEA4EBB-BDEC-1C18-A832-9718BF77B802}"/>
              </a:ext>
            </a:extLst>
          </p:cNvPr>
          <p:cNvSpPr/>
          <p:nvPr/>
        </p:nvSpPr>
        <p:spPr>
          <a:xfrm>
            <a:off x="7407642" y="4203938"/>
            <a:ext cx="2299700" cy="383878"/>
          </a:xfrm>
          <a:prstGeom prst="rect">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0" dirty="0">
                <a:solidFill>
                  <a:schemeClr val="bg1"/>
                </a:solidFill>
                <a:latin typeface="Century Gothic" panose="020B0502020202020204" pitchFamily="34" charset="0"/>
                <a:cs typeface="Arial" panose="020B0604020202020204" pitchFamily="34" charset="0"/>
              </a:rPr>
              <a:t>$4,619</a:t>
            </a:r>
          </a:p>
        </p:txBody>
      </p:sp>
      <p:sp>
        <p:nvSpPr>
          <p:cNvPr id="21" name="Infull" descr="{&quot;templafy&quot;:{&quot;id&quot;:&quot;5f6e7032-f036-47b9-a330-fced73a33ddf&quot;}}" title="Form.Infull">
            <a:extLst>
              <a:ext uri="{FF2B5EF4-FFF2-40B4-BE49-F238E27FC236}">
                <a16:creationId xmlns:a16="http://schemas.microsoft.com/office/drawing/2014/main" id="{73D54481-D2A4-8C1F-97B2-0AFE3E381C71}"/>
              </a:ext>
            </a:extLst>
          </p:cNvPr>
          <p:cNvSpPr/>
          <p:nvPr/>
        </p:nvSpPr>
        <p:spPr>
          <a:xfrm>
            <a:off x="7347013" y="2596474"/>
            <a:ext cx="2483168" cy="646331"/>
          </a:xfrm>
          <a:prstGeom prst="rect">
            <a:avLst/>
          </a:prstGeom>
          <a:noFill/>
          <a:ln w="952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$4,069</a:t>
            </a:r>
          </a:p>
        </p:txBody>
      </p:sp>
      <p:sp>
        <p:nvSpPr>
          <p:cNvPr id="22" name="Tlte">
            <a:extLst>
              <a:ext uri="{FF2B5EF4-FFF2-40B4-BE49-F238E27FC236}">
                <a16:creationId xmlns:a16="http://schemas.microsoft.com/office/drawing/2014/main" id="{F565993C-C22D-6603-E644-16160C3FA98B}"/>
              </a:ext>
            </a:extLst>
          </p:cNvPr>
          <p:cNvSpPr txBox="1"/>
          <p:nvPr/>
        </p:nvSpPr>
        <p:spPr>
          <a:xfrm>
            <a:off x="790728" y="150717"/>
            <a:ext cx="10747773" cy="1746632"/>
          </a:xfrm>
          <a:prstGeom prst="rect">
            <a:avLst/>
          </a:prstGeom>
          <a:noFill/>
        </p:spPr>
        <p:txBody>
          <a:bodyPr wrap="square" rtlCol="0">
            <a:spAutoFit/>
          </a:bodyPr>
          <a:lstStyle/>
          <a:p>
            <a:pPr algn="ctr">
              <a:lnSpc>
                <a:spcPct val="125000"/>
              </a:lnSpc>
            </a:pPr>
            <a:r>
              <a:rPr lang="en-US" sz="5400" b="1">
                <a:latin typeface="Century Gothic" panose="020B0502020202020204" pitchFamily="34" charset="0"/>
              </a:rPr>
              <a:t>Making it happen</a:t>
            </a:r>
          </a:p>
          <a:p>
            <a:pPr algn="ctr">
              <a:lnSpc>
                <a:spcPct val="125000"/>
              </a:lnSpc>
            </a:pPr>
            <a:r>
              <a:rPr lang="en-US" sz="3200">
                <a:latin typeface="Arial" panose="020B0604020202020204" pitchFamily="34" charset="0"/>
                <a:cs typeface="Arial" panose="020B0604020202020204" pitchFamily="34" charset="0"/>
              </a:rPr>
              <a:t>Flexible payment options</a:t>
            </a:r>
            <a:endParaRPr lang="en-US" sz="5400">
              <a:solidFill>
                <a:srgbClr val="EB008B"/>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90735E23-B19F-A2B2-8102-2D5A58D3FFE5}"/>
              </a:ext>
            </a:extLst>
          </p:cNvPr>
          <p:cNvCxnSpPr>
            <a:cxnSpLocks/>
          </p:cNvCxnSpPr>
          <p:nvPr/>
        </p:nvCxnSpPr>
        <p:spPr>
          <a:xfrm>
            <a:off x="3810000" y="1239009"/>
            <a:ext cx="4572000" cy="0"/>
          </a:xfrm>
          <a:prstGeom prst="line">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cxnSp>
    </p:spTree>
    <p:custDataLst>
      <p:custData r:id="rId1"/>
      <p:custData r:id="rId2"/>
    </p:custDataLst>
    <p:extLst>
      <p:ext uri="{BB962C8B-B14F-4D97-AF65-F5344CB8AC3E}">
        <p14:creationId xmlns:p14="http://schemas.microsoft.com/office/powerpoint/2010/main" val="171432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using a cellphone&#10;&#10;Description automatically generated">
            <a:extLst>
              <a:ext uri="{FF2B5EF4-FFF2-40B4-BE49-F238E27FC236}">
                <a16:creationId xmlns:a16="http://schemas.microsoft.com/office/drawing/2014/main" id="{95528B1D-F1D3-4362-58F7-5E236BC9B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0073" y="0"/>
            <a:ext cx="5721927" cy="6858000"/>
          </a:xfrm>
          <a:prstGeom prst="rect">
            <a:avLst/>
          </a:prstGeom>
        </p:spPr>
      </p:pic>
      <p:sp>
        <p:nvSpPr>
          <p:cNvPr id="3" name="Title 1">
            <a:extLst>
              <a:ext uri="{FF2B5EF4-FFF2-40B4-BE49-F238E27FC236}">
                <a16:creationId xmlns:a16="http://schemas.microsoft.com/office/drawing/2014/main" id="{58EBB7D4-2AAC-FF74-3AB2-E75D12A68AC3}"/>
              </a:ext>
            </a:extLst>
          </p:cNvPr>
          <p:cNvSpPr txBox="1">
            <a:spLocks/>
          </p:cNvSpPr>
          <p:nvPr/>
        </p:nvSpPr>
        <p:spPr>
          <a:xfrm>
            <a:off x="556972" y="522566"/>
            <a:ext cx="5334000" cy="1022350"/>
          </a:xfrm>
          <a:prstGeom prst="rect">
            <a:avLst/>
          </a:prstGeom>
        </p:spPr>
        <p:txBody>
          <a:bodyPr>
            <a:normAutofit/>
          </a:bodyPr>
          <a:lstStyle>
            <a:lvl1pPr algn="ctr" defTabSz="914400" rtl="0" eaLnBrk="1" latinLnBrk="0" hangingPunct="1">
              <a:lnSpc>
                <a:spcPct val="125000"/>
              </a:lnSpc>
              <a:spcBef>
                <a:spcPct val="0"/>
              </a:spcBef>
              <a:buNone/>
              <a:defRPr lang="en-GB" sz="5400" b="1" kern="1200" dirty="0">
                <a:solidFill>
                  <a:schemeClr val="tx1"/>
                </a:solidFill>
                <a:latin typeface="Century Gothic" panose="020B0502020202020204" pitchFamily="34" charset="0"/>
                <a:ea typeface="+mn-ea"/>
                <a:cs typeface="+mn-cs"/>
              </a:defRPr>
            </a:lvl1pPr>
          </a:lstStyle>
          <a:p>
            <a:r>
              <a:rPr lang="en-GB"/>
              <a:t>Time to </a:t>
            </a:r>
            <a:r>
              <a:rPr lang="en-GB" err="1"/>
              <a:t>enroll</a:t>
            </a:r>
            <a:r>
              <a:rPr lang="en-GB"/>
              <a:t>!</a:t>
            </a:r>
            <a:endParaRPr lang="en-US"/>
          </a:p>
        </p:txBody>
      </p:sp>
      <p:sp>
        <p:nvSpPr>
          <p:cNvPr id="4" name="Rectangle 3">
            <a:extLst>
              <a:ext uri="{FF2B5EF4-FFF2-40B4-BE49-F238E27FC236}">
                <a16:creationId xmlns:a16="http://schemas.microsoft.com/office/drawing/2014/main" id="{6A997EB6-C74A-47F1-2BA6-4639EF47D9FA}"/>
              </a:ext>
            </a:extLst>
          </p:cNvPr>
          <p:cNvSpPr/>
          <p:nvPr/>
        </p:nvSpPr>
        <p:spPr>
          <a:xfrm>
            <a:off x="943951" y="2103771"/>
            <a:ext cx="5139955" cy="584775"/>
          </a:xfrm>
          <a:prstGeom prst="rect">
            <a:avLst/>
          </a:prstGeom>
        </p:spPr>
        <p:txBody>
          <a:bodyPr wrap="square" lIns="0" tIns="0" rIns="0" bIns="0">
            <a:spAutoFit/>
          </a:bodyPr>
          <a:lstStyle/>
          <a:p>
            <a:endParaRPr lang="en-US" b="1" dirty="0">
              <a:solidFill>
                <a:srgbClr val="37001F"/>
              </a:solidFill>
              <a:latin typeface="Century Gothic" panose="020B0502020202020204" pitchFamily="34" charset="0"/>
              <a:cs typeface="Arial" panose="020B0604020202020204" pitchFamily="34" charset="0"/>
            </a:endParaRPr>
          </a:p>
          <a:p>
            <a:r>
              <a:rPr lang="en-US" sz="2000" b="1" dirty="0">
                <a:solidFill>
                  <a:srgbClr val="00B9FF"/>
                </a:solidFill>
                <a:latin typeface="Century Gothic" panose="020B0502020202020204" pitchFamily="34" charset="0"/>
                <a:cs typeface="Arial" panose="020B0604020202020204" pitchFamily="34" charset="0"/>
              </a:rPr>
              <a:t>GUARANTEED</a:t>
            </a:r>
            <a:r>
              <a:rPr lang="en-US" sz="2000" b="1" baseline="0" dirty="0">
                <a:solidFill>
                  <a:srgbClr val="00B9FF"/>
                </a:solidFill>
                <a:latin typeface="Century Gothic" panose="020B0502020202020204" pitchFamily="34" charset="0"/>
                <a:cs typeface="Arial" panose="020B0604020202020204" pitchFamily="34" charset="0"/>
              </a:rPr>
              <a:t> </a:t>
            </a:r>
            <a:r>
              <a:rPr lang="en-US" sz="2000" b="1" dirty="0">
                <a:solidFill>
                  <a:srgbClr val="00B9FF"/>
                </a:solidFill>
                <a:latin typeface="Century Gothic" panose="020B0502020202020204" pitchFamily="34" charset="0"/>
                <a:cs typeface="Arial" panose="020B0604020202020204" pitchFamily="34" charset="0"/>
              </a:rPr>
              <a:t>SPOTS AVAILABLE:</a:t>
            </a:r>
          </a:p>
        </p:txBody>
      </p:sp>
      <p:sp>
        <p:nvSpPr>
          <p:cNvPr id="5" name="TextBox 4">
            <a:extLst>
              <a:ext uri="{FF2B5EF4-FFF2-40B4-BE49-F238E27FC236}">
                <a16:creationId xmlns:a16="http://schemas.microsoft.com/office/drawing/2014/main" id="{EBC3A6DD-8CA8-E0A6-6E5D-306AD31A6ABE}"/>
              </a:ext>
            </a:extLst>
          </p:cNvPr>
          <p:cNvSpPr txBox="1"/>
          <p:nvPr/>
        </p:nvSpPr>
        <p:spPr>
          <a:xfrm>
            <a:off x="877949" y="3865481"/>
            <a:ext cx="6096000" cy="400110"/>
          </a:xfrm>
          <a:prstGeom prst="rect">
            <a:avLst/>
          </a:prstGeom>
          <a:noFill/>
        </p:spPr>
        <p:txBody>
          <a:bodyPr wrap="square">
            <a:spAutoFit/>
          </a:bodyPr>
          <a:lstStyle/>
          <a:p>
            <a:r>
              <a:rPr lang="en-US" sz="2000" b="1">
                <a:solidFill>
                  <a:srgbClr val="FF3399"/>
                </a:solidFill>
                <a:latin typeface="Century Gothic" panose="020B0502020202020204" pitchFamily="34" charset="0"/>
                <a:cs typeface="Arial" panose="020B0604020202020204" pitchFamily="34" charset="0"/>
              </a:rPr>
              <a:t>ENROLLMENT DEADLINE:</a:t>
            </a:r>
          </a:p>
        </p:txBody>
      </p:sp>
      <p:cxnSp>
        <p:nvCxnSpPr>
          <p:cNvPr id="6" name="Straight Connector 5">
            <a:extLst>
              <a:ext uri="{FF2B5EF4-FFF2-40B4-BE49-F238E27FC236}">
                <a16:creationId xmlns:a16="http://schemas.microsoft.com/office/drawing/2014/main" id="{93338EE2-4E86-8117-96EB-4515673BA73C}"/>
              </a:ext>
            </a:extLst>
          </p:cNvPr>
          <p:cNvCxnSpPr>
            <a:cxnSpLocks/>
          </p:cNvCxnSpPr>
          <p:nvPr/>
        </p:nvCxnSpPr>
        <p:spPr>
          <a:xfrm>
            <a:off x="877949" y="1570239"/>
            <a:ext cx="4572000" cy="0"/>
          </a:xfrm>
          <a:prstGeom prst="line">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7" name="SpotsAvailable" descr="{&quot;templafy&quot;:{&quot;binding&quot;:&quot;{{Form.Spotsavail}}&quot;,&quot;visibility&quot;:{&quot;action&quot;:&quot;hide&quot;,&quot;compareValue&quot;:&quot;&quot;},&quot;disableUpdates&quot;:false,&quot;type&quot;:&quot;text&quot;}}" title="Form.Spotsavail">
            <a:extLst>
              <a:ext uri="{FF2B5EF4-FFF2-40B4-BE49-F238E27FC236}">
                <a16:creationId xmlns:a16="http://schemas.microsoft.com/office/drawing/2014/main" id="{02DCA73E-E511-7828-1E2A-9E9D2310703D}"/>
              </a:ext>
            </a:extLst>
          </p:cNvPr>
          <p:cNvSpPr/>
          <p:nvPr/>
        </p:nvSpPr>
        <p:spPr>
          <a:xfrm>
            <a:off x="943396" y="2632886"/>
            <a:ext cx="5333999" cy="717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sz="4000" b="1" dirty="0">
                <a:solidFill>
                  <a:schemeClr val="tx1"/>
                </a:solidFill>
                <a:latin typeface="Arial"/>
                <a:cs typeface="Arial"/>
              </a:rPr>
              <a:t>10</a:t>
            </a:r>
          </a:p>
        </p:txBody>
      </p:sp>
      <p:sp>
        <p:nvSpPr>
          <p:cNvPr id="8" name="enrolldeadline text" descr="{&quot;templafy&quot;:{&quot;binding&quot;:&quot;{{Form.EnrolDate}}&quot;,&quot;visibility&quot;:&quot;&quot;,&quot;disableUpdates&quot;:false,&quot;type&quot;:&quot;text&quot;}}" title="Form.EnrolDate">
            <a:extLst>
              <a:ext uri="{FF2B5EF4-FFF2-40B4-BE49-F238E27FC236}">
                <a16:creationId xmlns:a16="http://schemas.microsoft.com/office/drawing/2014/main" id="{8A8C09CF-8CFA-83F5-0F29-E9AF737034C5}"/>
              </a:ext>
            </a:extLst>
          </p:cNvPr>
          <p:cNvSpPr/>
          <p:nvPr/>
        </p:nvSpPr>
        <p:spPr>
          <a:xfrm>
            <a:off x="956045" y="4265591"/>
            <a:ext cx="5604803"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lnSpcReduction="20000"/>
          </a:bodyPr>
          <a:lstStyle/>
          <a:p>
            <a:pPr algn="l"/>
            <a:r>
              <a:rPr lang="en-GB" sz="3200" b="1" dirty="0">
                <a:ln>
                  <a:noFill/>
                </a:ln>
                <a:solidFill>
                  <a:schemeClr val="tx1"/>
                </a:solidFill>
                <a:latin typeface="Century Gothic"/>
                <a:cs typeface="Arial"/>
              </a:rPr>
              <a:t>February 7, 2025</a:t>
            </a:r>
          </a:p>
        </p:txBody>
      </p:sp>
      <p:sp>
        <p:nvSpPr>
          <p:cNvPr id="9" name="Oval 8">
            <a:extLst>
              <a:ext uri="{FF2B5EF4-FFF2-40B4-BE49-F238E27FC236}">
                <a16:creationId xmlns:a16="http://schemas.microsoft.com/office/drawing/2014/main" id="{95B9219B-3679-C06B-43FA-3C9E7A94EF3A}"/>
              </a:ext>
            </a:extLst>
          </p:cNvPr>
          <p:cNvSpPr/>
          <p:nvPr/>
        </p:nvSpPr>
        <p:spPr>
          <a:xfrm>
            <a:off x="8839200" y="204536"/>
            <a:ext cx="2795828" cy="2679032"/>
          </a:xfrm>
          <a:prstGeom prst="ellipse">
            <a:avLst/>
          </a:prstGeom>
          <a:solidFill>
            <a:srgbClr val="FF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a:ln>
                <a:noFill/>
              </a:ln>
              <a:solidFill>
                <a:srgbClr val="FF339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C7314D5-DD51-4C2F-3C2C-7084BCA7C9F9}"/>
              </a:ext>
            </a:extLst>
          </p:cNvPr>
          <p:cNvSpPr txBox="1"/>
          <p:nvPr/>
        </p:nvSpPr>
        <p:spPr>
          <a:xfrm>
            <a:off x="8985573" y="652908"/>
            <a:ext cx="2494924" cy="1828985"/>
          </a:xfrm>
          <a:prstGeom prst="rect">
            <a:avLst/>
          </a:prstGeom>
          <a:noFill/>
        </p:spPr>
        <p:txBody>
          <a:bodyPr wrap="square" lIns="91440" tIns="45720" rIns="91440" bIns="45720" rtlCol="0" anchor="t">
            <a:spAutoFit/>
          </a:bodyPr>
          <a:lstStyle/>
          <a:p>
            <a:pPr algn="ctr">
              <a:lnSpc>
                <a:spcPct val="85000"/>
              </a:lnSpc>
              <a:defRPr/>
            </a:pPr>
            <a:r>
              <a:rPr kumimoji="0" lang="en-US" sz="2200" b="1" i="1" u="none" strike="noStrike" kern="1200" cap="none" spc="0" normalizeH="0" baseline="0" noProof="0" dirty="0">
                <a:ln>
                  <a:noFill/>
                </a:ln>
                <a:solidFill>
                  <a:prstClr val="white"/>
                </a:solidFill>
                <a:effectLst/>
                <a:uLnTx/>
                <a:uFillTx/>
                <a:latin typeface="Century Gothic"/>
              </a:rPr>
              <a:t>Earn </a:t>
            </a:r>
            <a:r>
              <a:rPr lang="en-US" sz="2200" b="1" i="1" dirty="0">
                <a:solidFill>
                  <a:prstClr val="white"/>
                </a:solidFill>
                <a:latin typeface="Century Gothic"/>
              </a:rPr>
              <a:t>$200</a:t>
            </a:r>
            <a:br>
              <a:rPr lang="en-US" sz="2200" b="1" i="1" u="none" strike="noStrike" kern="1200" cap="none" spc="0" normalizeH="0" baseline="0" noProof="0" dirty="0">
                <a:ln>
                  <a:noFill/>
                </a:ln>
                <a:effectLst/>
                <a:uLnTx/>
                <a:uFillTx/>
                <a:latin typeface="Century Gothic" panose="020B0502020202020204" pitchFamily="34" charset="0"/>
              </a:rPr>
            </a:br>
            <a:r>
              <a:rPr kumimoji="0" lang="en-US" sz="2200" b="1" i="1" u="none" strike="noStrike" kern="1200" cap="none" spc="0" normalizeH="0" baseline="0" noProof="0" dirty="0">
                <a:ln>
                  <a:noFill/>
                </a:ln>
                <a:solidFill>
                  <a:prstClr val="white"/>
                </a:solidFill>
                <a:effectLst/>
                <a:uLnTx/>
                <a:uFillTx/>
                <a:latin typeface="Century Gothic"/>
              </a:rPr>
              <a:t>discount &amp; qualify for risk-free enrollment</a:t>
            </a:r>
            <a:r>
              <a:rPr lang="en-US" sz="2200" b="1" i="1" dirty="0">
                <a:solidFill>
                  <a:prstClr val="white"/>
                </a:solidFill>
                <a:latin typeface="Century Gothic"/>
              </a:rPr>
              <a:t> if you enroll by our deadline!</a:t>
            </a:r>
            <a:endParaRPr kumimoji="0" lang="en-US" sz="2200" b="1" i="1" u="none" strike="noStrike" kern="1200" cap="none" spc="0" normalizeH="0" baseline="0" noProof="0" dirty="0">
              <a:ln>
                <a:noFill/>
              </a:ln>
              <a:solidFill>
                <a:prstClr val="white"/>
              </a:solidFill>
              <a:effectLst/>
              <a:uLnTx/>
              <a:uFillTx/>
              <a:latin typeface="Century Gothic"/>
            </a:endParaRPr>
          </a:p>
        </p:txBody>
      </p:sp>
      <p:grpSp>
        <p:nvGrpSpPr>
          <p:cNvPr id="12" name="Group 11">
            <a:extLst>
              <a:ext uri="{FF2B5EF4-FFF2-40B4-BE49-F238E27FC236}">
                <a16:creationId xmlns:a16="http://schemas.microsoft.com/office/drawing/2014/main" id="{3ECB4EF7-AB68-CF35-62CD-E6F877C6DCDF}"/>
              </a:ext>
            </a:extLst>
          </p:cNvPr>
          <p:cNvGrpSpPr/>
          <p:nvPr/>
        </p:nvGrpSpPr>
        <p:grpSpPr>
          <a:xfrm>
            <a:off x="7174827" y="1544916"/>
            <a:ext cx="1946352" cy="2081929"/>
            <a:chOff x="7386452" y="1674419"/>
            <a:chExt cx="2066306" cy="2081929"/>
          </a:xfrm>
        </p:grpSpPr>
        <p:sp>
          <p:nvSpPr>
            <p:cNvPr id="13" name="Oval 12">
              <a:extLst>
                <a:ext uri="{FF2B5EF4-FFF2-40B4-BE49-F238E27FC236}">
                  <a16:creationId xmlns:a16="http://schemas.microsoft.com/office/drawing/2014/main" id="{58D79E93-B994-8313-FC5D-29D5739CBE43}"/>
                </a:ext>
              </a:extLst>
            </p:cNvPr>
            <p:cNvSpPr/>
            <p:nvPr/>
          </p:nvSpPr>
          <p:spPr>
            <a:xfrm>
              <a:off x="7386452" y="1674419"/>
              <a:ext cx="2066306" cy="1923803"/>
            </a:xfrm>
            <a:prstGeom prst="ellipse">
              <a:avLst/>
            </a:prstGeom>
            <a:solidFill>
              <a:srgbClr val="FF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entury Gothic" panose="020B0502020202020204" pitchFamily="34" charset="0"/>
              </a:endParaRPr>
            </a:p>
          </p:txBody>
        </p:sp>
        <p:sp>
          <p:nvSpPr>
            <p:cNvPr id="14" name="TextBox 13">
              <a:extLst>
                <a:ext uri="{FF2B5EF4-FFF2-40B4-BE49-F238E27FC236}">
                  <a16:creationId xmlns:a16="http://schemas.microsoft.com/office/drawing/2014/main" id="{612EB063-D837-D84A-5262-4C6DC8A9AEEB}"/>
                </a:ext>
              </a:extLst>
            </p:cNvPr>
            <p:cNvSpPr txBox="1"/>
            <p:nvPr/>
          </p:nvSpPr>
          <p:spPr>
            <a:xfrm>
              <a:off x="7505205" y="1863522"/>
              <a:ext cx="1828800" cy="1892826"/>
            </a:xfrm>
            <a:prstGeom prst="rect">
              <a:avLst/>
            </a:prstGeom>
            <a:noFill/>
          </p:spPr>
          <p:txBody>
            <a:bodyPr wrap="square" rtlCol="0">
              <a:spAutoFit/>
            </a:bodyPr>
            <a:lstStyle/>
            <a:p>
              <a:pPr algn="ctr">
                <a:lnSpc>
                  <a:spcPct val="90000"/>
                </a:lnSpc>
              </a:pPr>
              <a:r>
                <a:rPr lang="en-US" sz="2200" b="1">
                  <a:solidFill>
                    <a:schemeClr val="bg1"/>
                  </a:solidFill>
                  <a:latin typeface="Century Gothic" panose="020B0502020202020204" pitchFamily="34" charset="0"/>
                </a:rPr>
                <a:t>Secure your spot with a $95 enrollment fee.</a:t>
              </a:r>
            </a:p>
            <a:p>
              <a:endParaRPr lang="en-US"/>
            </a:p>
          </p:txBody>
        </p:sp>
      </p:grpSp>
    </p:spTree>
    <p:extLst>
      <p:ext uri="{BB962C8B-B14F-4D97-AF65-F5344CB8AC3E}">
        <p14:creationId xmlns:p14="http://schemas.microsoft.com/office/powerpoint/2010/main" val="2874690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F656E5-9166-0A42-A59A-38BBEDA38105}"/>
              </a:ext>
            </a:extLst>
          </p:cNvPr>
          <p:cNvSpPr>
            <a:spLocks/>
          </p:cNvSpPr>
          <p:nvPr/>
        </p:nvSpPr>
        <p:spPr>
          <a:xfrm>
            <a:off x="225" y="0"/>
            <a:ext cx="6027851" cy="6859467"/>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F7A7E0B1-81BD-C57D-99FA-5163BD91AD7D}"/>
              </a:ext>
            </a:extLst>
          </p:cNvPr>
          <p:cNvSpPr txBox="1">
            <a:spLocks/>
          </p:cNvSpPr>
          <p:nvPr/>
        </p:nvSpPr>
        <p:spPr>
          <a:xfrm>
            <a:off x="338143" y="227856"/>
            <a:ext cx="5689934" cy="1022350"/>
          </a:xfrm>
          <a:prstGeom prst="rect">
            <a:avLst/>
          </a:prstGeom>
          <a:ln>
            <a:noFill/>
          </a:ln>
        </p:spPr>
        <p:txBody>
          <a:bodyPr/>
          <a:lstStyle>
            <a:lvl1pPr algn="ctr" defTabSz="914400" rtl="0" eaLnBrk="1" latinLnBrk="0" hangingPunct="1">
              <a:lnSpc>
                <a:spcPct val="90000"/>
              </a:lnSpc>
              <a:spcBef>
                <a:spcPct val="0"/>
              </a:spcBef>
              <a:buNone/>
              <a:defRPr sz="4400" b="1" kern="1200">
                <a:solidFill>
                  <a:schemeClr val="bg1"/>
                </a:solidFill>
                <a:latin typeface="Century Gothic" panose="020B0502020202020204" pitchFamily="34" charset="0"/>
                <a:ea typeface="+mj-ea"/>
                <a:cs typeface="+mj-cs"/>
              </a:defRPr>
            </a:lvl1pPr>
          </a:lstStyle>
          <a:p>
            <a:r>
              <a:rPr lang="en-US"/>
              <a:t>Enrollment is open!</a:t>
            </a:r>
          </a:p>
        </p:txBody>
      </p:sp>
      <p:cxnSp>
        <p:nvCxnSpPr>
          <p:cNvPr id="5" name="Straight Connector 4">
            <a:extLst>
              <a:ext uri="{FF2B5EF4-FFF2-40B4-BE49-F238E27FC236}">
                <a16:creationId xmlns:a16="http://schemas.microsoft.com/office/drawing/2014/main" id="{4E6343D0-8BCB-A2DE-F0A1-7E3B13171CAF}"/>
              </a:ext>
            </a:extLst>
          </p:cNvPr>
          <p:cNvCxnSpPr>
            <a:cxnSpLocks/>
          </p:cNvCxnSpPr>
          <p:nvPr/>
        </p:nvCxnSpPr>
        <p:spPr>
          <a:xfrm>
            <a:off x="1508829" y="1539672"/>
            <a:ext cx="3914841" cy="0"/>
          </a:xfrm>
          <a:prstGeom prst="line">
            <a:avLst/>
          </a:prstGeom>
          <a:ln w="19050">
            <a:no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5B02953-2371-0DDA-D691-8E7363474458}"/>
              </a:ext>
            </a:extLst>
          </p:cNvPr>
          <p:cNvSpPr>
            <a:spLocks/>
          </p:cNvSpPr>
          <p:nvPr/>
        </p:nvSpPr>
        <p:spPr>
          <a:xfrm>
            <a:off x="623792" y="1003438"/>
            <a:ext cx="4696124" cy="553998"/>
          </a:xfrm>
          <a:prstGeom prst="rect">
            <a:avLst/>
          </a:prstGeom>
          <a:ln>
            <a:noFill/>
          </a:ln>
        </p:spPr>
        <p:txBody>
          <a:bodyPr wrap="square" lIns="0" tIns="0" rIns="0" bIns="0">
            <a:spAutoFit/>
          </a:bodyPr>
          <a:lstStyle/>
          <a:p>
            <a:endParaRPr lang="en-US" b="1">
              <a:solidFill>
                <a:srgbClr val="00B9FF"/>
              </a:solidFill>
              <a:latin typeface="Century Gothic" panose="020B0502020202020204" pitchFamily="34" charset="0"/>
              <a:cs typeface="Arial" panose="020B0604020202020204" pitchFamily="34" charset="0"/>
            </a:endParaRPr>
          </a:p>
          <a:p>
            <a:r>
              <a:rPr lang="en-US" b="1">
                <a:solidFill>
                  <a:srgbClr val="00B9FF"/>
                </a:solidFill>
                <a:latin typeface="Century Gothic" panose="020B0502020202020204" pitchFamily="34" charset="0"/>
                <a:cs typeface="Arial" panose="020B0604020202020204" pitchFamily="34" charset="0"/>
              </a:rPr>
              <a:t>OUR ENROLLMENT PAGE</a:t>
            </a:r>
          </a:p>
        </p:txBody>
      </p:sp>
      <p:sp>
        <p:nvSpPr>
          <p:cNvPr id="11" name="TextBox 10">
            <a:extLst>
              <a:ext uri="{FF2B5EF4-FFF2-40B4-BE49-F238E27FC236}">
                <a16:creationId xmlns:a16="http://schemas.microsoft.com/office/drawing/2014/main" id="{BEB25C90-AF13-65F2-D1CA-52AE929C26EC}"/>
              </a:ext>
            </a:extLst>
          </p:cNvPr>
          <p:cNvSpPr txBox="1"/>
          <p:nvPr/>
        </p:nvSpPr>
        <p:spPr>
          <a:xfrm>
            <a:off x="548486" y="1474302"/>
            <a:ext cx="6108957"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eftours.com/2854166SZ</a:t>
            </a:r>
          </a:p>
        </p:txBody>
      </p:sp>
      <p:sp>
        <p:nvSpPr>
          <p:cNvPr id="8" name="TextBox 7">
            <a:extLst>
              <a:ext uri="{FF2B5EF4-FFF2-40B4-BE49-F238E27FC236}">
                <a16:creationId xmlns:a16="http://schemas.microsoft.com/office/drawing/2014/main" id="{2C49AA83-ED01-BD41-8F5C-F238A590F7EB}"/>
              </a:ext>
            </a:extLst>
          </p:cNvPr>
          <p:cNvSpPr txBox="1"/>
          <p:nvPr/>
        </p:nvSpPr>
        <p:spPr>
          <a:xfrm>
            <a:off x="878305" y="5257562"/>
            <a:ext cx="5534526" cy="1600438"/>
          </a:xfrm>
          <a:prstGeom prst="rect">
            <a:avLst/>
          </a:prstGeom>
          <a:noFill/>
        </p:spPr>
        <p:txBody>
          <a:bodyPr wrap="square" lIns="91440" tIns="45720" rIns="91440" bIns="45720" rtlCol="0" anchor="t">
            <a:spAutoFit/>
          </a:bodyPr>
          <a:lstStyle/>
          <a:p>
            <a:pPr marL="285750" indent="-285750" algn="l">
              <a:buFont typeface="Arial" panose="020B0604020202020204" pitchFamily="34" charset="0"/>
              <a:buChar char="•"/>
            </a:pPr>
            <a:r>
              <a:rPr lang="en-US" sz="2000" b="0" i="0" u="none" baseline="0" dirty="0">
                <a:solidFill>
                  <a:schemeClr val="bg1"/>
                </a:solidFill>
                <a:latin typeface="Arial"/>
                <a:cs typeface="Arial"/>
              </a:rPr>
              <a:t>Fill out our Sign In Form</a:t>
            </a:r>
          </a:p>
          <a:p>
            <a:pPr marL="285750" indent="-285750" algn="l">
              <a:buFont typeface="Arial" panose="020B0604020202020204" pitchFamily="34" charset="0"/>
              <a:buChar char="•"/>
            </a:pPr>
            <a:r>
              <a:rPr lang="en-US" sz="2000" b="0" i="0" u="none" baseline="0" dirty="0">
                <a:solidFill>
                  <a:schemeClr val="bg1"/>
                </a:solidFill>
                <a:latin typeface="Arial" panose="020B0604020202020204" pitchFamily="34" charset="0"/>
                <a:cs typeface="Arial" panose="020B0604020202020204" pitchFamily="34" charset="0"/>
              </a:rPr>
              <a:t>Chat with EF: </a:t>
            </a:r>
            <a:r>
              <a:rPr lang="en-US" sz="2000" b="0" i="0" u="none" baseline="0" dirty="0">
                <a:solidFill>
                  <a:srgbClr val="00B0F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www.eftours.com</a:t>
            </a:r>
            <a:r>
              <a:rPr lang="en-US" sz="2000" b="0" i="0" u="none" baseline="0" dirty="0">
                <a:solidFill>
                  <a:srgbClr val="00B0F0"/>
                </a:solidFill>
                <a:latin typeface="Arial" panose="020B0604020202020204" pitchFamily="34" charset="0"/>
                <a:cs typeface="Arial" panose="020B0604020202020204" pitchFamily="34" charset="0"/>
              </a:rPr>
              <a:t> </a:t>
            </a:r>
          </a:p>
          <a:p>
            <a:pPr marL="285750" indent="-285750" algn="l">
              <a:buFont typeface="Arial" panose="020B0604020202020204" pitchFamily="34" charset="0"/>
              <a:buChar char="•"/>
            </a:pPr>
            <a:r>
              <a:rPr lang="en-US" sz="2000" b="0" i="0" u="none" baseline="0" dirty="0">
                <a:solidFill>
                  <a:schemeClr val="bg1"/>
                </a:solidFill>
                <a:latin typeface="Arial" panose="020B0604020202020204" pitchFamily="34" charset="0"/>
                <a:cs typeface="Arial" panose="020B0604020202020204" pitchFamily="34" charset="0"/>
              </a:rPr>
              <a:t>Or Call EF’s Traveler Support Team</a:t>
            </a:r>
          </a:p>
          <a:p>
            <a:pPr marL="742950" lvl="1" indent="-285750" algn="l">
              <a:buFont typeface="Arial" panose="020B0604020202020204" pitchFamily="34" charset="0"/>
              <a:buChar char="•"/>
            </a:pPr>
            <a:r>
              <a:rPr lang="en-US" sz="2000" b="0" i="0" u="none" baseline="0" dirty="0">
                <a:solidFill>
                  <a:schemeClr val="bg1"/>
                </a:solidFill>
                <a:latin typeface="Arial" panose="020B0604020202020204" pitchFamily="34" charset="0"/>
                <a:cs typeface="Arial" panose="020B0604020202020204" pitchFamily="34" charset="0"/>
              </a:rPr>
              <a:t>800-665-5364</a:t>
            </a:r>
            <a:endParaRPr lang="en-US" sz="2000" b="0" i="0" u="none" dirty="0">
              <a:solidFill>
                <a:schemeClr val="bg1"/>
              </a:solidFill>
              <a:latin typeface="Arial" panose="020B0604020202020204" pitchFamily="34" charset="0"/>
              <a:cs typeface="Arial" panose="020B0604020202020204" pitchFamily="34" charset="0"/>
            </a:endParaRPr>
          </a:p>
          <a:p>
            <a:endParaRPr lang="en-US" dirty="0"/>
          </a:p>
        </p:txBody>
      </p:sp>
      <p:sp>
        <p:nvSpPr>
          <p:cNvPr id="12" name="Rectangle 11">
            <a:extLst>
              <a:ext uri="{FF2B5EF4-FFF2-40B4-BE49-F238E27FC236}">
                <a16:creationId xmlns:a16="http://schemas.microsoft.com/office/drawing/2014/main" id="{1D19A039-3614-7DB0-DB94-4CC08BD5F672}"/>
              </a:ext>
            </a:extLst>
          </p:cNvPr>
          <p:cNvSpPr>
            <a:spLocks/>
          </p:cNvSpPr>
          <p:nvPr/>
        </p:nvSpPr>
        <p:spPr>
          <a:xfrm>
            <a:off x="737657" y="4760125"/>
            <a:ext cx="4696124" cy="553998"/>
          </a:xfrm>
          <a:prstGeom prst="rect">
            <a:avLst/>
          </a:prstGeom>
          <a:ln>
            <a:noFill/>
          </a:ln>
        </p:spPr>
        <p:txBody>
          <a:bodyPr wrap="square" lIns="0" tIns="0" rIns="0" bIns="0">
            <a:spAutoFit/>
          </a:bodyPr>
          <a:lstStyle/>
          <a:p>
            <a:endParaRPr lang="en-US" b="1">
              <a:solidFill>
                <a:srgbClr val="37001F"/>
              </a:solidFill>
              <a:latin typeface="Century Gothic" panose="020B0502020202020204" pitchFamily="34" charset="0"/>
              <a:cs typeface="Arial" panose="020B0604020202020204" pitchFamily="34" charset="0"/>
            </a:endParaRPr>
          </a:p>
          <a:p>
            <a:r>
              <a:rPr lang="en-US" b="1">
                <a:solidFill>
                  <a:srgbClr val="00B9FF"/>
                </a:solidFill>
                <a:latin typeface="Century Gothic" panose="020B0502020202020204" pitchFamily="34" charset="0"/>
                <a:cs typeface="Arial" panose="020B0604020202020204" pitchFamily="34" charset="0"/>
              </a:rPr>
              <a:t>QUESTIONS?</a:t>
            </a:r>
          </a:p>
        </p:txBody>
      </p:sp>
      <p:pic>
        <p:nvPicPr>
          <p:cNvPr id="13" name="Picture 12" descr="image.png"/>
          <p:cNvPicPr>
            <a:picLocks noChangeAspect="1"/>
          </p:cNvPicPr>
          <p:nvPr/>
        </p:nvPicPr>
        <p:blipFill>
          <a:blip r:embed="rId4"/>
          <a:stretch>
            <a:fillRect/>
          </a:stretch>
        </p:blipFill>
        <p:spPr>
          <a:xfrm>
            <a:off x="1837113" y="2061718"/>
            <a:ext cx="2775085" cy="2812785"/>
          </a:xfrm>
          <a:prstGeom prst="rect">
            <a:avLst/>
          </a:prstGeom>
        </p:spPr>
      </p:pic>
      <p:pic>
        <p:nvPicPr>
          <p:cNvPr id="14" name="Picture 13" descr="image.jpg"/>
          <p:cNvPicPr>
            <a:picLocks noChangeAspect="1"/>
          </p:cNvPicPr>
          <p:nvPr/>
        </p:nvPicPr>
        <p:blipFill>
          <a:blip r:embed="rId5"/>
          <a:stretch>
            <a:fillRect/>
          </a:stretch>
        </p:blipFill>
        <p:spPr>
          <a:xfrm>
            <a:off x="5915604" y="0"/>
            <a:ext cx="6276395" cy="6858000"/>
          </a:xfrm>
          <a:prstGeom prst="rect">
            <a:avLst/>
          </a:prstGeom>
        </p:spPr>
      </p:pic>
    </p:spTree>
    <p:extLst>
      <p:ext uri="{BB962C8B-B14F-4D97-AF65-F5344CB8AC3E}">
        <p14:creationId xmlns:p14="http://schemas.microsoft.com/office/powerpoint/2010/main" val="411818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jpg"/>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D9E6D07E-FA31-3615-3C1A-7FB605DFB6F6}"/>
              </a:ext>
            </a:extLst>
          </p:cNvPr>
          <p:cNvSpPr/>
          <p:nvPr/>
        </p:nvSpPr>
        <p:spPr>
          <a:xfrm>
            <a:off x="0" y="6140387"/>
            <a:ext cx="12192000" cy="71761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77097D0-E92B-66B2-5A4B-40C0B1FB66AB}"/>
              </a:ext>
            </a:extLst>
          </p:cNvPr>
          <p:cNvSpPr/>
          <p:nvPr/>
        </p:nvSpPr>
        <p:spPr>
          <a:xfrm>
            <a:off x="3489157" y="541422"/>
            <a:ext cx="5245768" cy="5245768"/>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4DD2A758-1C57-C2A1-5940-19E99A713DFC}"/>
              </a:ext>
            </a:extLst>
          </p:cNvPr>
          <p:cNvSpPr txBox="1">
            <a:spLocks/>
          </p:cNvSpPr>
          <p:nvPr/>
        </p:nvSpPr>
        <p:spPr>
          <a:xfrm>
            <a:off x="3478756" y="2357713"/>
            <a:ext cx="5234488" cy="1114868"/>
          </a:xfrm>
          <a:prstGeom prst="rect">
            <a:avLst/>
          </a:prstGeom>
        </p:spPr>
        <p:txBody>
          <a:bodyPr vert="horz" lIns="91440" tIns="45720" rIns="91440" bIns="45720" rtlCol="0" anchor="ctr">
            <a:noAutofit/>
          </a:bodyPr>
          <a:lstStyle>
            <a:defPPr>
              <a:defRPr lang="en-N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200" b="1" dirty="0">
                <a:solidFill>
                  <a:srgbClr val="00B0F0"/>
                </a:solidFill>
                <a:latin typeface="Century Gothic"/>
              </a:rPr>
              <a:t>Italy</a:t>
            </a:r>
            <a:endParaRPr lang="en-US">
              <a:solidFill>
                <a:srgbClr val="898989"/>
              </a:solidFill>
              <a:cs typeface="Calibri" panose="020F0502020204030204"/>
            </a:endParaRPr>
          </a:p>
        </p:txBody>
      </p:sp>
      <p:sp>
        <p:nvSpPr>
          <p:cNvPr id="11" name="Text Placeholder 9">
            <a:extLst>
              <a:ext uri="{FF2B5EF4-FFF2-40B4-BE49-F238E27FC236}">
                <a16:creationId xmlns:a16="http://schemas.microsoft.com/office/drawing/2014/main" id="{1340199D-64D2-7953-7AD9-E1F10C815219}"/>
              </a:ext>
            </a:extLst>
          </p:cNvPr>
          <p:cNvSpPr txBox="1">
            <a:spLocks/>
          </p:cNvSpPr>
          <p:nvPr/>
        </p:nvSpPr>
        <p:spPr>
          <a:xfrm>
            <a:off x="-1" y="6143273"/>
            <a:ext cx="12196763" cy="714726"/>
          </a:xfrm>
          <a:prstGeom prst="rect">
            <a:avLst/>
          </a:prstGeom>
        </p:spPr>
        <p:txBody>
          <a:bodyPr vert="horz" lIns="91440" tIns="45720" rIns="91440" bIns="45720" rtlCol="0" anchor="ctr"/>
          <a:lstStyle>
            <a:defPPr>
              <a:defRPr lang="en-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i="1" dirty="0">
                <a:solidFill>
                  <a:schemeClr val="bg1"/>
                </a:solidFill>
                <a:latin typeface="Arial"/>
                <a:cs typeface="Arial"/>
              </a:rPr>
              <a:t>Rome  – 7 Days</a:t>
            </a:r>
          </a:p>
        </p:txBody>
      </p:sp>
      <p:sp>
        <p:nvSpPr>
          <p:cNvPr id="13" name="TextBox 12">
            <a:extLst>
              <a:ext uri="{FF2B5EF4-FFF2-40B4-BE49-F238E27FC236}">
                <a16:creationId xmlns:a16="http://schemas.microsoft.com/office/drawing/2014/main" id="{45802DC6-BEA1-5AE4-FF0B-377B8B39CB1D}"/>
              </a:ext>
            </a:extLst>
          </p:cNvPr>
          <p:cNvSpPr txBox="1"/>
          <p:nvPr/>
        </p:nvSpPr>
        <p:spPr>
          <a:xfrm>
            <a:off x="4050632" y="1128248"/>
            <a:ext cx="4090736" cy="584775"/>
          </a:xfrm>
          <a:prstGeom prst="rect">
            <a:avLst/>
          </a:prstGeom>
          <a:noFill/>
        </p:spPr>
        <p:txBody>
          <a:bodyPr wrap="square" rtlCol="0">
            <a:spAutoFit/>
          </a:bodyPr>
          <a:lstStyle/>
          <a:p>
            <a:pPr algn="ctr"/>
            <a:r>
              <a:rPr lang="en-US" sz="3200" b="1" dirty="0">
                <a:solidFill>
                  <a:srgbClr val="00B0F0"/>
                </a:solidFill>
                <a:latin typeface="Century Gothic" panose="020B0502020202020204" pitchFamily="34" charset="0"/>
              </a:rPr>
              <a:t>Let’s go to…</a:t>
            </a:r>
          </a:p>
        </p:txBody>
      </p:sp>
      <p:sp>
        <p:nvSpPr>
          <p:cNvPr id="15" name="TextBox 14">
            <a:extLst>
              <a:ext uri="{FF2B5EF4-FFF2-40B4-BE49-F238E27FC236}">
                <a16:creationId xmlns:a16="http://schemas.microsoft.com/office/drawing/2014/main" id="{4F6C2529-F470-593C-4F6C-AEC3027374B1}"/>
              </a:ext>
            </a:extLst>
          </p:cNvPr>
          <p:cNvSpPr txBox="1"/>
          <p:nvPr/>
        </p:nvSpPr>
        <p:spPr>
          <a:xfrm rot="16200000">
            <a:off x="5480004" y="3944229"/>
            <a:ext cx="1231989" cy="1200329"/>
          </a:xfrm>
          <a:prstGeom prst="rect">
            <a:avLst/>
          </a:prstGeom>
          <a:noFill/>
        </p:spPr>
        <p:txBody>
          <a:bodyPr wrap="square" rtlCol="0">
            <a:spAutoFit/>
          </a:bodyPr>
          <a:lstStyle/>
          <a:p>
            <a:pPr algn="ctr"/>
            <a:r>
              <a:rPr lang="en-US" sz="7200" dirty="0">
                <a:solidFill>
                  <a:srgbClr val="00B0F0"/>
                </a:solidFill>
              </a:rPr>
              <a:t>✈</a:t>
            </a:r>
            <a:endParaRPr lang="en-US" sz="7200" dirty="0">
              <a:solidFill>
                <a:srgbClr val="00B0F0"/>
              </a:solidFill>
              <a:latin typeface="Wingdings" panose="05000000000000000000" pitchFamily="2" charset="2"/>
            </a:endParaRPr>
          </a:p>
        </p:txBody>
      </p:sp>
    </p:spTree>
    <p:extLst>
      <p:ext uri="{BB962C8B-B14F-4D97-AF65-F5344CB8AC3E}">
        <p14:creationId xmlns:p14="http://schemas.microsoft.com/office/powerpoint/2010/main" val="222780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D355D8-32CE-4298-8F8B-9F49366D4860}"/>
              </a:ext>
            </a:extLst>
          </p:cNvPr>
          <p:cNvSpPr>
            <a:spLocks noGrp="1"/>
          </p:cNvSpPr>
          <p:nvPr>
            <p:ph type="title"/>
          </p:nvPr>
        </p:nvSpPr>
        <p:spPr/>
        <p:txBody>
          <a:bodyPr/>
          <a:lstStyle/>
          <a:p>
            <a:r>
              <a:rPr lang="en-GB" dirty="0"/>
              <a:t>My name is</a:t>
            </a:r>
          </a:p>
        </p:txBody>
      </p:sp>
      <p:sp>
        <p:nvSpPr>
          <p:cNvPr id="3" name="TextBox 2">
            <a:extLst>
              <a:ext uri="{FF2B5EF4-FFF2-40B4-BE49-F238E27FC236}">
                <a16:creationId xmlns:a16="http://schemas.microsoft.com/office/drawing/2014/main" id="{3D95D989-C60F-3954-98F4-BB6486FD49A7}"/>
              </a:ext>
            </a:extLst>
          </p:cNvPr>
          <p:cNvSpPr txBox="1"/>
          <p:nvPr/>
        </p:nvSpPr>
        <p:spPr>
          <a:xfrm>
            <a:off x="5305530" y="3607358"/>
            <a:ext cx="6444510" cy="2554545"/>
          </a:xfrm>
          <a:prstGeom prst="rect">
            <a:avLst/>
          </a:prstGeom>
          <a:noFill/>
        </p:spPr>
        <p:txBody>
          <a:bodyPr wrap="square" rtlCol="0">
            <a:spAutoFit/>
          </a:bodyPr>
          <a:lstStyle/>
          <a:p>
            <a:pPr marL="457200" indent="-457200">
              <a:buFont typeface="Arial" panose="020B0604020202020204" pitchFamily="34" charset="0"/>
              <a:buChar char="•"/>
            </a:pPr>
            <a:r>
              <a:rPr lang="en-US" sz="4000" b="1" dirty="0">
                <a:solidFill>
                  <a:srgbClr val="0070C0"/>
                </a:solidFill>
              </a:rPr>
              <a:t>MHS Teacher for 17 school years!</a:t>
            </a:r>
          </a:p>
          <a:p>
            <a:pPr marL="457200" indent="-457200">
              <a:buFont typeface="Arial" panose="020B0604020202020204" pitchFamily="34" charset="0"/>
              <a:buChar char="•"/>
            </a:pPr>
            <a:r>
              <a:rPr lang="en-US" sz="4000" b="1" dirty="0">
                <a:solidFill>
                  <a:srgbClr val="0070C0"/>
                </a:solidFill>
              </a:rPr>
              <a:t>10+ Years Traveling with EF</a:t>
            </a:r>
          </a:p>
          <a:p>
            <a:pPr marL="457200" indent="-457200">
              <a:buFont typeface="Arial" panose="020B0604020202020204" pitchFamily="34" charset="0"/>
              <a:buChar char="•"/>
            </a:pPr>
            <a:r>
              <a:rPr lang="en-US" sz="4000" b="1" dirty="0">
                <a:solidFill>
                  <a:srgbClr val="0070C0"/>
                </a:solidFill>
              </a:rPr>
              <a:t>Girl Scout Leader</a:t>
            </a:r>
          </a:p>
        </p:txBody>
      </p:sp>
      <p:pic>
        <p:nvPicPr>
          <p:cNvPr id="7" name="Picture 6" descr="A person taking a selfie in front of a fountain&#10;&#10;Description automatically generated">
            <a:extLst>
              <a:ext uri="{FF2B5EF4-FFF2-40B4-BE49-F238E27FC236}">
                <a16:creationId xmlns:a16="http://schemas.microsoft.com/office/drawing/2014/main" id="{3798203D-CAD4-7D7F-B1A5-D683240E09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20" y="-104504"/>
            <a:ext cx="3857625" cy="6858000"/>
          </a:xfrm>
          <a:prstGeom prst="rect">
            <a:avLst/>
          </a:prstGeom>
        </p:spPr>
      </p:pic>
      <p:pic>
        <p:nvPicPr>
          <p:cNvPr id="11" name="Picture Placeholder 10" descr="A group of people wearing aprons holding pasta&#10;&#10;Description automatically generated">
            <a:extLst>
              <a:ext uri="{FF2B5EF4-FFF2-40B4-BE49-F238E27FC236}">
                <a16:creationId xmlns:a16="http://schemas.microsoft.com/office/drawing/2014/main" id="{00A9CBCF-6473-6FB2-4E84-C01540414CF6}"/>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12500" b="12500"/>
          <a:stretch>
            <a:fillRect/>
          </a:stretch>
        </p:blipFill>
        <p:spPr>
          <a:xfrm>
            <a:off x="9181979" y="365759"/>
            <a:ext cx="2697981" cy="2697981"/>
          </a:xfrm>
        </p:spPr>
      </p:pic>
    </p:spTree>
    <p:custDataLst>
      <p:custData r:id="rId1"/>
      <p:custData r:id="rId2"/>
      <p:tags r:id="rId3"/>
    </p:custDataLst>
    <p:extLst>
      <p:ext uri="{BB962C8B-B14F-4D97-AF65-F5344CB8AC3E}">
        <p14:creationId xmlns:p14="http://schemas.microsoft.com/office/powerpoint/2010/main" val="226972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Our agenda</a:t>
            </a:r>
          </a:p>
        </p:txBody>
      </p:sp>
      <p:sp>
        <p:nvSpPr>
          <p:cNvPr id="7" name="Subtitle 6"/>
          <p:cNvSpPr>
            <a:spLocks noGrp="1"/>
          </p:cNvSpPr>
          <p:nvPr>
            <p:ph type="subTitle" idx="1"/>
          </p:nvPr>
        </p:nvSpPr>
        <p:spPr/>
        <p:txBody>
          <a:bodyPr/>
          <a:lstStyle/>
          <a:p>
            <a:r>
              <a:rPr lang="en-US"/>
              <a:t>What we are going to cover</a:t>
            </a:r>
          </a:p>
          <a:p>
            <a:endParaRPr lang="en-US"/>
          </a:p>
        </p:txBody>
      </p:sp>
      <p:sp>
        <p:nvSpPr>
          <p:cNvPr id="11" name="Text Placeholder 10"/>
          <p:cNvSpPr>
            <a:spLocks noGrp="1"/>
          </p:cNvSpPr>
          <p:nvPr>
            <p:ph type="body" sz="quarter" idx="14"/>
          </p:nvPr>
        </p:nvSpPr>
        <p:spPr>
          <a:xfrm>
            <a:off x="6134450" y="2856579"/>
            <a:ext cx="6146800" cy="3995931"/>
          </a:xfrm>
        </p:spPr>
        <p:txBody>
          <a:bodyPr vert="horz" lIns="91440" tIns="45720" rIns="91440" bIns="45720" rtlCol="0" anchor="t">
            <a:normAutofit/>
          </a:bodyPr>
          <a:lstStyle/>
          <a:p>
            <a:pPr>
              <a:spcBef>
                <a:spcPts val="600"/>
              </a:spcBef>
            </a:pPr>
            <a:r>
              <a:rPr lang="en-US">
                <a:latin typeface="Arial"/>
                <a:cs typeface="Arial"/>
              </a:rPr>
              <a:t>The Value of Travel</a:t>
            </a:r>
          </a:p>
          <a:p>
            <a:pPr>
              <a:spcBef>
                <a:spcPts val="600"/>
              </a:spcBef>
            </a:pPr>
            <a:r>
              <a:rPr lang="en-US">
                <a:latin typeface="Arial"/>
                <a:cs typeface="Arial"/>
              </a:rPr>
              <a:t>Our Travel Partner</a:t>
            </a:r>
          </a:p>
          <a:p>
            <a:pPr>
              <a:spcBef>
                <a:spcPts val="600"/>
              </a:spcBef>
            </a:pPr>
            <a:r>
              <a:rPr lang="en-US">
                <a:latin typeface="Arial"/>
                <a:cs typeface="Arial"/>
              </a:rPr>
              <a:t>What We'll See &amp; Do</a:t>
            </a:r>
          </a:p>
          <a:p>
            <a:pPr>
              <a:spcBef>
                <a:spcPts val="600"/>
              </a:spcBef>
            </a:pPr>
            <a:r>
              <a:rPr lang="en-US">
                <a:latin typeface="Arial"/>
                <a:cs typeface="Arial"/>
              </a:rPr>
              <a:t>What’s Included</a:t>
            </a:r>
          </a:p>
          <a:p>
            <a:pPr>
              <a:spcBef>
                <a:spcPts val="600"/>
              </a:spcBef>
            </a:pPr>
            <a:r>
              <a:rPr lang="en-US">
                <a:latin typeface="Arial"/>
                <a:cs typeface="Arial"/>
              </a:rPr>
              <a:t>Price and How to Enroll</a:t>
            </a:r>
          </a:p>
        </p:txBody>
      </p:sp>
      <p:cxnSp>
        <p:nvCxnSpPr>
          <p:cNvPr id="8" name="Straight Connector 7">
            <a:extLst>
              <a:ext uri="{FF2B5EF4-FFF2-40B4-BE49-F238E27FC236}">
                <a16:creationId xmlns:a16="http://schemas.microsoft.com/office/drawing/2014/main" id="{76E8AE80-CEEE-46D9-980F-9152B3A7CE7E}"/>
              </a:ext>
            </a:extLst>
          </p:cNvPr>
          <p:cNvCxnSpPr>
            <a:cxnSpLocks/>
          </p:cNvCxnSpPr>
          <p:nvPr/>
        </p:nvCxnSpPr>
        <p:spPr>
          <a:xfrm>
            <a:off x="3848450" y="2343106"/>
            <a:ext cx="4572000" cy="0"/>
          </a:xfrm>
          <a:prstGeom prst="line">
            <a:avLst/>
          </a:prstGeom>
          <a:ln w="190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9" name="Text Placeholder 24">
            <a:extLst>
              <a:ext uri="{FF2B5EF4-FFF2-40B4-BE49-F238E27FC236}">
                <a16:creationId xmlns:a16="http://schemas.microsoft.com/office/drawing/2014/main" id="{E7FA21A4-8659-4421-8418-8589E5BAB243}"/>
              </a:ext>
            </a:extLst>
          </p:cNvPr>
          <p:cNvSpPr txBox="1">
            <a:spLocks/>
          </p:cNvSpPr>
          <p:nvPr/>
        </p:nvSpPr>
        <p:spPr>
          <a:xfrm>
            <a:off x="6134450" y="6976066"/>
            <a:ext cx="2658772" cy="3970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chemeClr val="tx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70D7117-6921-E9B1-3C17-B1E3B1037817}"/>
              </a:ext>
            </a:extLst>
          </p:cNvPr>
          <p:cNvPicPr>
            <a:picLocks noChangeAspect="1"/>
          </p:cNvPicPr>
          <p:nvPr/>
        </p:nvPicPr>
        <p:blipFill>
          <a:blip r:embed="rId6">
            <a:extLst>
              <a:ext uri="{28A0092B-C50C-407E-A947-70E740481C1C}">
                <a14:useLocalDpi xmlns:a14="http://schemas.microsoft.com/office/drawing/2010/main" val="0"/>
              </a:ext>
            </a:extLst>
          </a:blip>
          <a:srcRect t="11994" b="11994"/>
          <a:stretch/>
        </p:blipFill>
        <p:spPr>
          <a:xfrm>
            <a:off x="1396678" y="2006687"/>
            <a:ext cx="3780641" cy="3828791"/>
          </a:xfrm>
          <a:prstGeom prst="ellipse">
            <a:avLst/>
          </a:prstGeom>
        </p:spPr>
      </p:pic>
      <p:sp>
        <p:nvSpPr>
          <p:cNvPr id="20" name="Oval 19">
            <a:extLst>
              <a:ext uri="{FF2B5EF4-FFF2-40B4-BE49-F238E27FC236}">
                <a16:creationId xmlns:a16="http://schemas.microsoft.com/office/drawing/2014/main" id="{2BBFC4FD-C1F6-F94E-3EBE-2A8F6A5C46AB}"/>
              </a:ext>
            </a:extLst>
          </p:cNvPr>
          <p:cNvSpPr/>
          <p:nvPr/>
        </p:nvSpPr>
        <p:spPr>
          <a:xfrm>
            <a:off x="4230805" y="2959052"/>
            <a:ext cx="1610437" cy="1555842"/>
          </a:xfrm>
          <a:prstGeom prst="ellipse">
            <a:avLst/>
          </a:prstGeom>
          <a:solidFill>
            <a:srgbClr val="6FB7E1">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3B1F5C6-7EAC-7EF0-7859-68397F7A3FC6}"/>
              </a:ext>
            </a:extLst>
          </p:cNvPr>
          <p:cNvSpPr/>
          <p:nvPr/>
        </p:nvSpPr>
        <p:spPr>
          <a:xfrm>
            <a:off x="1091610" y="4514894"/>
            <a:ext cx="1037441" cy="1148928"/>
          </a:xfrm>
          <a:prstGeom prst="ellipse">
            <a:avLst/>
          </a:prstGeom>
          <a:solidFill>
            <a:srgbClr val="00B0F0">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ustDataLst>
      <p:custData r:id="rId1"/>
      <p:custData r:id="rId2"/>
      <p:tags r:id="rId3"/>
    </p:custDataLst>
    <p:extLst>
      <p:ext uri="{BB962C8B-B14F-4D97-AF65-F5344CB8AC3E}">
        <p14:creationId xmlns:p14="http://schemas.microsoft.com/office/powerpoint/2010/main" val="180266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27">
            <a:extLst>
              <a:ext uri="{FF2B5EF4-FFF2-40B4-BE49-F238E27FC236}">
                <a16:creationId xmlns:a16="http://schemas.microsoft.com/office/drawing/2014/main" id="{85EC003C-21AF-4B7E-B748-E01DEB277965}"/>
              </a:ext>
            </a:extLst>
          </p:cNvPr>
          <p:cNvPicPr>
            <a:picLocks noGrp="1" noChangeAspect="1"/>
          </p:cNvPicPr>
          <p:nvPr>
            <p:ph type="pic" sz="quarter" idx="14"/>
            <p:custDataLst>
              <p:tags r:id="rId3"/>
            </p:custDataLst>
          </p:nvPr>
        </p:nvPicPr>
        <p:blipFill>
          <a:blip r:embed="rId11">
            <a:extLst>
              <a:ext uri="{28A0092B-C50C-407E-A947-70E740481C1C}">
                <a14:useLocalDpi xmlns:a14="http://schemas.microsoft.com/office/drawing/2010/main" val="0"/>
              </a:ext>
            </a:extLst>
          </a:blip>
          <a:srcRect l="11525" r="11525"/>
          <a:stretch/>
        </p:blipFill>
        <p:spPr>
          <a:xfrm>
            <a:off x="8152175" y="152208"/>
            <a:ext cx="3879329" cy="3781055"/>
          </a:xfrm>
        </p:spPr>
      </p:pic>
      <p:pic>
        <p:nvPicPr>
          <p:cNvPr id="25" name="Picture Placeholder 3">
            <a:extLst>
              <a:ext uri="{FF2B5EF4-FFF2-40B4-BE49-F238E27FC236}">
                <a16:creationId xmlns:a16="http://schemas.microsoft.com/office/drawing/2014/main" id="{5A97FFE0-2BFD-43BB-8343-509FECF736E7}"/>
              </a:ext>
            </a:extLst>
          </p:cNvPr>
          <p:cNvPicPr>
            <a:picLocks noGrp="1" noChangeAspect="1"/>
          </p:cNvPicPr>
          <p:nvPr>
            <p:ph type="pic" sz="quarter" idx="10"/>
            <p:custDataLst>
              <p:tags r:id="rId4"/>
            </p:custDataLst>
          </p:nvPr>
        </p:nvPicPr>
        <p:blipFill>
          <a:blip r:embed="rId12">
            <a:extLst>
              <a:ext uri="{28A0092B-C50C-407E-A947-70E740481C1C}">
                <a14:useLocalDpi xmlns:a14="http://schemas.microsoft.com/office/drawing/2010/main" val="0"/>
              </a:ext>
            </a:extLst>
          </a:blip>
          <a:srcRect l="9149" r="9149"/>
          <a:stretch/>
        </p:blipFill>
        <p:spPr>
          <a:xfrm>
            <a:off x="274637" y="235986"/>
            <a:ext cx="3697287" cy="3604113"/>
          </a:xfrm>
        </p:spPr>
      </p:pic>
      <p:pic>
        <p:nvPicPr>
          <p:cNvPr id="17" name="Picture Placeholder 6">
            <a:extLst>
              <a:ext uri="{FF2B5EF4-FFF2-40B4-BE49-F238E27FC236}">
                <a16:creationId xmlns:a16="http://schemas.microsoft.com/office/drawing/2014/main" id="{97C7DE4B-6B80-44A7-A115-B61694BABFB9}"/>
              </a:ext>
            </a:extLst>
          </p:cNvPr>
          <p:cNvPicPr>
            <a:picLocks noGrp="1" noChangeAspect="1"/>
          </p:cNvPicPr>
          <p:nvPr>
            <p:ph type="pic" sz="quarter" idx="11"/>
            <p:custDataLst>
              <p:tags r:id="rId5"/>
            </p:custDataLst>
          </p:nvPr>
        </p:nvPicPr>
        <p:blipFill>
          <a:blip r:embed="rId13">
            <a:extLst>
              <a:ext uri="{28A0092B-C50C-407E-A947-70E740481C1C}">
                <a14:useLocalDpi xmlns:a14="http://schemas.microsoft.com/office/drawing/2010/main" val="0"/>
              </a:ext>
            </a:extLst>
          </a:blip>
          <a:srcRect t="7990" b="7990"/>
          <a:stretch/>
        </p:blipFill>
        <p:spPr>
          <a:xfrm>
            <a:off x="4222751" y="272563"/>
            <a:ext cx="3695700" cy="2328863"/>
          </a:xfrm>
        </p:spPr>
      </p:pic>
      <p:pic>
        <p:nvPicPr>
          <p:cNvPr id="40" name="Picture Placeholder 36">
            <a:extLst>
              <a:ext uri="{FF2B5EF4-FFF2-40B4-BE49-F238E27FC236}">
                <a16:creationId xmlns:a16="http://schemas.microsoft.com/office/drawing/2014/main" id="{0AB728CB-AA84-43A5-94A6-66B064A42FC5}"/>
              </a:ext>
            </a:extLst>
          </p:cNvPr>
          <p:cNvPicPr>
            <a:picLocks noGrp="1" noChangeAspect="1"/>
          </p:cNvPicPr>
          <p:nvPr>
            <p:ph type="pic" sz="quarter" idx="12"/>
            <p:custDataLst>
              <p:tags r:id="rId6"/>
            </p:custDataLst>
          </p:nvPr>
        </p:nvPicPr>
        <p:blipFill>
          <a:blip r:embed="rId14">
            <a:extLst>
              <a:ext uri="{28A0092B-C50C-407E-A947-70E740481C1C}">
                <a14:useLocalDpi xmlns:a14="http://schemas.microsoft.com/office/drawing/2010/main" val="0"/>
              </a:ext>
            </a:extLst>
          </a:blip>
          <a:srcRect l="506" t="8765" r="-506" b="42731"/>
          <a:stretch/>
        </p:blipFill>
        <p:spPr>
          <a:xfrm>
            <a:off x="4179206" y="4077956"/>
            <a:ext cx="3893821" cy="2522286"/>
          </a:xfrm>
        </p:spPr>
      </p:pic>
      <p:sp>
        <p:nvSpPr>
          <p:cNvPr id="2" name="TextBox 1">
            <a:extLst>
              <a:ext uri="{FF2B5EF4-FFF2-40B4-BE49-F238E27FC236}">
                <a16:creationId xmlns:a16="http://schemas.microsoft.com/office/drawing/2014/main" id="{E12BB454-FBD5-4BB5-9FC6-67D4875A3D57}"/>
              </a:ext>
            </a:extLst>
          </p:cNvPr>
          <p:cNvSpPr txBox="1">
            <a:spLocks/>
          </p:cNvSpPr>
          <p:nvPr/>
        </p:nvSpPr>
        <p:spPr>
          <a:xfrm>
            <a:off x="2661737" y="2752475"/>
            <a:ext cx="6817727" cy="1225868"/>
          </a:xfrm>
          <a:prstGeom prst="roundRect">
            <a:avLst/>
          </a:prstGeom>
          <a:solidFill>
            <a:srgbClr val="00B9FF"/>
          </a:solidFill>
        </p:spPr>
        <p:txBody>
          <a:bodyPr wrap="square" rtlCol="0">
            <a:spAutoFit/>
          </a:bodyPr>
          <a:lstStyle/>
          <a:p>
            <a:pPr algn="ctr"/>
            <a:r>
              <a:rPr lang="en-US" sz="6600" b="1" dirty="0">
                <a:solidFill>
                  <a:schemeClr val="bg1"/>
                </a:solidFill>
                <a:latin typeface="Century Gothic" panose="020B0502020202020204" pitchFamily="34" charset="0"/>
              </a:rPr>
              <a:t>Why I travel…</a:t>
            </a:r>
          </a:p>
        </p:txBody>
      </p:sp>
      <p:pic>
        <p:nvPicPr>
          <p:cNvPr id="36" name="Picture Placeholder 32">
            <a:extLst>
              <a:ext uri="{FF2B5EF4-FFF2-40B4-BE49-F238E27FC236}">
                <a16:creationId xmlns:a16="http://schemas.microsoft.com/office/drawing/2014/main" id="{507ED7A9-A927-4C27-A209-F66A3FE0ED9D}"/>
              </a:ext>
            </a:extLst>
          </p:cNvPr>
          <p:cNvPicPr>
            <a:picLocks noGrp="1" noChangeAspect="1"/>
          </p:cNvPicPr>
          <p:nvPr>
            <p:ph type="pic" sz="quarter" idx="13"/>
            <p:custDataLst>
              <p:tags r:id="rId7"/>
            </p:custDataLst>
          </p:nvPr>
        </p:nvPicPr>
        <p:blipFill>
          <a:blip r:embed="rId15">
            <a:extLst>
              <a:ext uri="{28A0092B-C50C-407E-A947-70E740481C1C}">
                <a14:useLocalDpi xmlns:a14="http://schemas.microsoft.com/office/drawing/2010/main" val="0"/>
              </a:ext>
            </a:extLst>
          </a:blip>
          <a:srcRect l="7955" r="7955"/>
          <a:stretch/>
        </p:blipFill>
        <p:spPr>
          <a:xfrm>
            <a:off x="8152175" y="4088422"/>
            <a:ext cx="3879329" cy="2511820"/>
          </a:xfrm>
        </p:spPr>
      </p:pic>
      <p:pic>
        <p:nvPicPr>
          <p:cNvPr id="47" name="Picture Placeholder 40">
            <a:extLst>
              <a:ext uri="{FF2B5EF4-FFF2-40B4-BE49-F238E27FC236}">
                <a16:creationId xmlns:a16="http://schemas.microsoft.com/office/drawing/2014/main" id="{4F703E83-3B09-4577-919B-D3E64D7164EF}"/>
              </a:ext>
            </a:extLst>
          </p:cNvPr>
          <p:cNvPicPr>
            <a:picLocks noGrp="1" noChangeAspect="1"/>
          </p:cNvPicPr>
          <p:nvPr>
            <p:ph type="pic" sz="quarter" idx="15"/>
            <p:custDataLst>
              <p:tags r:id="rId8"/>
            </p:custDataLst>
          </p:nvPr>
        </p:nvPicPr>
        <p:blipFill>
          <a:blip r:embed="rId16">
            <a:extLst>
              <a:ext uri="{28A0092B-C50C-407E-A947-70E740481C1C}">
                <a14:useLocalDpi xmlns:a14="http://schemas.microsoft.com/office/drawing/2010/main" val="0"/>
              </a:ext>
            </a:extLst>
          </a:blip>
          <a:srcRect l="1835" t="20873" r="-61714" b="11733"/>
          <a:stretch/>
        </p:blipFill>
        <p:spPr>
          <a:xfrm>
            <a:off x="274637" y="3933263"/>
            <a:ext cx="3695700" cy="2769584"/>
          </a:xfrm>
        </p:spPr>
      </p:pic>
      <p:pic>
        <p:nvPicPr>
          <p:cNvPr id="4" name="Picture 3" descr="A group of women posing for a picture in front of a clock tower&#10;&#10;Description automatically generated">
            <a:extLst>
              <a:ext uri="{FF2B5EF4-FFF2-40B4-BE49-F238E27FC236}">
                <a16:creationId xmlns:a16="http://schemas.microsoft.com/office/drawing/2014/main" id="{39B10E5E-21F7-761E-6BBB-6801E8B0D13D}"/>
              </a:ext>
            </a:extLst>
          </p:cNvPr>
          <p:cNvPicPr>
            <a:picLocks noChangeAspect="1"/>
          </p:cNvPicPr>
          <p:nvPr/>
        </p:nvPicPr>
        <p:blipFill>
          <a:blip r:embed="rId17">
            <a:extLst>
              <a:ext uri="{28A0092B-C50C-407E-A947-70E740481C1C}">
                <a14:useLocalDpi xmlns:a14="http://schemas.microsoft.com/office/drawing/2010/main" val="0"/>
              </a:ext>
            </a:extLst>
          </a:blip>
          <a:srcRect l="14403" r="14849" b="4038"/>
          <a:stretch/>
        </p:blipFill>
        <p:spPr>
          <a:xfrm>
            <a:off x="2623457" y="4040480"/>
            <a:ext cx="1469572" cy="2657736"/>
          </a:xfrm>
          <a:prstGeom prst="rect">
            <a:avLst/>
          </a:prstGeom>
        </p:spPr>
      </p:pic>
    </p:spTree>
    <p:custDataLst>
      <p:custData r:id="rId1"/>
      <p:custData r:id="rId2"/>
    </p:custDataLst>
    <p:extLst>
      <p:ext uri="{BB962C8B-B14F-4D97-AF65-F5344CB8AC3E}">
        <p14:creationId xmlns:p14="http://schemas.microsoft.com/office/powerpoint/2010/main" val="1348255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57B394-7951-4747-8D36-B8B751292A53}"/>
              </a:ext>
            </a:extLst>
          </p:cNvPr>
          <p:cNvSpPr>
            <a:spLocks noGrp="1"/>
          </p:cNvSpPr>
          <p:nvPr>
            <p:ph type="title"/>
          </p:nvPr>
        </p:nvSpPr>
        <p:spPr>
          <a:xfrm>
            <a:off x="931480" y="579879"/>
            <a:ext cx="10024872" cy="961371"/>
          </a:xfrm>
        </p:spPr>
        <p:txBody>
          <a:bodyPr/>
          <a:lstStyle/>
          <a:p>
            <a:r>
              <a:rPr lang="en-US"/>
              <a:t>EF Educational Tours</a:t>
            </a:r>
            <a:endParaRPr lang="en-GB"/>
          </a:p>
        </p:txBody>
      </p:sp>
      <p:sp>
        <p:nvSpPr>
          <p:cNvPr id="6" name="Text Placeholder 5">
            <a:extLst>
              <a:ext uri="{FF2B5EF4-FFF2-40B4-BE49-F238E27FC236}">
                <a16:creationId xmlns:a16="http://schemas.microsoft.com/office/drawing/2014/main" id="{CF14CCEE-270A-4B07-97F7-34412177901B}"/>
              </a:ext>
            </a:extLst>
          </p:cNvPr>
          <p:cNvSpPr>
            <a:spLocks noGrp="1"/>
          </p:cNvSpPr>
          <p:nvPr>
            <p:ph type="subTitle" idx="1"/>
          </p:nvPr>
        </p:nvSpPr>
        <p:spPr>
          <a:xfrm>
            <a:off x="931480" y="1572130"/>
            <a:ext cx="10024872" cy="647421"/>
          </a:xfrm>
        </p:spPr>
        <p:txBody>
          <a:bodyPr vert="horz" lIns="91440" tIns="45720" rIns="91440" bIns="45720" rtlCol="0" anchor="t">
            <a:noAutofit/>
          </a:bodyPr>
          <a:lstStyle/>
          <a:p>
            <a:r>
              <a:rPr lang="en-US">
                <a:latin typeface="Arial"/>
                <a:cs typeface="Arial"/>
              </a:rPr>
              <a:t>Our educational travel and safety partner</a:t>
            </a:r>
            <a:endParaRPr lang="en-US" sz="5400">
              <a:solidFill>
                <a:srgbClr val="EB008B"/>
              </a:solidFill>
              <a:latin typeface="Arial"/>
              <a:cs typeface="Arial"/>
            </a:endParaRPr>
          </a:p>
        </p:txBody>
      </p:sp>
      <p:sp>
        <p:nvSpPr>
          <p:cNvPr id="2" name="AutoShape 2">
            <a:extLst>
              <a:ext uri="{FF2B5EF4-FFF2-40B4-BE49-F238E27FC236}">
                <a16:creationId xmlns:a16="http://schemas.microsoft.com/office/drawing/2014/main" id="{17549905-762B-4CA1-BE24-B65B4D472E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a:extLst>
              <a:ext uri="{FF2B5EF4-FFF2-40B4-BE49-F238E27FC236}">
                <a16:creationId xmlns:a16="http://schemas.microsoft.com/office/drawing/2014/main" id="{5A09E578-5344-B6A8-A911-CDE885BE62D1}"/>
              </a:ext>
            </a:extLst>
          </p:cNvPr>
          <p:cNvGrpSpPr/>
          <p:nvPr/>
        </p:nvGrpSpPr>
        <p:grpSpPr>
          <a:xfrm>
            <a:off x="0" y="1895840"/>
            <a:ext cx="7233313" cy="4731286"/>
            <a:chOff x="770088" y="2238430"/>
            <a:chExt cx="5435056" cy="3043341"/>
          </a:xfrm>
        </p:grpSpPr>
        <p:pic>
          <p:nvPicPr>
            <p:cNvPr id="1028" name="Picture 4">
              <a:extLst>
                <a:ext uri="{FF2B5EF4-FFF2-40B4-BE49-F238E27FC236}">
                  <a16:creationId xmlns:a16="http://schemas.microsoft.com/office/drawing/2014/main" id="{59C02961-3DAA-59C8-6C1E-9A414322DE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4" b="8487"/>
            <a:stretch/>
          </p:blipFill>
          <p:spPr bwMode="auto">
            <a:xfrm>
              <a:off x="770088" y="2491113"/>
              <a:ext cx="5435056" cy="27906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white airplane in the sky&#10;&#10;Description automatically generated">
              <a:extLst>
                <a:ext uri="{FF2B5EF4-FFF2-40B4-BE49-F238E27FC236}">
                  <a16:creationId xmlns:a16="http://schemas.microsoft.com/office/drawing/2014/main" id="{E446A6AD-3A6A-3A44-06F2-1EA1E6795C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179632" y="2238430"/>
              <a:ext cx="3285456" cy="2190085"/>
            </a:xfrm>
            <a:prstGeom prst="rect">
              <a:avLst/>
            </a:prstGeom>
          </p:spPr>
        </p:pic>
      </p:grpSp>
      <p:sp>
        <p:nvSpPr>
          <p:cNvPr id="10" name="Rectangle 9">
            <a:extLst>
              <a:ext uri="{FF2B5EF4-FFF2-40B4-BE49-F238E27FC236}">
                <a16:creationId xmlns:a16="http://schemas.microsoft.com/office/drawing/2014/main" id="{9EF6A6E3-FED4-4524-A40B-60F3BAA38F21}"/>
              </a:ext>
            </a:extLst>
          </p:cNvPr>
          <p:cNvSpPr/>
          <p:nvPr/>
        </p:nvSpPr>
        <p:spPr>
          <a:xfrm>
            <a:off x="6248400" y="2996226"/>
            <a:ext cx="5834743" cy="2246769"/>
          </a:xfrm>
          <a:prstGeom prst="rect">
            <a:avLst/>
          </a:prstGeom>
        </p:spPr>
        <p:txBody>
          <a:bodyPr wrap="square" lIns="91440" tIns="45720" rIns="91440" bIns="45720" anchor="t">
            <a:spAutoFit/>
          </a:bodyPr>
          <a:lstStyle/>
          <a:p>
            <a:pPr marL="342900" indent="-342900">
              <a:spcBef>
                <a:spcPts val="1200"/>
              </a:spcBef>
              <a:buFont typeface="Arial" panose="020B0604020202020204" pitchFamily="34" charset="0"/>
              <a:buChar char="•"/>
            </a:pPr>
            <a:r>
              <a:rPr lang="en-US" sz="2200">
                <a:latin typeface="Arial"/>
                <a:cs typeface="Arial"/>
              </a:rPr>
              <a:t>Nearly 60 years of experience</a:t>
            </a:r>
          </a:p>
          <a:p>
            <a:pPr marL="342900" indent="-342900">
              <a:spcBef>
                <a:spcPts val="1200"/>
              </a:spcBef>
              <a:buFont typeface="Arial" panose="020B0604020202020204" pitchFamily="34" charset="0"/>
              <a:buChar char="•"/>
            </a:pPr>
            <a:r>
              <a:rPr lang="en-US" sz="2200" dirty="0">
                <a:latin typeface="Arial"/>
                <a:cs typeface="Arial"/>
              </a:rPr>
              <a:t>Staff on the ground 365 days a year in over 50 countries all over the world!</a:t>
            </a:r>
          </a:p>
          <a:p>
            <a:pPr marL="342900" indent="-342900">
              <a:spcBef>
                <a:spcPts val="1200"/>
              </a:spcBef>
              <a:buFont typeface="Arial" panose="020B0604020202020204" pitchFamily="34" charset="0"/>
              <a:buChar char="•"/>
            </a:pPr>
            <a:r>
              <a:rPr lang="en-US" sz="2200" dirty="0">
                <a:latin typeface="Arial"/>
                <a:cs typeface="Arial"/>
              </a:rPr>
              <a:t>World leader in international education</a:t>
            </a:r>
          </a:p>
          <a:p>
            <a:pPr marL="342900" indent="-342900">
              <a:spcBef>
                <a:spcPts val="1200"/>
              </a:spcBef>
              <a:buFont typeface="Arial" panose="020B0604020202020204" pitchFamily="34" charset="0"/>
              <a:buChar char="•"/>
            </a:pPr>
            <a:r>
              <a:rPr lang="en-US" sz="2200" dirty="0">
                <a:latin typeface="Arial"/>
                <a:cs typeface="Arial"/>
              </a:rPr>
              <a:t>Accredited, just like our school</a:t>
            </a:r>
          </a:p>
        </p:txBody>
      </p:sp>
      <p:sp>
        <p:nvSpPr>
          <p:cNvPr id="4" name="TextBox 3">
            <a:extLst>
              <a:ext uri="{FF2B5EF4-FFF2-40B4-BE49-F238E27FC236}">
                <a16:creationId xmlns:a16="http://schemas.microsoft.com/office/drawing/2014/main" id="{42DBC4C9-D807-84DF-9EE2-DFD063AD0859}"/>
              </a:ext>
            </a:extLst>
          </p:cNvPr>
          <p:cNvSpPr txBox="1"/>
          <p:nvPr/>
        </p:nvSpPr>
        <p:spPr>
          <a:xfrm>
            <a:off x="1091820" y="6350127"/>
            <a:ext cx="5049671" cy="276999"/>
          </a:xfrm>
          <a:prstGeom prst="rect">
            <a:avLst/>
          </a:prstGeom>
          <a:noFill/>
        </p:spPr>
        <p:txBody>
          <a:bodyPr wrap="square" rtlCol="0">
            <a:spAutoFit/>
          </a:bodyPr>
          <a:lstStyle/>
          <a:p>
            <a:pPr algn="ctr"/>
            <a:r>
              <a:rPr lang="en-US" sz="1200" i="1">
                <a:latin typeface="Arial" panose="020B0604020202020204" pitchFamily="34" charset="0"/>
                <a:cs typeface="Arial" panose="020B0604020202020204" pitchFamily="34" charset="0"/>
              </a:rPr>
              <a:t>These blue dots are everywhere EF has an office!</a:t>
            </a:r>
          </a:p>
        </p:txBody>
      </p:sp>
    </p:spTree>
    <p:custDataLst>
      <p:custData r:id="rId1"/>
      <p:custData r:id="rId2"/>
      <p:tags r:id="rId3"/>
    </p:custDataLst>
    <p:extLst>
      <p:ext uri="{BB962C8B-B14F-4D97-AF65-F5344CB8AC3E}">
        <p14:creationId xmlns:p14="http://schemas.microsoft.com/office/powerpoint/2010/main" val="194445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6BE66-36F1-4115-9B39-7F136CEDF739}"/>
              </a:ext>
            </a:extLst>
          </p:cNvPr>
          <p:cNvPicPr>
            <a:picLocks noChangeAspect="1"/>
          </p:cNvPicPr>
          <p:nvPr/>
        </p:nvPicPr>
        <p:blipFill>
          <a:blip r:embed="rId5">
            <a:extLst>
              <a:ext uri="{28A0092B-C50C-407E-A947-70E740481C1C}">
                <a14:useLocalDpi xmlns:a14="http://schemas.microsoft.com/office/drawing/2010/main" val="0"/>
              </a:ext>
            </a:extLst>
          </a:blip>
          <a:srcRect t="12732" b="12732"/>
          <a:stretch/>
        </p:blipFill>
        <p:spPr>
          <a:xfrm>
            <a:off x="6451780" y="1282890"/>
            <a:ext cx="5740222" cy="5704764"/>
          </a:xfrm>
          <a:prstGeom prst="rect">
            <a:avLst/>
          </a:prstGeom>
        </p:spPr>
      </p:pic>
      <p:sp>
        <p:nvSpPr>
          <p:cNvPr id="2" name="Title 1">
            <a:extLst>
              <a:ext uri="{FF2B5EF4-FFF2-40B4-BE49-F238E27FC236}">
                <a16:creationId xmlns:a16="http://schemas.microsoft.com/office/drawing/2014/main" id="{F6393E07-76B2-4B8F-86A9-E8069E354CF6}"/>
              </a:ext>
            </a:extLst>
          </p:cNvPr>
          <p:cNvSpPr>
            <a:spLocks noGrp="1"/>
          </p:cNvSpPr>
          <p:nvPr>
            <p:ph type="title"/>
          </p:nvPr>
        </p:nvSpPr>
        <p:spPr>
          <a:xfrm>
            <a:off x="0" y="228174"/>
            <a:ext cx="12192000" cy="762399"/>
          </a:xfrm>
        </p:spPr>
        <p:txBody>
          <a:bodyPr>
            <a:noAutofit/>
          </a:bodyPr>
          <a:lstStyle/>
          <a:p>
            <a:pPr algn="ctr"/>
            <a:r>
              <a:rPr lang="en-US" sz="6000" dirty="0">
                <a:solidFill>
                  <a:schemeClr val="bg1"/>
                </a:solidFill>
              </a:rPr>
              <a:t>Our safety &amp; support partner</a:t>
            </a:r>
          </a:p>
        </p:txBody>
      </p:sp>
      <p:sp>
        <p:nvSpPr>
          <p:cNvPr id="25" name="TextBox 24">
            <a:extLst>
              <a:ext uri="{FF2B5EF4-FFF2-40B4-BE49-F238E27FC236}">
                <a16:creationId xmlns:a16="http://schemas.microsoft.com/office/drawing/2014/main" id="{16BB63A5-D6D6-4EFC-A806-34B766CBCF67}"/>
              </a:ext>
            </a:extLst>
          </p:cNvPr>
          <p:cNvSpPr txBox="1"/>
          <p:nvPr/>
        </p:nvSpPr>
        <p:spPr>
          <a:xfrm>
            <a:off x="1409584" y="2096500"/>
            <a:ext cx="4599045" cy="400110"/>
          </a:xfrm>
          <a:prstGeom prst="rect">
            <a:avLst/>
          </a:prstGeom>
          <a:noFill/>
        </p:spPr>
        <p:txBody>
          <a:bodyPr wrap="square" rtlCol="0">
            <a:spAutoFit/>
          </a:bodyPr>
          <a:lstStyle/>
          <a:p>
            <a:pPr>
              <a:spcBef>
                <a:spcPts val="600"/>
              </a:spcBef>
            </a:pPr>
            <a:r>
              <a:rPr lang="en-US" sz="2000" dirty="0">
                <a:latin typeface="Arial" panose="020B0604020202020204" pitchFamily="34" charset="0"/>
                <a:cs typeface="Arial" panose="020B0604020202020204" pitchFamily="34" charset="0"/>
              </a:rPr>
              <a:t>Local support and insight worldwide</a:t>
            </a:r>
          </a:p>
        </p:txBody>
      </p:sp>
      <p:pic>
        <p:nvPicPr>
          <p:cNvPr id="28" name="Picture 27">
            <a:extLst>
              <a:ext uri="{FF2B5EF4-FFF2-40B4-BE49-F238E27FC236}">
                <a16:creationId xmlns:a16="http://schemas.microsoft.com/office/drawing/2014/main" id="{0D4916C7-8F0C-4401-B101-94004BF2E4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3378" y="2903302"/>
            <a:ext cx="649307" cy="682245"/>
          </a:xfrm>
          <a:prstGeom prst="rect">
            <a:avLst/>
          </a:prstGeom>
          <a:ln>
            <a:noFill/>
          </a:ln>
        </p:spPr>
      </p:pic>
      <p:sp>
        <p:nvSpPr>
          <p:cNvPr id="31" name="TextBox 30">
            <a:extLst>
              <a:ext uri="{FF2B5EF4-FFF2-40B4-BE49-F238E27FC236}">
                <a16:creationId xmlns:a16="http://schemas.microsoft.com/office/drawing/2014/main" id="{029A72D9-3304-4134-9049-19E80579069A}"/>
              </a:ext>
            </a:extLst>
          </p:cNvPr>
          <p:cNvSpPr txBox="1"/>
          <p:nvPr/>
        </p:nvSpPr>
        <p:spPr>
          <a:xfrm>
            <a:off x="1443169" y="3021282"/>
            <a:ext cx="5039823" cy="400110"/>
          </a:xfrm>
          <a:prstGeom prst="rect">
            <a:avLst/>
          </a:prstGeom>
          <a:noFill/>
        </p:spPr>
        <p:txBody>
          <a:bodyPr wrap="square" rtlCol="0">
            <a:spAutoFit/>
          </a:bodyPr>
          <a:lstStyle/>
          <a:p>
            <a:pPr>
              <a:spcBef>
                <a:spcPts val="200"/>
              </a:spcBef>
            </a:pPr>
            <a:r>
              <a:rPr lang="en-US" sz="2000" dirty="0">
                <a:latin typeface="Arial" panose="020B0604020202020204" pitchFamily="34" charset="0"/>
                <a:cs typeface="Arial" panose="020B0604020202020204" pitchFamily="34" charset="0"/>
              </a:rPr>
              <a:t>EF’s Safety and Incident Response Team</a:t>
            </a:r>
          </a:p>
        </p:txBody>
      </p:sp>
      <p:sp>
        <p:nvSpPr>
          <p:cNvPr id="32" name="TextBox 31">
            <a:extLst>
              <a:ext uri="{FF2B5EF4-FFF2-40B4-BE49-F238E27FC236}">
                <a16:creationId xmlns:a16="http://schemas.microsoft.com/office/drawing/2014/main" id="{77ABD132-C376-48D7-B876-327693AF3DAA}"/>
              </a:ext>
            </a:extLst>
          </p:cNvPr>
          <p:cNvSpPr txBox="1"/>
          <p:nvPr/>
        </p:nvSpPr>
        <p:spPr>
          <a:xfrm>
            <a:off x="1433066" y="3946064"/>
            <a:ext cx="4662934" cy="707886"/>
          </a:xfrm>
          <a:prstGeom prst="rect">
            <a:avLst/>
          </a:prstGeom>
          <a:noFill/>
        </p:spPr>
        <p:txBody>
          <a:bodyPr wrap="square" rtlCol="0">
            <a:spAutoFit/>
          </a:bodyPr>
          <a:lstStyle/>
          <a:p>
            <a:pPr>
              <a:spcBef>
                <a:spcPts val="200"/>
              </a:spcBef>
            </a:pPr>
            <a:r>
              <a:rPr lang="en-US" sz="2000" dirty="0">
                <a:latin typeface="Arial" panose="020B0604020202020204" pitchFamily="34" charset="0"/>
                <a:ea typeface="Calibri" panose="020F0502020204030204" pitchFamily="34" charset="0"/>
                <a:cs typeface="Arial" panose="020B0604020202020204" pitchFamily="34" charset="0"/>
              </a:rPr>
              <a:t>F</a:t>
            </a:r>
            <a:r>
              <a:rPr lang="en-US" sz="2000" dirty="0">
                <a:effectLst/>
                <a:latin typeface="Arial" panose="020B0604020202020204" pitchFamily="34" charset="0"/>
                <a:ea typeface="Calibri" panose="020F0502020204030204" pitchFamily="34" charset="0"/>
                <a:cs typeface="Arial" panose="020B0604020202020204" pitchFamily="34" charset="0"/>
              </a:rPr>
              <a:t>lexibility to adapt our tour due to unforeseen circumstances</a:t>
            </a:r>
            <a:endParaRPr lang="en-US" sz="2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6CFCA2D-5411-487E-B091-46BAFD104245}"/>
              </a:ext>
            </a:extLst>
          </p:cNvPr>
          <p:cNvSpPr txBox="1"/>
          <p:nvPr/>
        </p:nvSpPr>
        <p:spPr>
          <a:xfrm>
            <a:off x="1443170" y="4870847"/>
            <a:ext cx="4071049" cy="707886"/>
          </a:xfrm>
          <a:prstGeom prst="rect">
            <a:avLst/>
          </a:prstGeom>
          <a:noFill/>
        </p:spPr>
        <p:txBody>
          <a:bodyPr wrap="square" lIns="91440" tIns="45720" rIns="91440" bIns="45720" rtlCol="0" anchor="t">
            <a:spAutoFit/>
          </a:bodyPr>
          <a:lstStyle/>
          <a:p>
            <a:pPr>
              <a:spcBef>
                <a:spcPts val="200"/>
              </a:spcBef>
            </a:pPr>
            <a:r>
              <a:rPr lang="en-US" sz="2000" dirty="0">
                <a:latin typeface="Arial" panose="020B0604020202020204" pitchFamily="34" charset="0"/>
                <a:cs typeface="Arial" panose="020B0604020202020204" pitchFamily="34" charset="0"/>
              </a:rPr>
              <a:t>24/7 Tour Director and chaperone team support</a:t>
            </a:r>
          </a:p>
        </p:txBody>
      </p:sp>
      <p:pic>
        <p:nvPicPr>
          <p:cNvPr id="35" name="Graphic 34" descr="City outline">
            <a:extLst>
              <a:ext uri="{FF2B5EF4-FFF2-40B4-BE49-F238E27FC236}">
                <a16:creationId xmlns:a16="http://schemas.microsoft.com/office/drawing/2014/main" id="{82E38521-871A-4CC0-9B2B-05A433E984C9}"/>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12489"/>
          <a:stretch/>
        </p:blipFill>
        <p:spPr>
          <a:xfrm>
            <a:off x="768327" y="1901179"/>
            <a:ext cx="649307" cy="682245"/>
          </a:xfrm>
          <a:prstGeom prst="rect">
            <a:avLst/>
          </a:prstGeom>
        </p:spPr>
      </p:pic>
      <p:pic>
        <p:nvPicPr>
          <p:cNvPr id="37" name="Graphic 36" descr="Group of men outline">
            <a:extLst>
              <a:ext uri="{FF2B5EF4-FFF2-40B4-BE49-F238E27FC236}">
                <a16:creationId xmlns:a16="http://schemas.microsoft.com/office/drawing/2014/main" id="{90BDE9C5-AA2D-460D-8A3C-5623B4C7FE2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6482" y="4932382"/>
            <a:ext cx="623102" cy="584816"/>
          </a:xfrm>
          <a:prstGeom prst="rect">
            <a:avLst/>
          </a:prstGeom>
        </p:spPr>
      </p:pic>
      <p:pic>
        <p:nvPicPr>
          <p:cNvPr id="5" name="Graphic 4" descr="Compass with solid fill">
            <a:extLst>
              <a:ext uri="{FF2B5EF4-FFF2-40B4-BE49-F238E27FC236}">
                <a16:creationId xmlns:a16="http://schemas.microsoft.com/office/drawing/2014/main" id="{8DB8C9E9-A719-FBE5-06D9-424895CB57E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8327" y="3992239"/>
            <a:ext cx="584817" cy="584817"/>
          </a:xfrm>
          <a:prstGeom prst="rect">
            <a:avLst/>
          </a:prstGeom>
        </p:spPr>
      </p:pic>
    </p:spTree>
    <p:custDataLst>
      <p:custData r:id="rId1"/>
      <p:custData r:id="rId2"/>
    </p:custDataLst>
    <p:extLst>
      <p:ext uri="{BB962C8B-B14F-4D97-AF65-F5344CB8AC3E}">
        <p14:creationId xmlns:p14="http://schemas.microsoft.com/office/powerpoint/2010/main" val="369671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292EFF-B08B-4D58-B70A-CECACB8BEC10}"/>
              </a:ext>
            </a:extLst>
          </p:cNvPr>
          <p:cNvSpPr txBox="1"/>
          <p:nvPr/>
        </p:nvSpPr>
        <p:spPr>
          <a:xfrm>
            <a:off x="1465602" y="-128223"/>
            <a:ext cx="9260787" cy="1125693"/>
          </a:xfrm>
          <a:prstGeom prst="rect">
            <a:avLst/>
          </a:prstGeom>
          <a:noFill/>
        </p:spPr>
        <p:txBody>
          <a:bodyPr wrap="square">
            <a:spAutoFit/>
          </a:bodyPr>
          <a:lstStyle/>
          <a:p>
            <a:pPr algn="ctr">
              <a:lnSpc>
                <a:spcPct val="125000"/>
              </a:lnSpc>
            </a:pPr>
            <a:r>
              <a:rPr lang="en-US" sz="6000" b="1">
                <a:solidFill>
                  <a:schemeClr val="bg1"/>
                </a:solidFill>
                <a:latin typeface="Century Gothic" panose="020B0502020202020204" pitchFamily="34" charset="0"/>
              </a:rPr>
              <a:t>Our education partner</a:t>
            </a:r>
          </a:p>
        </p:txBody>
      </p:sp>
      <p:sp>
        <p:nvSpPr>
          <p:cNvPr id="3" name="TextBox 2">
            <a:extLst>
              <a:ext uri="{FF2B5EF4-FFF2-40B4-BE49-F238E27FC236}">
                <a16:creationId xmlns:a16="http://schemas.microsoft.com/office/drawing/2014/main" id="{C8EE614F-280A-4C8A-A163-B98D403B4E99}"/>
              </a:ext>
            </a:extLst>
          </p:cNvPr>
          <p:cNvSpPr txBox="1"/>
          <p:nvPr/>
        </p:nvSpPr>
        <p:spPr>
          <a:xfrm>
            <a:off x="1006657" y="3664454"/>
            <a:ext cx="2969975" cy="3493264"/>
          </a:xfrm>
          <a:prstGeom prst="rect">
            <a:avLst/>
          </a:prstGeom>
          <a:noFill/>
        </p:spPr>
        <p:txBody>
          <a:bodyPr wrap="square" rtlCol="0">
            <a:spAutoFit/>
          </a:bodyPr>
          <a:lstStyle/>
          <a:p>
            <a:pPr algn="ctr">
              <a:spcBef>
                <a:spcPts val="1800"/>
              </a:spcBef>
            </a:pPr>
            <a:r>
              <a:rPr lang="en-US" sz="2000" b="1">
                <a:latin typeface="Arial" panose="020B0604020202020204" pitchFamily="34" charset="0"/>
                <a:cs typeface="Arial" panose="020B0604020202020204" pitchFamily="34" charset="0"/>
              </a:rPr>
              <a:t>EF’s Personalized Learning Guide</a:t>
            </a:r>
          </a:p>
          <a:p>
            <a:pPr algn="ctr">
              <a:spcBef>
                <a:spcPts val="1800"/>
              </a:spcBef>
            </a:pPr>
            <a:r>
              <a:rPr lang="en-US" sz="1600" b="0" i="0">
                <a:effectLst/>
                <a:latin typeface="Arial" panose="020B0604020202020204" pitchFamily="34" charset="0"/>
                <a:cs typeface="Arial" panose="020B0604020202020204" pitchFamily="34" charset="0"/>
              </a:rPr>
              <a:t>Students can earn 0.5 high school credits (included)  by using this </a:t>
            </a:r>
            <a:r>
              <a:rPr lang="en-US" sz="1600" i="0">
                <a:effectLst/>
                <a:latin typeface="Arial" panose="020B0604020202020204" pitchFamily="34" charset="0"/>
                <a:cs typeface="Arial" panose="020B0604020202020204" pitchFamily="34" charset="0"/>
              </a:rPr>
              <a:t>guide. This guide puts a more personal lens on their tour by tapping into their own interests and passions. </a:t>
            </a:r>
            <a:endParaRPr lang="en-US" sz="2000" b="1">
              <a:latin typeface="Arial" panose="020B0604020202020204" pitchFamily="34" charset="0"/>
              <a:cs typeface="Arial" panose="020B0604020202020204" pitchFamily="34" charset="0"/>
            </a:endParaRPr>
          </a:p>
          <a:p>
            <a:pPr algn="ctr">
              <a:spcBef>
                <a:spcPts val="1800"/>
              </a:spcBef>
            </a:pPr>
            <a:endParaRPr lang="en-US" sz="2000" b="1">
              <a:latin typeface="Arial" panose="020B0604020202020204" pitchFamily="34" charset="0"/>
              <a:cs typeface="Arial" panose="020B0604020202020204" pitchFamily="34" charset="0"/>
            </a:endParaRPr>
          </a:p>
          <a:p>
            <a:pPr algn="ctr">
              <a:spcBef>
                <a:spcPts val="1800"/>
              </a:spcBef>
            </a:pPr>
            <a:endParaRPr lang="en-US" sz="20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1D2200A-A8A4-46CD-99DE-E15B6CD0FEE3}"/>
              </a:ext>
            </a:extLst>
          </p:cNvPr>
          <p:cNvSpPr txBox="1"/>
          <p:nvPr/>
        </p:nvSpPr>
        <p:spPr>
          <a:xfrm>
            <a:off x="4695917" y="3671308"/>
            <a:ext cx="2815308" cy="2431435"/>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College Credit</a:t>
            </a:r>
            <a:endParaRPr lang="en-US" sz="1600" b="0" i="0">
              <a:effectLst/>
              <a:latin typeface="Arial" panose="020B0604020202020204" pitchFamily="34" charset="0"/>
              <a:cs typeface="Arial" panose="020B0604020202020204" pitchFamily="34" charset="0"/>
            </a:endParaRPr>
          </a:p>
          <a:p>
            <a:pPr algn="ctr"/>
            <a:endParaRPr lang="en-US" sz="1600" b="0" i="0">
              <a:effectLst/>
              <a:latin typeface="Arial" panose="020B0604020202020204" pitchFamily="34" charset="0"/>
              <a:cs typeface="Arial" panose="020B0604020202020204" pitchFamily="34" charset="0"/>
            </a:endParaRPr>
          </a:p>
          <a:p>
            <a:pPr algn="ctr"/>
            <a:endParaRPr lang="en-US" sz="1600">
              <a:latin typeface="Arial" panose="020B0604020202020204" pitchFamily="34" charset="0"/>
              <a:cs typeface="Arial" panose="020B0604020202020204" pitchFamily="34" charset="0"/>
            </a:endParaRPr>
          </a:p>
          <a:p>
            <a:pPr algn="ctr"/>
            <a:r>
              <a:rPr lang="en-US" sz="1600" b="0" i="0">
                <a:effectLst/>
                <a:latin typeface="Arial" panose="020B0604020202020204" pitchFamily="34" charset="0"/>
                <a:cs typeface="Arial" panose="020B0604020202020204" pitchFamily="34" charset="0"/>
              </a:rPr>
              <a:t>Students can earn 3 college credits by taking a 16-week, tuition-based, course related to their tour experience </a:t>
            </a:r>
          </a:p>
          <a:p>
            <a:pPr algn="ctr"/>
            <a:r>
              <a:rPr lang="en-US" sz="1600" b="0" i="0">
                <a:effectLst/>
                <a:latin typeface="Arial" panose="020B0604020202020204" pitchFamily="34" charset="0"/>
                <a:cs typeface="Arial" panose="020B0604020202020204" pitchFamily="34" charset="0"/>
              </a:rPr>
              <a:t>post-tour.</a:t>
            </a:r>
          </a:p>
          <a:p>
            <a:pPr algn="ctr"/>
            <a:endParaRPr lang="en-US" sz="200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5B6C4D5-96CE-4AC4-BFDD-BBA684E4D2A5}"/>
              </a:ext>
            </a:extLst>
          </p:cNvPr>
          <p:cNvSpPr txBox="1"/>
          <p:nvPr/>
        </p:nvSpPr>
        <p:spPr>
          <a:xfrm>
            <a:off x="8159120" y="3664454"/>
            <a:ext cx="2815308" cy="2169825"/>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College essay </a:t>
            </a:r>
          </a:p>
          <a:p>
            <a:pPr algn="ctr"/>
            <a:r>
              <a:rPr lang="en-US" sz="2000" b="1">
                <a:latin typeface="Arial" panose="020B0604020202020204" pitchFamily="34" charset="0"/>
                <a:cs typeface="Arial" panose="020B0604020202020204" pitchFamily="34" charset="0"/>
              </a:rPr>
              <a:t>help</a:t>
            </a:r>
          </a:p>
          <a:p>
            <a:pPr algn="ctr">
              <a:spcBef>
                <a:spcPts val="1800"/>
              </a:spcBef>
            </a:pPr>
            <a:r>
              <a:rPr lang="en-US" sz="1600">
                <a:latin typeface="Arial" panose="020B0604020202020204" pitchFamily="34" charset="0"/>
                <a:cs typeface="Arial" panose="020B0604020202020204" pitchFamily="34" charset="0"/>
              </a:rPr>
              <a:t>EF’s college essay guide </a:t>
            </a:r>
            <a:r>
              <a:rPr lang="en-US" sz="1600" b="0" i="0">
                <a:effectLst/>
                <a:latin typeface="Arial" panose="020B0604020202020204" pitchFamily="34" charset="0"/>
                <a:cs typeface="Arial" panose="020B0604020202020204" pitchFamily="34" charset="0"/>
              </a:rPr>
              <a:t>helps students use their tour as inspiration for a personal essay that admissions officers can’t resist.</a:t>
            </a:r>
          </a:p>
        </p:txBody>
      </p:sp>
      <p:pic>
        <p:nvPicPr>
          <p:cNvPr id="6" name="Graphic 5" descr="Backpack outline">
            <a:extLst>
              <a:ext uri="{FF2B5EF4-FFF2-40B4-BE49-F238E27FC236}">
                <a16:creationId xmlns:a16="http://schemas.microsoft.com/office/drawing/2014/main" id="{ADC308AC-66CF-44EA-AC0B-D9E0E5EC8E9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55122" y="2080107"/>
            <a:ext cx="1496899" cy="1496899"/>
          </a:xfrm>
          <a:prstGeom prst="rect">
            <a:avLst/>
          </a:prstGeom>
        </p:spPr>
      </p:pic>
      <p:pic>
        <p:nvPicPr>
          <p:cNvPr id="7" name="Graphic 6" descr="Open book outline">
            <a:extLst>
              <a:ext uri="{FF2B5EF4-FFF2-40B4-BE49-F238E27FC236}">
                <a16:creationId xmlns:a16="http://schemas.microsoft.com/office/drawing/2014/main" id="{31E5CF04-96D4-48BB-9FCF-FE1C8CC763D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24036" y="2155263"/>
            <a:ext cx="1496899" cy="1380169"/>
          </a:xfrm>
          <a:prstGeom prst="rect">
            <a:avLst/>
          </a:prstGeom>
        </p:spPr>
      </p:pic>
      <p:pic>
        <p:nvPicPr>
          <p:cNvPr id="8" name="Graphic 7" descr="Document outline">
            <a:extLst>
              <a:ext uri="{FF2B5EF4-FFF2-40B4-BE49-F238E27FC236}">
                <a16:creationId xmlns:a16="http://schemas.microsoft.com/office/drawing/2014/main" id="{CD599633-CF14-429B-9A4E-7CFE9ACE7B9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28034" y="2155263"/>
            <a:ext cx="1287497" cy="1287497"/>
          </a:xfrm>
          <a:prstGeom prst="rect">
            <a:avLst/>
          </a:prstGeom>
        </p:spPr>
      </p:pic>
      <p:sp>
        <p:nvSpPr>
          <p:cNvPr id="9" name="TextBox 8">
            <a:extLst>
              <a:ext uri="{FF2B5EF4-FFF2-40B4-BE49-F238E27FC236}">
                <a16:creationId xmlns:a16="http://schemas.microsoft.com/office/drawing/2014/main" id="{3CD1D0CC-2D40-49EB-BAE5-235CB2CA4187}"/>
              </a:ext>
            </a:extLst>
          </p:cNvPr>
          <p:cNvSpPr txBox="1"/>
          <p:nvPr/>
        </p:nvSpPr>
        <p:spPr>
          <a:xfrm>
            <a:off x="-2" y="1283257"/>
            <a:ext cx="12191999" cy="523220"/>
          </a:xfrm>
          <a:prstGeom prst="rect">
            <a:avLst/>
          </a:prstGeom>
          <a:solidFill>
            <a:srgbClr val="003C64"/>
          </a:solidFill>
        </p:spPr>
        <p:txBody>
          <a:bodyPr wrap="square">
            <a:spAutoFit/>
          </a:bodyPr>
          <a:lstStyle/>
          <a:p>
            <a:pPr algn="ctr"/>
            <a:endParaRPr lang="en-US" sz="2800" b="0" i="1">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C07A574-B060-4DD5-B07F-9DAE28EF7AA3}"/>
              </a:ext>
            </a:extLst>
          </p:cNvPr>
          <p:cNvSpPr txBox="1"/>
          <p:nvPr/>
        </p:nvSpPr>
        <p:spPr>
          <a:xfrm>
            <a:off x="1888506" y="997470"/>
            <a:ext cx="8414980" cy="1046440"/>
          </a:xfrm>
          <a:prstGeom prst="rect">
            <a:avLst/>
          </a:prstGeom>
          <a:noFill/>
        </p:spPr>
        <p:txBody>
          <a:bodyPr wrap="square" rtlCol="0">
            <a:spAutoFit/>
          </a:bodyPr>
          <a:lstStyle/>
          <a:p>
            <a:pPr algn="ctr"/>
            <a:r>
              <a:rPr lang="en-US" sz="2200">
                <a:solidFill>
                  <a:schemeClr val="bg1"/>
                </a:solidFill>
                <a:effectLst/>
                <a:latin typeface="Arial" panose="020B0604020202020204" pitchFamily="34" charset="0"/>
                <a:cs typeface="Arial" panose="020B0604020202020204" pitchFamily="34" charset="0"/>
              </a:rPr>
              <a:t>The best way to help students gain new perspectives and build skills for the future is through experiential learning</a:t>
            </a:r>
          </a:p>
          <a:p>
            <a:pPr algn="ctr"/>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913E204C-CBE9-4BB9-987F-91BAE3A2FD17}"/>
              </a:ext>
            </a:extLst>
          </p:cNvPr>
          <p:cNvCxnSpPr>
            <a:cxnSpLocks/>
          </p:cNvCxnSpPr>
          <p:nvPr/>
        </p:nvCxnSpPr>
        <p:spPr>
          <a:xfrm>
            <a:off x="1594659" y="961272"/>
            <a:ext cx="9002683"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E501B5A-38B0-B3B6-63DD-1CDFA19115FA}"/>
              </a:ext>
            </a:extLst>
          </p:cNvPr>
          <p:cNvSpPr txBox="1"/>
          <p:nvPr/>
        </p:nvSpPr>
        <p:spPr>
          <a:xfrm>
            <a:off x="9566774" y="6525287"/>
            <a:ext cx="2567269" cy="307777"/>
          </a:xfrm>
          <a:prstGeom prst="rect">
            <a:avLst/>
          </a:prstGeom>
          <a:noFill/>
        </p:spPr>
        <p:txBody>
          <a:bodyPr wrap="square" rtlCol="0">
            <a:spAutoFit/>
          </a:bodyPr>
          <a:lstStyle/>
          <a:p>
            <a:pPr algn="r"/>
            <a:r>
              <a:rPr lang="en-US" sz="1400" u="sng">
                <a:solidFill>
                  <a:srgbClr val="0070C0"/>
                </a:solidFill>
                <a:latin typeface="EF Circular Medium" panose="020B0604020101010102" pitchFamily="34" charset="0"/>
                <a:cs typeface="EF Circular Medium" panose="020B0604020101010102" pitchFamily="34" charset="0"/>
              </a:rPr>
              <a:t>www.eftours.com/credit</a:t>
            </a:r>
          </a:p>
        </p:txBody>
      </p:sp>
    </p:spTree>
    <p:custDataLst>
      <p:custData r:id="rId1"/>
      <p:custData r:id="rId2"/>
    </p:custDataLst>
    <p:extLst>
      <p:ext uri="{BB962C8B-B14F-4D97-AF65-F5344CB8AC3E}">
        <p14:creationId xmlns:p14="http://schemas.microsoft.com/office/powerpoint/2010/main" val="1058301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69867393275815"/>
</p:tagLst>
</file>

<file path=ppt/tags/tag10.xml><?xml version="1.0" encoding="utf-8"?>
<p:tagLst xmlns:a="http://schemas.openxmlformats.org/drawingml/2006/main" xmlns:r="http://schemas.openxmlformats.org/officeDocument/2006/relationships" xmlns:p="http://schemas.openxmlformats.org/presentationml/2006/main">
  <p:tag name="TEMPLAFYSLIDEID" val="636691625242774527"/>
</p:tagLst>
</file>

<file path=ppt/tags/tag11.xml><?xml version="1.0" encoding="utf-8"?>
<p:tagLst xmlns:a="http://schemas.openxmlformats.org/drawingml/2006/main" xmlns:r="http://schemas.openxmlformats.org/officeDocument/2006/relationships" xmlns:p="http://schemas.openxmlformats.org/presentationml/2006/main">
  <p:tag name="TEMPLAFYSLIDEID" val="636691625243087262"/>
</p:tagLst>
</file>

<file path=ppt/tags/tag12.xml><?xml version="1.0" encoding="utf-8"?>
<p:tagLst xmlns:a="http://schemas.openxmlformats.org/drawingml/2006/main" xmlns:r="http://schemas.openxmlformats.org/officeDocument/2006/relationships" xmlns:p="http://schemas.openxmlformats.org/presentationml/2006/main">
  <p:tag name="TEMPLAFYSLIDEID" val="637656769983024964"/>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DanielleDaly\AppData\Local\Templafy\AddIns\PowerPointVsto\621218f7-687d-4064-acc3-db7e2b8c1509.jpeg"/>
</p:tagLst>
</file>

<file path=ppt/tags/tag14.xml><?xml version="1.0" encoding="utf-8"?>
<p:tagLst xmlns:a="http://schemas.openxmlformats.org/drawingml/2006/main" xmlns:r="http://schemas.openxmlformats.org/officeDocument/2006/relationships" xmlns:p="http://schemas.openxmlformats.org/presentationml/2006/main">
  <p:tag name="TEMPLAFYSLIDEID" val="637656769983024964"/>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DanielleDaly\AppData\Local\Templafy\AddIns\PowerPointVsto\802b1129-1d4c-46eb-8c2a-a487f3422122.jpe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lilly.henjes\AppData\Local\Temp\Templafy\PowerPointVsto\Assets\1aa42f39-9751-44a6-ac18-9f422094cb04.jpeg"/>
</p:tagLst>
</file>

<file path=ppt/tags/tag2.xml><?xml version="1.0" encoding="utf-8"?>
<p:tagLst xmlns:a="http://schemas.openxmlformats.org/drawingml/2006/main" xmlns:r="http://schemas.openxmlformats.org/officeDocument/2006/relationships" xmlns:p="http://schemas.openxmlformats.org/presentationml/2006/main">
  <p:tag name="TEMPLAFYSLIDEID" val="636691625241836934"/>
</p:tagLst>
</file>

<file path=ppt/tags/tag3.xml><?xml version="1.0" encoding="utf-8"?>
<p:tagLst xmlns:a="http://schemas.openxmlformats.org/drawingml/2006/main" xmlns:r="http://schemas.openxmlformats.org/officeDocument/2006/relationships" xmlns:p="http://schemas.openxmlformats.org/presentationml/2006/main">
  <p:tag name="TEMPLAFYSLIDEID" val="636691625241680693"/>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liz.dimascio\AppData\Local\Temp\Templafy\PowerPointVsto\Assets\b1be1612-8be4-405d-bd78-4c747d4d376a.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liz.dimascio\AppData\Local\Temp\Templafy\PowerPointVsto\Assets\2b701ff8-9fe0-4d30-a478-034ae48f7383.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liz.dimascio\AppData\Local\Temp\Templafy\PowerPointVsto\Assets\920f9b4a-e7c7-411f-941f-bdad4d3c2383.jpe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liz.dimascio\AppData\Local\Temp\Templafy\PowerPointVsto\Assets\80d36476-c2a9-42ec-a4d8-91de5ce975df.jpe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liz.dimascio\AppData\Local\Temp\Templafy\PowerPointVsto\Assets\55b2fe07-7420-4046-921d-a8455f70c64c.jpe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liz.dimascio\AppData\Local\Temp\Templafy\PowerPointVsto\Assets\48c6d239-ca83-462a-876d-b3ef5befc67f.jpeg"/>
  <p:tag name="TEMPLAFYSLIDEID" val="6376368366132293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tbi_endDate xmlns="4c94ff32-906d-40b1-973f-f18abfa114d8" xsi:nil="true"/>
    <tbi_salesName xmlns="4c94ff32-906d-40b1-973f-f18abfa114d8">Danielle Daly</tbi_salesName>
    <tbi_arrivalCityReturn xmlns="4c94ff32-906d-40b1-973f-f18abfa114d8" xsi:nil="true"/>
    <tbi_arrivalDateOutbound xmlns="4c94ff32-906d-40b1-973f-f18abfa114d8"> </tbi_arrivalDateOutbound>
    <tbi_status xmlns="4c94ff32-906d-40b1-973f-f18abfa114d8">File Created</tbi_status>
    <tbi_templateName xmlns="4c94ff32-906d-40b1-973f-f18abfa114d8">RC</tbi_templateName>
    <tbi_sendTo xmlns="4c94ff32-906d-40b1-973f-f18abfa114d8">danielle.daly@EF.com</tbi_sendTo>
    <tbi_stopsReturn xmlns="4c94ff32-906d-40b1-973f-f18abfa114d8" xsi:nil="true"/>
    <tbi_arrivalFlightOutbound xmlns="4c94ff32-906d-40b1-973f-f18abfa114d8" xsi:nil="true"/>
    <tbi_departureCityReturn xmlns="4c94ff32-906d-40b1-973f-f18abfa114d8" xsi:nil="true"/>
    <tbi_destination xmlns="4c94ff32-906d-40b1-973f-f18abfa114d8" xsi:nil="true"/>
    <tbi_tip xmlns="4c94ff32-906d-40b1-973f-f18abfa114d8" xsi:nil="true"/>
    <tbi_deadline xmlns="4c94ff32-906d-40b1-973f-f18abfa114d8" xsi:nil="true"/>
    <tbi_stopsOutbound xmlns="4c94ff32-906d-40b1-973f-f18abfa114d8" xsi:nil="true"/>
    <tbi_arrivalFlightReturn xmlns="4c94ff32-906d-40b1-973f-f18abfa114d8" xsi:nil="true"/>
    <tbi_departureCityOutbound xmlns="4c94ff32-906d-40b1-973f-f18abfa114d8" xsi:nil="true"/>
    <tbi_requestedDepDate xmlns="4c94ff32-906d-40b1-973f-f18abfa114d8" xsi:nil="true"/>
    <tbi_departureDateOutbound xmlns="4c94ff32-906d-40b1-973f-f18abfa114d8"> </tbi_departureDateOutbound>
    <tbi_arrivalCityOutbound xmlns="4c94ff32-906d-40b1-973f-f18abfa114d8" xsi:nil="true"/>
    <tbi_arrivalDateReturn xmlns="4c94ff32-906d-40b1-973f-f18abfa114d8"> </tbi_arrivalDateReturn>
    <tbi_startDate xmlns="4c94ff32-906d-40b1-973f-f18abfa114d8" xsi:nil="true"/>
    <tbi_duration xmlns="4c94ff32-906d-40b1-973f-f18abfa114d8" xsi:nil="true"/>
    <tbi_departureDateReturn xmlns="4c94ff32-906d-40b1-973f-f18abfa114d8"> </tbi_departureDateReturn>
    <tbi_departureFlightOutbound xmlns="4c94ff32-906d-40b1-973f-f18abfa114d8" xsi:nil="true"/>
    <tbi_departureFlightReturn xmlns="4c94ff32-906d-40b1-973f-f18abfa114d8" xsi:nil="true"/>
    <tbi_groupTrip xmlns="4c94ff32-906d-40b1-973f-f18abfa114d8">2854166</tbi_groupTrip>
    <tbi_tourCode xmlns="4c94ff32-906d-40b1-973f-f18abfa114d8">REC</tbi_tourCode>
  </documentManagement>
</p:properties>
</file>

<file path=customXml/item10.xml><?xml version="1.0" encoding="utf-8"?>
<TemplafySlideTemplateConfiguration><![CDATA[{"slideVersion":1,"isValidatorEnabled":false,"isLocked":false,"elementsMetadata":[{"type":"shape","elementConfiguration":{"binding":"{{Form.MonthYearOfTour.Deadline}}","visibility":"","type":"text","disableUpdates":false}}],"slideId":"977323442585993242","enableDocumentContentUpdater":false,"version":"2.0"}]]></TemplafySlideTemplateConfiguration>
</file>

<file path=customXml/item11.xml><?xml version="1.0" encoding="utf-8"?>
<TemplafySlideTemplateConfiguration><![CDATA[{"slideVersion":4,"isValidatorEnabled":false,"isLocked":false,"elementsMetadata":[],"slideId":"638342727876526870","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required":false,"placeholder":"","lines":0,"helpTexts":{"prefix":"","postfix":""},"spacing":{},"shareValue":false,"type":"textBox","name":"RSVPlink","label":"Sign in Form URL"},{"required":true,"placeholder":"","lines":0,"helpTexts":{"prefix":"","postfix":""},"spacing":{},"shareValue":false,"type":"textBox","name":"Tournum","label":"Group Trip ID (ex: 1234567EF)"}],"formDataEntries":[]}]]></TemplafySlideFormConfiguration>
</file>

<file path=customXml/item14.xml><?xml version="1.0" encoding="utf-8"?>
<?mso-contentType ?>
<FormTemplates xmlns="http://schemas.microsoft.com/sharepoint/v3/contenttype/forms">
  <Display>DocumentLibraryForm</Display>
  <Edit>DocumentLibraryForm</Edit>
  <New>DocumentLibraryForm</New>
</FormTemplates>
</file>

<file path=customXml/item15.xml><?xml version="1.0" encoding="utf-8"?>
<TemplafySlideFormConfiguration><![CDATA[{"formFields":[{"distinct":true,"hideIfNoUserInteractionRequired":false,"required":true,"autoSelectFirstOption":false,"helpTexts":{"prefix":"","postfix":""},"spacing":{},"shareValue":false,"type":"dropDown","dataSourceName":"Offices","dataSourceFieldName":"Offices","name":"OfficeNearby","label":"Nearest Office While on Tour"}],"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977323442585993235","enableDocumentContentUpdater":false,"version":"2.0"}]]></TemplafySlideTemplateConfiguration>
</file>

<file path=customXml/item18.xml><?xml version="1.0" encoding="utf-8"?>
<TemplafySlideTemplateConfiguration><![CDATA[{"slideVersion":1,"isValidatorEnabled":false,"isLocked":false,"elementsMetadata":[{"type":"shape","elementConfiguration":{"binding":"{{Form.ChooseDiscountAmount.Priceslide}}","visibility":"","type":"text","disableUpdates":false}},{"type":"shape","elementConfiguration":{"binding":"{{Form.Biweekly}}","type":"text","disableUpdates":false}},{"type":"shape","elementConfiguration":{"binding":"{{Form.Monthly}}","type":"text","disableUpdates":false}},{"type":"shape","elementConfiguration":{"binding":"{{Form.AdultFull}}","type":"text","disableUpdates":false}},{"type":"shape","elementConfiguration":{"binding":"{{Form.Infull}}","type":"text","disableUpdates":false}},{"type":"shape","elementConfiguration":{"binding":"{{Form.EnrolDate}}","visibility":"","type":"text","disableUpdates":false}}],"slideId":"986963393447723037","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FormConfiguration><![CDATA[{"formFields":[{"required":false,"placeholder":"","lines":0,"helpTexts":{"prefix":"","postfix":""},"spacing":{},"type":"textBox","name":"RSVPlink","label":"Sign in Form URL","fullyQualifiedName":"RSVPlink"},{"required":true,"placeholder":"","lines":0,"helpTexts":{"prefix":"","postfix":""},"spacing":{},"type":"textBox","name":"TeacherSurname","label":"Group Leader Name (ex: Ms. Smith)","fullyQualifiedName":"TeacherSurname"},{"dataSource":"offices","displayColumn":"offices","hideIfNoUserInteractionRequired":false,"distinct":true,"required":true,"autoSelectFirstOption":false,"helpTexts":{"prefix":"","postfix":""},"spacing":{},"type":"dropDown","name":"OfficeNearby","label":"Nearest Office While on Tour","fullyQualifiedName":"OfficeNearby","dataSourceName":"Offices","dataSourceFieldName":"Offices"},{"required":true,"placeholder":"","lines":0,"helpTexts":{"prefix":"","postfix":""},"spacing":{},"type":"textBox","name":"Totaldays","label":"# Tour Days (ex: 12)","fullyQualifiedName":"Totaldays"},{"required":true,"placeholder":"","lines":0,"helpTexts":{"prefix":"","postfix":""},"spacing":{},"type":"textBox","name":"StartDate","label":"Earliest Departure Date (ex: June 12, 2025)","fullyQualifiedName":"StartDate"},{"required":true,"placeholder":"","lines":0,"helpTexts":{"prefix":"","postfix":""},"spacing":{},"type":"textBox","name":"EndDate","label":"Latest Return Date (ex: June 26, 2025)","fullyQualifiedName":"EndDate"},{"required":true,"placeholder":"","lines":0,"helpTexts":{"prefix":"","postfix":""},"spacing":{},"type":"textBox","name":"RequestedDepDate","label":"Requested Travel Dates (ex:. June 15-22)","fullyQualifiedName":"RequestedDepDate"},{"type":"dropDown","label":"Meals Included on Tour","name":"MealsIncludedOnTour","helpTexts":{},"locked":false,"spacing":{},"autoSelectFirstOption":false,"dataSourceName":"Mealsprovided","defaultValue":null,"required":true,"distinct":false,"hideIfNoUserInteractionRequired":false,"shareValue":false,"dataSourceFieldName":"Name"},{"type":"dropDown","label":"Month & year of tour","name":"MonthYearOfTour","helpTexts":{},"locked":false,"spacing":{},"autoSelectFirstOption":false,"dataSourceName":"ETGlobalCitizenScholarship","defaultValue":null,"required":true,"distinct":false,"hideIfNoUserInteractionRequired":false,"shareValue":false,"dataSourceFieldName":"Name"},{"required":true,"placeholder":"","lines":0,"helpTexts":{"prefix":"","postfix":""},"spacing":{},"type":"textBox","name":"Spotsavail","label":"Spots Available on Tour (ex: 25)","fullyQualifiedName":"Spotsavail"},{"type":"dropDown","label":"Is GTP included? ","name":"IsGtpIncluded","helpTexts":{},"locked":false,"spacing":{},"autoSelectFirstOption":false,"dataSourceName":"GTPincluded_RCPPT","defaultValue":null,"required":true,"distinct":false,"hideIfNoUserInteractionRequired":false,"shareValue":false,"dataSourceFieldName":"Name"},{"required":true,"placeholder":"","lines":0,"helpTexts":{"prefix":"","postfix":""},"spacing":{},"type":"textBox","name":"Biweekly","label":"Student Biweekly Payment Amount (ex: $120)","fullyQualifiedName":"Biweekly"},{"required":true,"placeholder":"","lines":0,"helpTexts":{"prefix":"","postfix":""},"spacing":{},"type":"textBox","name":"Monthly","label":"Student Monthly Payment Amount (ex: $250)","fullyQualifiedName":"Monthly"},{"required":true,"placeholder":"","lines":0,"helpTexts":{"prefix":"","postfix":""},"spacing":{},"type":"textBox","name":"Infull","label":"Student Full Price (ex: $4,600)","fullyQualifiedName":"Infull"},{"required":true,"placeholder":"","lines":0,"helpTexts":{"prefix":"","postfix":""},"spacing":{},"type":"textBox","name":"AdultFull","label":"Adult Full Price (ex: $5,000)","fullyQualifiedName":"AdultFull"},{"required":true,"placeholder":"","lines":0,"helpTexts":{"prefix":"","postfix":""},"spacing":{},"type":"textBox","name":"DiscountAmount","label":"Student Full Price with $200 Discount (ex: $4,400)","fullyQualifiedName":"DiscountAmount"},{"required":true,"placeholder":"","lines":0,"helpTexts":{"prefix":"","postfix":""},"spacing":{},"type":"textBox","name":"AdultDiscount","label":"Adult Full Price with $200 Discount (ex: $4,800)","fullyQualifiedName":"AdultDiscount"},{"required":true,"placeholder":"","lines":0,"helpTexts":{"prefix":"","postfix":""},"spacing":{},"type":"textBox","name":"DiscountDeadline","label":"Discount Deadline (ex: May 19, 2023)","fullyQualifiedName":"DiscountDeadline"},{"required":true,"placeholder":"","lines":0,"helpTexts":{"prefix":"","postfix":""},"spacing":{},"type":"textBox","name":"EnrolDate","label":"Enrollment Deadline (ex: May 26, 2023)","fullyQualifiedName":"EnrolDate"},{"required":true,"placeholder":"","lines":0,"helpTexts":{"prefix":"","postfix":""},"spacing":{},"type":"textBox","name":"Tournum","label":"Group Trip ID (ex: 1234567EF)","fullyQualifiedName":"Tournum"}],"formDataEntries":[]}]]></TemplafyFormConfiguration>
</file>

<file path=customXml/item20.xml><?xml version="1.0" encoding="utf-8"?>
<TemplafySlideTemplateConfiguration><![CDATA[{"slideVersion":3,"isValidatorEnabled":false,"isLocked":false,"elementsMetadata":[],"slideId":"986963393447723034","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slideVersion":4,"isValidatorEnabled":false,"isLocked":false,"elementsMetadata":[],"slideId":"638342727876514625","enableDocumentContentUpdater":false,"version":"2.0"}]]></TemplafySlideTemplateConfiguration>
</file>

<file path=customXml/item23.xml><?xml version="1.0" encoding="utf-8"?>
<TemplafySlideTemplateConfiguration><![CDATA[{"slideVersion":4,"isValidatorEnabled":false,"isLocked":false,"elementsMetadata":[],"slideId":"638342727876564267","enableDocumentContentUpdater":false,"version":"2.0"}]]></TemplafySlideTemplateConfiguration>
</file>

<file path=customXml/item24.xml><?xml version="1.0" encoding="utf-8"?>
<TemplafySlideTemplateConfiguration><![CDATA[{"slideVersion":1,"isValidatorEnabled":false,"isLocked":false,"elementsMetadata":[],"slideId":"977323442585993238","enableDocumentContentUpdater":false,"version":"2.0"}]]></TemplafySlideTemplateConfiguration>
</file>

<file path=customXml/item25.xml><?xml version="1.0" encoding="utf-8"?>
<TemplafySlideTemplateConfiguration><![CDATA[{"slideVersion":5,"isValidatorEnabled":false,"isLocked":false,"elementsMetadata":[{"type":"shape","elementConfiguration":{"binding":"{{Form.RSVPlink}}","visibility":"","type":"text","disableUpdates":false}},{"type":"shape","elementConfiguration":{"binding":"{{Form.Tournum}}","visibility":"","type":"text","disableUpdates":false}}],"slideId":"638342727877267546","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type":"shape","elementConfiguration":{"binding":"{{Form.IsGtpIncluded.Includeoravailable}}","visibility":"","type":"text","disableUpdates":false}}],"slideId":"977323442585993243","enableDocumentContentUpdater":false,"version":"2.0"}]]></TemplafySlideTemplateConfiguration>
</file>

<file path=customXml/item28.xml><?xml version="1.0" encoding="utf-8"?>
<TemplafyTemplateConfiguration><![CDATA[{"elementsMetadata":[],"transformationConfigurations":[],"templateName":"2025+ RC PPT - RFEP + $200 Discount ","templateDescription":"2/15 UPDATE; use only for 2025+ RC meetings","enableDocumentContentUpdater":true,"version":"2.0"}]]></TemplafyTemplateConfiguration>
</file>

<file path=customXml/item29.xml><?xml version="1.0" encoding="utf-8"?>
<TemplafySlideFormConfiguration><![CDATA[{"formFields":[],"formDataEntries":[]}]]></TemplafySlideFormConfiguration>
</file>

<file path=customXml/item3.xml><?xml version="1.0" encoding="utf-8"?>
<TemplafySlideTemplateConfiguration><![CDATA[{"slideVersion":2,"isValidatorEnabled":false,"isLocked":false,"elementsMetadata":[],"slideId":"638143163967139004","enableDocumentContentUpdater":false,"version":"2.0"}]]></TemplafySlideTemplate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FormConfiguration><![CDATA[{"formFields":[],"formDataEntries":[]}]]></TemplafySlideFormConfiguration>
</file>

<file path=customXml/item33.xml><?xml version="1.0" encoding="utf-8"?>
<TemplafySlideTemplateConfiguration><![CDATA[{"slideVersion":2,"isValidatorEnabled":false,"isLocked":false,"elementsMetadata":[],"slideId":"638143163967139004","enableDocumentContentUpdater":false,"version":"2.0"}]]></TemplafySlideTemplateConfiguration>
</file>

<file path=customXml/item34.xml><?xml version="1.0" encoding="utf-8"?>
<TemplafySlideTemplateConfiguration><![CDATA[{"slideVersion":4,"isValidatorEnabled":false,"isLocked":false,"elementsMetadata":[],"slideId":"638342727876540938","enableDocumentContentUpdater":false,"version":"2.0"}]]></TemplafySlideTemplateConfiguration>
</file>

<file path=customXml/item35.xml><?xml version="1.0" encoding="utf-8"?>
<ct:contentTypeSchema xmlns:ct="http://schemas.microsoft.com/office/2006/metadata/contentType" xmlns:ma="http://schemas.microsoft.com/office/2006/metadata/properties/metaAttributes" ct:_="" ma:_="" ma:contentTypeName="AutoDoc Template" ma:contentTypeID="0x0101004AAE30AFA3700245A879504675534A1700A0C5D8D35A2B7A4AAFE1B76B64AE3501" ma:contentTypeVersion="2" ma:contentTypeDescription="Content type for generated AutoDoc files" ma:contentTypeScope="" ma:versionID="cc406bd90e1155c970783ba1ef09922f">
  <xsd:schema xmlns:xsd="http://www.w3.org/2001/XMLSchema" xmlns:xs="http://www.w3.org/2001/XMLSchema" xmlns:p="http://schemas.microsoft.com/office/2006/metadata/properties" xmlns:ns2="4c94ff32-906d-40b1-973f-f18abfa114d8" targetNamespace="http://schemas.microsoft.com/office/2006/metadata/properties" ma:root="true" ma:fieldsID="d6f1c5e7b2f5378c548be19054dfd72c" ns2:_="">
    <xsd:import namespace="4c94ff32-906d-40b1-973f-f18abfa114d8"/>
    <xsd:element name="properties">
      <xsd:complexType>
        <xsd:sequence>
          <xsd:element name="documentManagement">
            <xsd:complexType>
              <xsd:all>
                <xsd:element ref="ns2:tbi_arrivalCityOutbound" minOccurs="0"/>
                <xsd:element ref="ns2:tbi_arrivalCityReturn" minOccurs="0"/>
                <xsd:element ref="ns2:tbi_arrivalDateOutbound" minOccurs="0"/>
                <xsd:element ref="ns2:tbi_arrivalDateReturn" minOccurs="0"/>
                <xsd:element ref="ns2:tbi_arrivalFlightOutbound" minOccurs="0"/>
                <xsd:element ref="ns2:tbi_arrivalFlightReturn" minOccurs="0"/>
                <xsd:element ref="ns2:tbi_deadline" minOccurs="0"/>
                <xsd:element ref="ns2:tbi_departureCityOutbound" minOccurs="0"/>
                <xsd:element ref="ns2:tbi_departureCityReturn" minOccurs="0"/>
                <xsd:element ref="ns2:tbi_departureDateOutbound" minOccurs="0"/>
                <xsd:element ref="ns2:tbi_departureDateReturn" minOccurs="0"/>
                <xsd:element ref="ns2:tbi_departureFlightOutbound" minOccurs="0"/>
                <xsd:element ref="ns2:tbi_departureFlightReturn" minOccurs="0"/>
                <xsd:element ref="ns2:tbi_destination" minOccurs="0"/>
                <xsd:element ref="ns2:tbi_duration" minOccurs="0"/>
                <xsd:element ref="ns2:tbi_endDate" minOccurs="0"/>
                <xsd:element ref="ns2:tbi_groupTrip" minOccurs="0"/>
                <xsd:element ref="ns2:tbi_requestedDepDate" minOccurs="0"/>
                <xsd:element ref="ns2:tbi_salesName" minOccurs="0"/>
                <xsd:element ref="ns2:tbi_sendTo" minOccurs="0"/>
                <xsd:element ref="ns2:tbi_startDate" minOccurs="0"/>
                <xsd:element ref="ns2:tbi_status" minOccurs="0"/>
                <xsd:element ref="ns2:tbi_stopsOutbound" minOccurs="0"/>
                <xsd:element ref="ns2:tbi_templateName" minOccurs="0"/>
                <xsd:element ref="ns2:tbi_tip" minOccurs="0"/>
                <xsd:element ref="ns2:tbi_tourCode" minOccurs="0"/>
                <xsd:element ref="ns2:tbi_stopsRetur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94ff32-906d-40b1-973f-f18abfa114d8" elementFormDefault="qualified">
    <xsd:import namespace="http://schemas.microsoft.com/office/2006/documentManagement/types"/>
    <xsd:import namespace="http://schemas.microsoft.com/office/infopath/2007/PartnerControls"/>
    <xsd:element name="tbi_arrivalCityOutbound" ma:index="8" nillable="true" ma:displayName="Arrival City Outbound" ma:internalName="tbi_arrivalCityOutbound">
      <xsd:simpleType>
        <xsd:restriction base="dms:Text">
          <xsd:maxLength value="255"/>
        </xsd:restriction>
      </xsd:simpleType>
    </xsd:element>
    <xsd:element name="tbi_arrivalCityReturn" ma:index="9" nillable="true" ma:displayName="Arrival City Return" ma:internalName="tbi_arrivalCityReturn">
      <xsd:simpleType>
        <xsd:restriction base="dms:Text">
          <xsd:maxLength value="255"/>
        </xsd:restriction>
      </xsd:simpleType>
    </xsd:element>
    <xsd:element name="tbi_arrivalDateOutbound" ma:index="10" nillable="true" ma:displayName="Arrival Date Outbound" ma:internalName="tbi_arrivalDateOutbound">
      <xsd:simpleType>
        <xsd:restriction base="dms:Text">
          <xsd:maxLength value="255"/>
        </xsd:restriction>
      </xsd:simpleType>
    </xsd:element>
    <xsd:element name="tbi_arrivalDateReturn" ma:index="11" nillable="true" ma:displayName="Arrival Date Return" ma:internalName="tbi_arrivalDateReturn">
      <xsd:simpleType>
        <xsd:restriction base="dms:Text">
          <xsd:maxLength value="255"/>
        </xsd:restriction>
      </xsd:simpleType>
    </xsd:element>
    <xsd:element name="tbi_arrivalFlightOutbound" ma:index="12" nillable="true" ma:displayName="Arrival Flight Outbound" ma:internalName="tbi_arrivalFlightOutbound">
      <xsd:simpleType>
        <xsd:restriction base="dms:Text">
          <xsd:maxLength value="255"/>
        </xsd:restriction>
      </xsd:simpleType>
    </xsd:element>
    <xsd:element name="tbi_arrivalFlightReturn" ma:index="13" nillable="true" ma:displayName="Arrival Flight Return" ma:internalName="tbi_arrivalFlightReturn">
      <xsd:simpleType>
        <xsd:restriction base="dms:Text">
          <xsd:maxLength value="255"/>
        </xsd:restriction>
      </xsd:simpleType>
    </xsd:element>
    <xsd:element name="tbi_deadline" ma:index="14" nillable="true" ma:displayName="Deadline" ma:internalName="tbi_deadline">
      <xsd:simpleType>
        <xsd:restriction base="dms:Text">
          <xsd:maxLength value="255"/>
        </xsd:restriction>
      </xsd:simpleType>
    </xsd:element>
    <xsd:element name="tbi_departureCityOutbound" ma:index="15" nillable="true" ma:displayName="Departure City Outbound" ma:internalName="tbi_departureCityOutbound">
      <xsd:simpleType>
        <xsd:restriction base="dms:Text">
          <xsd:maxLength value="255"/>
        </xsd:restriction>
      </xsd:simpleType>
    </xsd:element>
    <xsd:element name="tbi_departureCityReturn" ma:index="16" nillable="true" ma:displayName="Departure City Return" ma:internalName="tbi_departureCityReturn">
      <xsd:simpleType>
        <xsd:restriction base="dms:Text">
          <xsd:maxLength value="255"/>
        </xsd:restriction>
      </xsd:simpleType>
    </xsd:element>
    <xsd:element name="tbi_departureDateOutbound" ma:index="17" nillable="true" ma:displayName="Departure Date Outbound" ma:internalName="tbi_departureDateOutbound">
      <xsd:simpleType>
        <xsd:restriction base="dms:Text">
          <xsd:maxLength value="255"/>
        </xsd:restriction>
      </xsd:simpleType>
    </xsd:element>
    <xsd:element name="tbi_departureDateReturn" ma:index="18" nillable="true" ma:displayName="Departure Date Return" ma:internalName="tbi_departureDateReturn">
      <xsd:simpleType>
        <xsd:restriction base="dms:Text">
          <xsd:maxLength value="255"/>
        </xsd:restriction>
      </xsd:simpleType>
    </xsd:element>
    <xsd:element name="tbi_departureFlightOutbound" ma:index="19" nillable="true" ma:displayName="Departure Flight Outbound" ma:internalName="tbi_departureFlightOutbound">
      <xsd:simpleType>
        <xsd:restriction base="dms:Text">
          <xsd:maxLength value="255"/>
        </xsd:restriction>
      </xsd:simpleType>
    </xsd:element>
    <xsd:element name="tbi_departureFlightReturn" ma:index="20" nillable="true" ma:displayName="Departure Flight Return" ma:internalName="tbi_departureFlightReturn">
      <xsd:simpleType>
        <xsd:restriction base="dms:Text">
          <xsd:maxLength value="255"/>
        </xsd:restriction>
      </xsd:simpleType>
    </xsd:element>
    <xsd:element name="tbi_destination" ma:index="21" nillable="true" ma:displayName="Destination" ma:internalName="tbi_destination">
      <xsd:simpleType>
        <xsd:restriction base="dms:Text">
          <xsd:maxLength value="255"/>
        </xsd:restriction>
      </xsd:simpleType>
    </xsd:element>
    <xsd:element name="tbi_duration" ma:index="22" nillable="true" ma:displayName="Duration" ma:internalName="tbi_duration">
      <xsd:simpleType>
        <xsd:restriction base="dms:Text">
          <xsd:maxLength value="255"/>
        </xsd:restriction>
      </xsd:simpleType>
    </xsd:element>
    <xsd:element name="tbi_endDate" ma:index="23" nillable="true" ma:displayName="Tour End Date" ma:internalName="tbi_endDate">
      <xsd:simpleType>
        <xsd:restriction base="dms:Text">
          <xsd:maxLength value="255"/>
        </xsd:restriction>
      </xsd:simpleType>
    </xsd:element>
    <xsd:element name="tbi_groupTrip" ma:index="24" nillable="true" ma:displayName="Group Trip Id" ma:internalName="tbi_groupTrip">
      <xsd:simpleType>
        <xsd:restriction base="dms:Text">
          <xsd:maxLength value="255"/>
        </xsd:restriction>
      </xsd:simpleType>
    </xsd:element>
    <xsd:element name="tbi_requestedDepDate" ma:index="25" nillable="true" ma:displayName="Requested Departure Date" ma:internalName="tbi_requestedDepDate">
      <xsd:simpleType>
        <xsd:restriction base="dms:Text">
          <xsd:maxLength value="255"/>
        </xsd:restriction>
      </xsd:simpleType>
    </xsd:element>
    <xsd:element name="tbi_salesName" ma:index="26" nillable="true" ma:displayName="Sales Name" ma:internalName="tbi_salesName">
      <xsd:simpleType>
        <xsd:restriction base="dms:Text">
          <xsd:maxLength value="255"/>
        </xsd:restriction>
      </xsd:simpleType>
    </xsd:element>
    <xsd:element name="tbi_sendTo" ma:index="27" nillable="true" ma:displayName="Send To" ma:internalName="tbi_sendTo">
      <xsd:simpleType>
        <xsd:restriction base="dms:Text">
          <xsd:maxLength value="255"/>
        </xsd:restriction>
      </xsd:simpleType>
    </xsd:element>
    <xsd:element name="tbi_startDate" ma:index="28" nillable="true" ma:displayName="Tour Start Date" ma:internalName="tbi_startDate">
      <xsd:simpleType>
        <xsd:restriction base="dms:Text">
          <xsd:maxLength value="255"/>
        </xsd:restriction>
      </xsd:simpleType>
    </xsd:element>
    <xsd:element name="tbi_status" ma:index="29" nillable="true" ma:displayName="Process Status" ma:internalName="tbi_status">
      <xsd:simpleType>
        <xsd:restriction base="dms:Text">
          <xsd:maxLength value="255"/>
        </xsd:restriction>
      </xsd:simpleType>
    </xsd:element>
    <xsd:element name="tbi_stopsOutbound" ma:index="30" nillable="true" ma:displayName="Stops Outbound" ma:internalName="tbi_stopsOutbound">
      <xsd:simpleType>
        <xsd:restriction base="dms:Text">
          <xsd:maxLength value="255"/>
        </xsd:restriction>
      </xsd:simpleType>
    </xsd:element>
    <xsd:element name="tbi_templateName" ma:index="31" nillable="true" ma:displayName="Template Name" ma:internalName="tbi_templateName">
      <xsd:simpleType>
        <xsd:restriction base="dms:Text">
          <xsd:maxLength value="255"/>
        </xsd:restriction>
      </xsd:simpleType>
    </xsd:element>
    <xsd:element name="tbi_tip" ma:index="32" nillable="true" ma:displayName="Tip" ma:internalName="tbi_tip">
      <xsd:simpleType>
        <xsd:restriction base="dms:Text">
          <xsd:maxLength value="255"/>
        </xsd:restriction>
      </xsd:simpleType>
    </xsd:element>
    <xsd:element name="tbi_tourCode" ma:index="33" nillable="true" ma:displayName="Tour Code" ma:internalName="tbi_tourCode">
      <xsd:simpleType>
        <xsd:restriction base="dms:Text">
          <xsd:maxLength value="255"/>
        </xsd:restriction>
      </xsd:simpleType>
    </xsd:element>
    <xsd:element name="tbi_stopsReturn" ma:index="34" nillable="true" ma:displayName="Stops Return" ma:internalName="tbi_stopsRetur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6.xml><?xml version="1.0" encoding="utf-8"?>
<TemplafySlideFormConfiguration><![CDATA[{"formFields":[],"formDataEntries":[]}]]></TemplafySlideFormConfiguration>
</file>

<file path=customXml/item37.xml><?xml version="1.0" encoding="utf-8"?>
<TemplafySlideTemplateConfiguration><![CDATA[{"slideVersion":1,"isValidatorEnabled":false,"isLocked":false,"elementsMetadata":[{"type":"shape","elementConfiguration":{"binding":"{{Form.OfficeNearby.Offices}}","visibility":"","type":"text","disableUpdates":false}}],"slideId":"977323442585993224","enableDocumentContentUpdater":false,"version":"2.0"}]]></TemplafySlideTemplateConfiguration>
</file>

<file path=customXml/item38.xml><?xml version="1.0" encoding="utf-8"?>
<TemplafySlideFormConfiguration><![CDATA[{"formFields":[],"formDataEntries":[]}]]></TemplafySlideFormConfiguration>
</file>

<file path=customXml/item39.xml><?xml version="1.0" encoding="utf-8"?>
<TemplafySlideFormConfiguration><![CDATA[{"formFields":[{"distinct":false,"hideIfNoUserInteractionRequired":false,"required":true,"autoSelectFirstOption":false,"helpTexts":{},"spacing":{},"shareValue":false,"type":"dropDown","dataSourceName":"GTPincluded_RCPPT","dataSourceFieldName":"Name","name":"IsGtpIncluded","label":"Is GTP included? "}],"formDataEntries":[]}]]></TemplafySlideFormConfiguration>
</file>

<file path=customXml/item4.xml><?xml version="1.0" encoding="utf-8"?>
<TemplafySlideTemplateConfiguration><![CDATA[{"slideVersion":4,"isValidatorEnabled":false,"isLocked":false,"elementsMetadata":[],"slideId":"638342727876489249","enableDocumentContentUpdater":false,"version":"2.0"}]]></TemplafySlideTemplateConfiguration>
</file>

<file path=customXml/item40.xml><?xml version="1.0" encoding="utf-8"?>
<TemplafySlideTemplateConfiguration><![CDATA[{"slideVersion":1,"isValidatorEnabled":false,"isLocked":false,"elementsMetadata":[],"slideId":"977323442585993237","enableDocumentContentUpdater":false,"version":"2.0"}]]></TemplafySlideTemplateConfiguration>
</file>

<file path=customXml/item41.xml><?xml version="1.0" encoding="utf-8"?>
<TemplafySlideTemplateConfiguration><![CDATA[{"slideVersion":1,"isValidatorEnabled":false,"isLocked":false,"elementsMetadata":[],"slideId":"977323442585993219","enableDocumentContentUpdater":false,"version":"2.0"}]]></TemplafySlideTemplateConfiguration>
</file>

<file path=customXml/item42.xml><?xml version="1.0" encoding="utf-8"?>
<TemplafySlideFormConfiguration><![CDATA[{"formFields":[{"distinct":false,"hideIfNoUserInteractionRequired":false,"required":true,"autoSelectFirstOption":false,"helpTexts":{},"spacing":{},"shareValue":false,"type":"dropDown","dataSourceName":"ETGlobalCitizenScholarship","dataSourceFieldName":"Name","name":"MonthYearOfTour","label":"Month & year of tour (for Global Citizen Scholarship) "}],"formDataEntries":[]}]]></TemplafySlideFormConfiguration>
</file>

<file path=customXml/item43.xml><?xml version="1.0" encoding="utf-8"?>
<TemplafySlideFormConfiguration><![CDATA[{"formFields":[{"required":true,"placeholder":"","lines":0,"helpTexts":{"prefix":"","postfix":""},"spacing":{},"shareValue":false,"type":"textBox","name":"Biweekly","label":"Student Biweekly Payment Amount (ex: $120)"},{"required":true,"placeholder":"","lines":0,"helpTexts":{"prefix":"","postfix":""},"spacing":{},"shareValue":false,"type":"textBox","name":"Monthly","label":"Student Monthly Payment Amount (ex: $250)"},{"required":true,"placeholder":"","lines":0,"helpTexts":{"prefix":"","postfix":""},"spacing":{},"shareValue":false,"type":"textBox","name":"Infull","label":"Student Full Price (ex: $4,600)"},{"required":true,"placeholder":"","lines":0,"helpTexts":{"prefix":"","postfix":""},"spacing":{},"shareValue":false,"type":"textBox","name":"AdultFull","label":"Adult Full Price (ex: $5,000)"},{"distinct":false,"hideIfNoUserInteractionRequired":false,"required":true,"autoSelectFirstOption":false,"helpTexts":{},"spacing":{},"shareValue":false,"type":"dropDown","dataSourceName":"RCPPTdiscounts","dataSourceFieldName":"Name","name":"ChooseDiscountAmount","label":"Choose discount amount"},{"required":true,"placeholder":"","lines":0,"helpTexts":{"prefix":"","postfix":""},"spacing":{},"shareValue":false,"type":"textBox","name":"EnrolDate","label":"Enrollment Deadline (ex: March 1, 2024)"}],"formDataEntries":[]}]]></TemplafySlideFormConfiguration>
</file>

<file path=customXml/item44.xml><?xml version="1.0" encoding="utf-8"?>
<TemplafySlideFormConfiguration><![CDATA[{"formFields":[{"required":true,"placeholder":"","lines":0,"helpTexts":{"prefix":"","postfix":""},"spacing":{},"shareValue":false,"type":"textBox","name":"TeacherSurname","label":"Group Leader Name (ex: Ms. Smith)"}],"formDataEntries":[]}]]></TemplafySlideFormConfiguration>
</file>

<file path=customXml/item45.xml><?xml version="1.0" encoding="utf-8"?>
<TemplafySlideTemplateConfiguration><![CDATA[{"slideVersion":8,"isValidatorEnabled":false,"isLocked":false,"elementsMetadata":[{"type":"shape","elementConfiguration":{"binding":"{{Form.TeacherSurname}}","visibility":"","type":"text","disableUpdates":false}}],"slideId":"638146662493174553","enableDocumentContentUpdater":false,"version":"2.0"}]]></TemplafySlideTemplateConfiguration>
</file>

<file path=customXml/item46.xml><?xml version="1.0" encoding="utf-8"?>
<TemplafySlideTemplateConfiguration><![CDATA[{"slideVersion":0,"isValidatorEnabled":false,"isLocked":false,"elementsMetadata":[],"slideId":"638018742827747458","enableDocumentContentUpdater":true,"version":"1.12"}]]></TemplafySlideTemplateConfiguration>
</file>

<file path=customXml/item47.xml><?xml version="1.0" encoding="utf-8"?>
<TemplafySlideFormConfiguration><![CDATA[{"formFields":[],"formDataEntries":[]}]]></TemplafySlideFormConfiguration>
</file>

<file path=customXml/item48.xml><?xml version="1.0" encoding="utf-8"?>
<TemplafySlideFormConfiguration><![CDATA[{"formFields":[],"formDataEntries":[]}]]></TemplafySlideFormConfiguration>
</file>

<file path=customXml/item49.xml><?xml version="1.0" encoding="utf-8"?>
<TemplafySlideTemplateConfiguration><![CDATA[{"slideVersion":0,"isValidatorEnabled":false,"isLocked":false,"elementsMetadata":[],"slideId":"638018742829153625","enableDocumentContentUpdater":true,"version":"1.12"}]]></TemplafySlideTemplateConfiguration>
</file>

<file path=customXml/item5.xml><?xml version="1.0" encoding="utf-8"?>
<TemplafySlideTemplateConfiguration><![CDATA[{"slideVersion":1,"isValidatorEnabled":false,"isLocked":false,"elementsMetadata":[],"slideId":"977323442585993217","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4,"isValidatorEnabled":false,"isLocked":false,"elementsMetadata":[],"slideId":"638342727876465476","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15873B4F-AC2E-4A2C-B2BB-1CF5C18ED114}">
  <ds:schemaRefs>
    <ds:schemaRef ds:uri="http://purl.org/dc/terms/"/>
    <ds:schemaRef ds:uri="http://schemas.microsoft.com/office/2006/documentManagement/types"/>
    <ds:schemaRef ds:uri="4c94ff32-906d-40b1-973f-f18abfa114d8"/>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http://purl.org/dc/dcmitype/"/>
    <ds:schemaRef ds:uri="http://purl.org/dc/elements/1.1/"/>
  </ds:schemaRefs>
</ds:datastoreItem>
</file>

<file path=customXml/itemProps10.xml><?xml version="1.0" encoding="utf-8"?>
<ds:datastoreItem xmlns:ds="http://schemas.openxmlformats.org/officeDocument/2006/customXml" ds:itemID="{FA8F4122-A97D-4818-8C63-DE86B385F05F}">
  <ds:schemaRefs/>
</ds:datastoreItem>
</file>

<file path=customXml/itemProps11.xml><?xml version="1.0" encoding="utf-8"?>
<ds:datastoreItem xmlns:ds="http://schemas.openxmlformats.org/officeDocument/2006/customXml" ds:itemID="{91DBE7EB-9FE1-4520-8904-B9F069BA810E}">
  <ds:schemaRefs/>
</ds:datastoreItem>
</file>

<file path=customXml/itemProps12.xml><?xml version="1.0" encoding="utf-8"?>
<ds:datastoreItem xmlns:ds="http://schemas.openxmlformats.org/officeDocument/2006/customXml" ds:itemID="{7DD34580-B88A-41EC-AF4B-C43727F1638A}">
  <ds:schemaRefs/>
</ds:datastoreItem>
</file>

<file path=customXml/itemProps13.xml><?xml version="1.0" encoding="utf-8"?>
<ds:datastoreItem xmlns:ds="http://schemas.openxmlformats.org/officeDocument/2006/customXml" ds:itemID="{DE03CEBB-8556-4B93-8012-60799FB92C8B}">
  <ds:schemaRefs/>
</ds:datastoreItem>
</file>

<file path=customXml/itemProps14.xml><?xml version="1.0" encoding="utf-8"?>
<ds:datastoreItem xmlns:ds="http://schemas.openxmlformats.org/officeDocument/2006/customXml" ds:itemID="{05E1E750-BA75-432D-8C13-4B50A83BD9D8}">
  <ds:schemaRefs>
    <ds:schemaRef ds:uri="http://schemas.microsoft.com/sharepoint/v3/contenttype/forms"/>
  </ds:schemaRefs>
</ds:datastoreItem>
</file>

<file path=customXml/itemProps15.xml><?xml version="1.0" encoding="utf-8"?>
<ds:datastoreItem xmlns:ds="http://schemas.openxmlformats.org/officeDocument/2006/customXml" ds:itemID="{7CF2939C-31CF-B845-A345-65B3CB8C4A6C}">
  <ds:schemaRefs/>
</ds:datastoreItem>
</file>

<file path=customXml/itemProps16.xml><?xml version="1.0" encoding="utf-8"?>
<ds:datastoreItem xmlns:ds="http://schemas.openxmlformats.org/officeDocument/2006/customXml" ds:itemID="{2A2AB452-830F-4F76-9AD2-D424C2B4C211}">
  <ds:schemaRefs/>
</ds:datastoreItem>
</file>

<file path=customXml/itemProps17.xml><?xml version="1.0" encoding="utf-8"?>
<ds:datastoreItem xmlns:ds="http://schemas.openxmlformats.org/officeDocument/2006/customXml" ds:itemID="{D50B6144-5E39-4B09-AF79-AD00FB96DF94}">
  <ds:schemaRefs/>
</ds:datastoreItem>
</file>

<file path=customXml/itemProps18.xml><?xml version="1.0" encoding="utf-8"?>
<ds:datastoreItem xmlns:ds="http://schemas.openxmlformats.org/officeDocument/2006/customXml" ds:itemID="{B5720BD5-582C-4594-B72F-06C7AFA90244}">
  <ds:schemaRefs/>
</ds:datastoreItem>
</file>

<file path=customXml/itemProps19.xml><?xml version="1.0" encoding="utf-8"?>
<ds:datastoreItem xmlns:ds="http://schemas.openxmlformats.org/officeDocument/2006/customXml" ds:itemID="{E131DD77-86AC-4325-A8B7-DE93C1F8CE10}">
  <ds:schemaRefs/>
</ds:datastoreItem>
</file>

<file path=customXml/itemProps2.xml><?xml version="1.0" encoding="utf-8"?>
<ds:datastoreItem xmlns:ds="http://schemas.openxmlformats.org/officeDocument/2006/customXml" ds:itemID="{04A658B4-2545-43AA-A044-7BFB7A7B4C9A}">
  <ds:schemaRefs/>
</ds:datastoreItem>
</file>

<file path=customXml/itemProps20.xml><?xml version="1.0" encoding="utf-8"?>
<ds:datastoreItem xmlns:ds="http://schemas.openxmlformats.org/officeDocument/2006/customXml" ds:itemID="{22C04DE0-EC2B-42FF-B59A-A686DB2C6EFB}">
  <ds:schemaRefs/>
</ds:datastoreItem>
</file>

<file path=customXml/itemProps21.xml><?xml version="1.0" encoding="utf-8"?>
<ds:datastoreItem xmlns:ds="http://schemas.openxmlformats.org/officeDocument/2006/customXml" ds:itemID="{6F150DD4-BCE1-442D-9A3C-7E04E2D3A80F}">
  <ds:schemaRefs/>
</ds:datastoreItem>
</file>

<file path=customXml/itemProps22.xml><?xml version="1.0" encoding="utf-8"?>
<ds:datastoreItem xmlns:ds="http://schemas.openxmlformats.org/officeDocument/2006/customXml" ds:itemID="{8CFB6D4A-3811-4BAD-978D-0DB8BDA037AB}">
  <ds:schemaRefs/>
</ds:datastoreItem>
</file>

<file path=customXml/itemProps23.xml><?xml version="1.0" encoding="utf-8"?>
<ds:datastoreItem xmlns:ds="http://schemas.openxmlformats.org/officeDocument/2006/customXml" ds:itemID="{A31D9468-8986-4C71-AF95-61B640C9D123}">
  <ds:schemaRefs/>
</ds:datastoreItem>
</file>

<file path=customXml/itemProps24.xml><?xml version="1.0" encoding="utf-8"?>
<ds:datastoreItem xmlns:ds="http://schemas.openxmlformats.org/officeDocument/2006/customXml" ds:itemID="{57FFD59C-B4C4-42F1-8792-599AC8CB650E}">
  <ds:schemaRefs/>
</ds:datastoreItem>
</file>

<file path=customXml/itemProps25.xml><?xml version="1.0" encoding="utf-8"?>
<ds:datastoreItem xmlns:ds="http://schemas.openxmlformats.org/officeDocument/2006/customXml" ds:itemID="{26098EA6-E14F-4AA0-9BE8-AAFFCE8A802A}">
  <ds:schemaRefs/>
</ds:datastoreItem>
</file>

<file path=customXml/itemProps26.xml><?xml version="1.0" encoding="utf-8"?>
<ds:datastoreItem xmlns:ds="http://schemas.openxmlformats.org/officeDocument/2006/customXml" ds:itemID="{E2422303-F88D-2144-B84A-181AEF2AD1A6}">
  <ds:schemaRefs/>
</ds:datastoreItem>
</file>

<file path=customXml/itemProps27.xml><?xml version="1.0" encoding="utf-8"?>
<ds:datastoreItem xmlns:ds="http://schemas.openxmlformats.org/officeDocument/2006/customXml" ds:itemID="{F0CD0886-C671-4F02-99D9-F2DC5E3D695A}">
  <ds:schemaRefs/>
</ds:datastoreItem>
</file>

<file path=customXml/itemProps28.xml><?xml version="1.0" encoding="utf-8"?>
<ds:datastoreItem xmlns:ds="http://schemas.openxmlformats.org/officeDocument/2006/customXml" ds:itemID="{15FC2F23-7C6B-46C1-9C73-7860188DA8AF}">
  <ds:schemaRefs/>
</ds:datastoreItem>
</file>

<file path=customXml/itemProps29.xml><?xml version="1.0" encoding="utf-8"?>
<ds:datastoreItem xmlns:ds="http://schemas.openxmlformats.org/officeDocument/2006/customXml" ds:itemID="{3BC06A99-86CF-472C-8394-F6AB111CCEF7}">
  <ds:schemaRefs/>
</ds:datastoreItem>
</file>

<file path=customXml/itemProps3.xml><?xml version="1.0" encoding="utf-8"?>
<ds:datastoreItem xmlns:ds="http://schemas.openxmlformats.org/officeDocument/2006/customXml" ds:itemID="{B2A4F740-FF4D-4FA5-93E5-04C00846B131}">
  <ds:schemaRefs/>
</ds:datastoreItem>
</file>

<file path=customXml/itemProps30.xml><?xml version="1.0" encoding="utf-8"?>
<ds:datastoreItem xmlns:ds="http://schemas.openxmlformats.org/officeDocument/2006/customXml" ds:itemID="{B5F3B09A-4BE7-4AE5-B4E4-83CDC10CFDD7}">
  <ds:schemaRefs/>
</ds:datastoreItem>
</file>

<file path=customXml/itemProps31.xml><?xml version="1.0" encoding="utf-8"?>
<ds:datastoreItem xmlns:ds="http://schemas.openxmlformats.org/officeDocument/2006/customXml" ds:itemID="{5500A72F-1794-467E-BAF8-2F2E53E0DE5E}">
  <ds:schemaRefs/>
</ds:datastoreItem>
</file>

<file path=customXml/itemProps32.xml><?xml version="1.0" encoding="utf-8"?>
<ds:datastoreItem xmlns:ds="http://schemas.openxmlformats.org/officeDocument/2006/customXml" ds:itemID="{344E8D0F-F4B2-4468-BD52-39E577725FC2}">
  <ds:schemaRefs/>
</ds:datastoreItem>
</file>

<file path=customXml/itemProps33.xml><?xml version="1.0" encoding="utf-8"?>
<ds:datastoreItem xmlns:ds="http://schemas.openxmlformats.org/officeDocument/2006/customXml" ds:itemID="{574841AC-0A6F-417E-9B2D-EEEE9D9DB639}">
  <ds:schemaRefs/>
</ds:datastoreItem>
</file>

<file path=customXml/itemProps34.xml><?xml version="1.0" encoding="utf-8"?>
<ds:datastoreItem xmlns:ds="http://schemas.openxmlformats.org/officeDocument/2006/customXml" ds:itemID="{32EA9C7A-8B59-4AF1-B278-59C36AAEFCAA}">
  <ds:schemaRefs/>
</ds:datastoreItem>
</file>

<file path=customXml/itemProps35.xml><?xml version="1.0" encoding="utf-8"?>
<ds:datastoreItem xmlns:ds="http://schemas.openxmlformats.org/officeDocument/2006/customXml" ds:itemID="{6475E6AA-0846-4837-B059-DF46914632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94ff32-906d-40b1-973f-f18abfa11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6.xml><?xml version="1.0" encoding="utf-8"?>
<ds:datastoreItem xmlns:ds="http://schemas.openxmlformats.org/officeDocument/2006/customXml" ds:itemID="{BC8923A4-E2F2-4E49-B613-1E3FE8F9A56C}">
  <ds:schemaRefs/>
</ds:datastoreItem>
</file>

<file path=customXml/itemProps37.xml><?xml version="1.0" encoding="utf-8"?>
<ds:datastoreItem xmlns:ds="http://schemas.openxmlformats.org/officeDocument/2006/customXml" ds:itemID="{7ABCAF49-15D9-4B4C-B80A-7EC62D00DA79}">
  <ds:schemaRefs/>
</ds:datastoreItem>
</file>

<file path=customXml/itemProps38.xml><?xml version="1.0" encoding="utf-8"?>
<ds:datastoreItem xmlns:ds="http://schemas.openxmlformats.org/officeDocument/2006/customXml" ds:itemID="{1E21ABE2-DA6F-4BD0-A0A7-729B1C16E836}">
  <ds:schemaRefs/>
</ds:datastoreItem>
</file>

<file path=customXml/itemProps39.xml><?xml version="1.0" encoding="utf-8"?>
<ds:datastoreItem xmlns:ds="http://schemas.openxmlformats.org/officeDocument/2006/customXml" ds:itemID="{14B8EF76-1C4C-429D-BACE-FEB3AD7E5DD9}">
  <ds:schemaRefs/>
</ds:datastoreItem>
</file>

<file path=customXml/itemProps4.xml><?xml version="1.0" encoding="utf-8"?>
<ds:datastoreItem xmlns:ds="http://schemas.openxmlformats.org/officeDocument/2006/customXml" ds:itemID="{25BC3E65-179E-4D10-A88F-840533308E8E}">
  <ds:schemaRefs/>
</ds:datastoreItem>
</file>

<file path=customXml/itemProps40.xml><?xml version="1.0" encoding="utf-8"?>
<ds:datastoreItem xmlns:ds="http://schemas.openxmlformats.org/officeDocument/2006/customXml" ds:itemID="{00590E38-9C00-4780-9387-8124B46BD035}">
  <ds:schemaRefs/>
</ds:datastoreItem>
</file>

<file path=customXml/itemProps41.xml><?xml version="1.0" encoding="utf-8"?>
<ds:datastoreItem xmlns:ds="http://schemas.openxmlformats.org/officeDocument/2006/customXml" ds:itemID="{B4694EC1-54CD-496F-8015-1D3D352E168D}">
  <ds:schemaRefs/>
</ds:datastoreItem>
</file>

<file path=customXml/itemProps42.xml><?xml version="1.0" encoding="utf-8"?>
<ds:datastoreItem xmlns:ds="http://schemas.openxmlformats.org/officeDocument/2006/customXml" ds:itemID="{6992BB92-2C42-407A-9FBA-3591F83F442F}">
  <ds:schemaRefs/>
</ds:datastoreItem>
</file>

<file path=customXml/itemProps43.xml><?xml version="1.0" encoding="utf-8"?>
<ds:datastoreItem xmlns:ds="http://schemas.openxmlformats.org/officeDocument/2006/customXml" ds:itemID="{90E0C94F-1011-429F-861B-3D0F950734FA}">
  <ds:schemaRefs/>
</ds:datastoreItem>
</file>

<file path=customXml/itemProps44.xml><?xml version="1.0" encoding="utf-8"?>
<ds:datastoreItem xmlns:ds="http://schemas.openxmlformats.org/officeDocument/2006/customXml" ds:itemID="{7037D115-848A-4951-91EE-2C2C20300C62}">
  <ds:schemaRefs/>
</ds:datastoreItem>
</file>

<file path=customXml/itemProps45.xml><?xml version="1.0" encoding="utf-8"?>
<ds:datastoreItem xmlns:ds="http://schemas.openxmlformats.org/officeDocument/2006/customXml" ds:itemID="{B7A59DA2-029A-4D4B-AA38-C675F687A594}">
  <ds:schemaRefs/>
</ds:datastoreItem>
</file>

<file path=customXml/itemProps46.xml><?xml version="1.0" encoding="utf-8"?>
<ds:datastoreItem xmlns:ds="http://schemas.openxmlformats.org/officeDocument/2006/customXml" ds:itemID="{4032F090-C8AA-4485-8375-CF8F71834484}">
  <ds:schemaRefs/>
</ds:datastoreItem>
</file>

<file path=customXml/itemProps47.xml><?xml version="1.0" encoding="utf-8"?>
<ds:datastoreItem xmlns:ds="http://schemas.openxmlformats.org/officeDocument/2006/customXml" ds:itemID="{695DB8A5-2D47-4E99-B1CC-1B5CD38D0546}">
  <ds:schemaRefs/>
</ds:datastoreItem>
</file>

<file path=customXml/itemProps48.xml><?xml version="1.0" encoding="utf-8"?>
<ds:datastoreItem xmlns:ds="http://schemas.openxmlformats.org/officeDocument/2006/customXml" ds:itemID="{74ED743A-1E2C-416C-BF92-2A1B8771E7D1}">
  <ds:schemaRefs/>
</ds:datastoreItem>
</file>

<file path=customXml/itemProps49.xml><?xml version="1.0" encoding="utf-8"?>
<ds:datastoreItem xmlns:ds="http://schemas.openxmlformats.org/officeDocument/2006/customXml" ds:itemID="{80A0A46F-6140-45B6-8D4F-3010227D0D27}">
  <ds:schemaRefs/>
</ds:datastoreItem>
</file>

<file path=customXml/itemProps5.xml><?xml version="1.0" encoding="utf-8"?>
<ds:datastoreItem xmlns:ds="http://schemas.openxmlformats.org/officeDocument/2006/customXml" ds:itemID="{14D62E80-291F-48D8-A21F-8769122582C4}">
  <ds:schemaRefs/>
</ds:datastoreItem>
</file>

<file path=customXml/itemProps6.xml><?xml version="1.0" encoding="utf-8"?>
<ds:datastoreItem xmlns:ds="http://schemas.openxmlformats.org/officeDocument/2006/customXml" ds:itemID="{9CD1D2B9-5A51-40E2-A740-5C16F73BF0E8}">
  <ds:schemaRefs/>
</ds:datastoreItem>
</file>

<file path=customXml/itemProps7.xml><?xml version="1.0" encoding="utf-8"?>
<ds:datastoreItem xmlns:ds="http://schemas.openxmlformats.org/officeDocument/2006/customXml" ds:itemID="{8A8945AF-9C4A-4A55-9170-BC6B325A47B1}">
  <ds:schemaRefs/>
</ds:datastoreItem>
</file>

<file path=customXml/itemProps8.xml><?xml version="1.0" encoding="utf-8"?>
<ds:datastoreItem xmlns:ds="http://schemas.openxmlformats.org/officeDocument/2006/customXml" ds:itemID="{D0906B11-C6D5-4684-8565-19A366649494}">
  <ds:schemaRefs/>
</ds:datastoreItem>
</file>

<file path=customXml/itemProps9.xml><?xml version="1.0" encoding="utf-8"?>
<ds:datastoreItem xmlns:ds="http://schemas.openxmlformats.org/officeDocument/2006/customXml" ds:itemID="{956209BA-B89B-42A3-A9F1-2BC5B514A686}">
  <ds:schemaRefs/>
</ds:datastoreItem>
</file>

<file path=docProps/app.xml><?xml version="1.0" encoding="utf-8"?>
<Properties xmlns="http://schemas.openxmlformats.org/officeDocument/2006/extended-properties" xmlns:vt="http://schemas.openxmlformats.org/officeDocument/2006/docPropsVTypes">
  <TotalTime>30</TotalTime>
  <Words>3833</Words>
  <Application>Microsoft Office PowerPoint</Application>
  <PresentationFormat>Widescreen</PresentationFormat>
  <Paragraphs>441</Paragraphs>
  <Slides>27</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Calibri</vt:lpstr>
      <vt:lpstr>Calibri Light</vt:lpstr>
      <vt:lpstr>Century Gothic</vt:lpstr>
      <vt:lpstr>EF Circular Latin</vt:lpstr>
      <vt:lpstr>EF Circular Medium</vt:lpstr>
      <vt:lpstr>Wingdings</vt:lpstr>
      <vt:lpstr>Office Theme</vt:lpstr>
      <vt:lpstr>PowerPoint Presentation</vt:lpstr>
      <vt:lpstr>PowerPoint Presentation</vt:lpstr>
      <vt:lpstr>PowerPoint Presentation</vt:lpstr>
      <vt:lpstr>My name is</vt:lpstr>
      <vt:lpstr>Our agenda</vt:lpstr>
      <vt:lpstr>PowerPoint Presentation</vt:lpstr>
      <vt:lpstr>EF Educational Tours</vt:lpstr>
      <vt:lpstr>Our safety &amp; support partner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included in our itinerary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Lilly Henjes</dc:creator>
  <cp:lastModifiedBy>Reed, Robin M.</cp:lastModifiedBy>
  <cp:revision>10</cp:revision>
  <dcterms:created xsi:type="dcterms:W3CDTF">2021-08-23T13:50:48Z</dcterms:created>
  <dcterms:modified xsi:type="dcterms:W3CDTF">2025-01-30T21:27:55Z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0x0101004AAE30AFA3700245A879504675534A1700A0C5D8D35A2B7A4AAFE1B76B64AE3501</vt:lpwstr>
  </property>
  <property fmtid="{D5CDD505-2E9C-101B-9397-08002B2CF9AE}" pid="3" name="TemplafyTimeStamp">
    <vt:lpwstr>2023-12-06T16:11:34</vt:lpwstr>
  </property>
  <property fmtid="{D5CDD505-2E9C-101B-9397-08002B2CF9AE}" pid="4" name="MediaServiceImageTags">
    <vt:lpwstr/>
  </property>
</Properties>
</file>