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35"/>
  </p:notesMasterIdLst>
  <p:handoutMasterIdLst>
    <p:handoutMasterId r:id="rId36"/>
  </p:handoutMasterIdLst>
  <p:sldIdLst>
    <p:sldId id="276" r:id="rId5"/>
    <p:sldId id="311" r:id="rId6"/>
    <p:sldId id="278" r:id="rId7"/>
    <p:sldId id="258" r:id="rId8"/>
    <p:sldId id="259" r:id="rId9"/>
    <p:sldId id="312" r:id="rId10"/>
    <p:sldId id="302" r:id="rId11"/>
    <p:sldId id="313" r:id="rId12"/>
    <p:sldId id="262" r:id="rId13"/>
    <p:sldId id="279" r:id="rId14"/>
    <p:sldId id="303" r:id="rId15"/>
    <p:sldId id="261" r:id="rId16"/>
    <p:sldId id="263" r:id="rId17"/>
    <p:sldId id="265" r:id="rId18"/>
    <p:sldId id="272" r:id="rId19"/>
    <p:sldId id="266" r:id="rId20"/>
    <p:sldId id="277" r:id="rId21"/>
    <p:sldId id="281" r:id="rId22"/>
    <p:sldId id="256" r:id="rId23"/>
    <p:sldId id="267" r:id="rId24"/>
    <p:sldId id="268" r:id="rId25"/>
    <p:sldId id="269" r:id="rId26"/>
    <p:sldId id="307" r:id="rId27"/>
    <p:sldId id="308" r:id="rId28"/>
    <p:sldId id="309" r:id="rId29"/>
    <p:sldId id="305" r:id="rId30"/>
    <p:sldId id="310" r:id="rId31"/>
    <p:sldId id="270" r:id="rId32"/>
    <p:sldId id="271" r:id="rId33"/>
    <p:sldId id="306"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5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0" autoAdjust="0"/>
    <p:restoredTop sz="94660"/>
  </p:normalViewPr>
  <p:slideViewPr>
    <p:cSldViewPr snapToGrid="0">
      <p:cViewPr varScale="1">
        <p:scale>
          <a:sx n="63" d="100"/>
          <a:sy n="63" d="100"/>
        </p:scale>
        <p:origin x="8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8801BE-0A8B-4DAF-90F7-0D5DCCEAF1E2}" type="datetimeFigureOut">
              <a:rPr lang="en-US" smtClean="0"/>
              <a:t>8/25/2025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614999-4641-494E-B4AE-74811D83EC5B}" type="slidenum">
              <a:rPr lang="en-US" smtClean="0"/>
              <a:t>‹#›</a:t>
            </a:fld>
            <a:endParaRPr lang="en-US"/>
          </a:p>
        </p:txBody>
      </p:sp>
    </p:spTree>
    <p:extLst>
      <p:ext uri="{BB962C8B-B14F-4D97-AF65-F5344CB8AC3E}">
        <p14:creationId xmlns:p14="http://schemas.microsoft.com/office/powerpoint/2010/main" val="2892934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A5173F-323E-4F9F-A036-57E24DAF083D}" type="datetimeFigureOut">
              <a:rPr lang="en-US" smtClean="0"/>
              <a:t>8/25/2025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79B4B7A-813A-4E65-96C8-81C9302CD802}" type="slidenum">
              <a:rPr lang="en-US" smtClean="0"/>
              <a:t>‹#›</a:t>
            </a:fld>
            <a:endParaRPr lang="en-US"/>
          </a:p>
        </p:txBody>
      </p:sp>
    </p:spTree>
    <p:extLst>
      <p:ext uri="{BB962C8B-B14F-4D97-AF65-F5344CB8AC3E}">
        <p14:creationId xmlns:p14="http://schemas.microsoft.com/office/powerpoint/2010/main" val="2109079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8/25/2025</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155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214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296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82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249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731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41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158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737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904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8/25/2025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701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8/25/2025</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1111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google.com/maps/place/Salem,+MA/@35.7459165,-77.1624736,5.27z/data=!4m5!3m4!1s0x89e369646af856b7:0x81e0b8a2a5a55945!8m2!3d42.51954!4d-70.8967155"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06071"/>
            <a:ext cx="184731" cy="923330"/>
          </a:xfrm>
          <a:prstGeom prst="rect">
            <a:avLst/>
          </a:prstGeom>
          <a:noFill/>
        </p:spPr>
        <p:txBody>
          <a:bodyPr wrap="none" rtlCol="0">
            <a:spAutoFit/>
          </a:bodyPr>
          <a:lstStyle/>
          <a:p>
            <a:endParaRPr lang="en-US" dirty="0"/>
          </a:p>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75" y="135963"/>
            <a:ext cx="12066497" cy="5027707"/>
          </a:xfrm>
          <a:prstGeom prst="rect">
            <a:avLst/>
          </a:prstGeom>
        </p:spPr>
      </p:pic>
      <p:sp>
        <p:nvSpPr>
          <p:cNvPr id="4" name="TextBox 3"/>
          <p:cNvSpPr txBox="1"/>
          <p:nvPr/>
        </p:nvSpPr>
        <p:spPr>
          <a:xfrm>
            <a:off x="2877670" y="5419165"/>
            <a:ext cx="594060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CRUCIBLE – A SEVERE TRIAL OR TEST</a:t>
            </a:r>
          </a:p>
        </p:txBody>
      </p:sp>
    </p:spTree>
    <p:extLst>
      <p:ext uri="{BB962C8B-B14F-4D97-AF65-F5344CB8AC3E}">
        <p14:creationId xmlns:p14="http://schemas.microsoft.com/office/powerpoint/2010/main" val="312847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566" y="688498"/>
            <a:ext cx="5788434" cy="563231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theory, Communism sounds</a:t>
            </a:r>
          </a:p>
          <a:p>
            <a:r>
              <a:rPr lang="en-US" sz="2400" dirty="0">
                <a:latin typeface="Arial" panose="020B0604020202020204" pitchFamily="34" charset="0"/>
                <a:cs typeface="Arial" panose="020B0604020202020204" pitchFamily="34" charset="0"/>
              </a:rPr>
              <a:t>attractive because it promises an idealistic equality for those who feel capitalism isn’t fair. This is why Communists often target people who feel oppressed and seem to struggle to get ahead under capitalism.  In practice, the implementation of Communism has led to totalitarian dictatorships where most people end up equal in their </a:t>
            </a:r>
            <a:r>
              <a:rPr lang="en-US" sz="2400" dirty="0">
                <a:solidFill>
                  <a:srgbClr val="FFFF00"/>
                </a:solidFill>
                <a:latin typeface="Arial" panose="020B0604020202020204" pitchFamily="34" charset="0"/>
                <a:cs typeface="Arial" panose="020B0604020202020204" pitchFamily="34" charset="0"/>
              </a:rPr>
              <a:t>dependence upon the government, lack of personal freedom, and inability to improve their standard of living.</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777" y="932338"/>
            <a:ext cx="5637111" cy="4227833"/>
          </a:xfrm>
          <a:prstGeom prst="rect">
            <a:avLst/>
          </a:prstGeom>
        </p:spPr>
      </p:pic>
    </p:spTree>
    <p:extLst>
      <p:ext uri="{BB962C8B-B14F-4D97-AF65-F5344CB8AC3E}">
        <p14:creationId xmlns:p14="http://schemas.microsoft.com/office/powerpoint/2010/main" val="199438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11D918-0281-45D9-A125-3D5A628459DE}"/>
              </a:ext>
            </a:extLst>
          </p:cNvPr>
          <p:cNvSpPr txBox="1"/>
          <p:nvPr/>
        </p:nvSpPr>
        <p:spPr>
          <a:xfrm>
            <a:off x="1411004" y="2014330"/>
            <a:ext cx="8865696" cy="2369880"/>
          </a:xfrm>
          <a:prstGeom prst="rect">
            <a:avLst/>
          </a:prstGeom>
          <a:noFill/>
        </p:spPr>
        <p:txBody>
          <a:bodyPr wrap="none" rtlCol="0">
            <a:spAutoFit/>
          </a:bodyPr>
          <a:lstStyle/>
          <a:p>
            <a:pPr algn="ctr"/>
            <a:r>
              <a:rPr lang="en-US" sz="3200" b="1" dirty="0">
                <a:latin typeface="Arial" panose="020B0604020202020204" pitchFamily="34" charset="0"/>
                <a:cs typeface="Arial" panose="020B0604020202020204" pitchFamily="34" charset="0"/>
              </a:rPr>
              <a:t>Wasn’t the Puritan government a theocracy?</a:t>
            </a:r>
          </a:p>
          <a:p>
            <a:pPr algn="ctr"/>
            <a:r>
              <a:rPr lang="en-US" sz="3200" b="1" dirty="0">
                <a:solidFill>
                  <a:srgbClr val="FFFF00"/>
                </a:solidFill>
                <a:latin typeface="Arial" panose="020B0604020202020204" pitchFamily="34" charset="0"/>
                <a:cs typeface="Arial" panose="020B0604020202020204" pitchFamily="34" charset="0"/>
              </a:rPr>
              <a:t>How does that relate to Communism?</a:t>
            </a:r>
          </a:p>
          <a:p>
            <a:pPr algn="ctr"/>
            <a:endParaRPr lang="en-US" sz="2800" b="1" dirty="0">
              <a:solidFill>
                <a:srgbClr val="FFC000"/>
              </a:solidFill>
              <a:latin typeface="Arial" panose="020B0604020202020204" pitchFamily="34" charset="0"/>
              <a:cs typeface="Arial" panose="020B0604020202020204" pitchFamily="34" charset="0"/>
            </a:endParaRPr>
          </a:p>
          <a:p>
            <a:pPr algn="ctr"/>
            <a:endParaRPr lang="en-US" sz="2800" b="1" dirty="0">
              <a:solidFill>
                <a:srgbClr val="FFC000"/>
              </a:solidFill>
              <a:latin typeface="Arial" panose="020B0604020202020204" pitchFamily="34" charset="0"/>
              <a:cs typeface="Arial" panose="020B0604020202020204" pitchFamily="34" charset="0"/>
            </a:endParaRPr>
          </a:p>
          <a:p>
            <a:pPr algn="ctr"/>
            <a:endParaRPr lang="en-US" sz="28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27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77" y="12021"/>
            <a:ext cx="4562898" cy="6124754"/>
          </a:xfrm>
          <a:prstGeom prst="rect">
            <a:avLst/>
          </a:prstGeom>
          <a:noFill/>
        </p:spPr>
        <p:txBody>
          <a:bodyPr wrap="square" rtlCol="0">
            <a:spAutoFit/>
          </a:bodyPr>
          <a:lstStyle/>
          <a:p>
            <a:r>
              <a:rPr lang="en-US" sz="2400" b="1" dirty="0">
                <a:solidFill>
                  <a:srgbClr val="FFFF00"/>
                </a:solidFill>
                <a:latin typeface="Arial" panose="020B0604020202020204" pitchFamily="34" charset="0"/>
                <a:cs typeface="Arial" panose="020B0604020202020204" pitchFamily="34" charset="0"/>
              </a:rPr>
              <a:t>Theocracy - </a:t>
            </a:r>
          </a:p>
          <a:p>
            <a:pPr marL="457200" indent="-457200">
              <a:buFontTx/>
              <a:buChar char="-"/>
            </a:pPr>
            <a:r>
              <a:rPr lang="en-US" sz="2400" dirty="0">
                <a:latin typeface="Arial" panose="020B0604020202020204" pitchFamily="34" charset="0"/>
                <a:cs typeface="Arial" panose="020B0604020202020204" pitchFamily="34" charset="0"/>
              </a:rPr>
              <a:t>a government in which</a:t>
            </a:r>
          </a:p>
          <a:p>
            <a:r>
              <a:rPr lang="en-US" sz="2400" dirty="0">
                <a:latin typeface="Arial" panose="020B0604020202020204" pitchFamily="34" charset="0"/>
                <a:cs typeface="Arial" panose="020B0604020202020204" pitchFamily="34" charset="0"/>
              </a:rPr>
              <a:t>  	a country is ruled by 	religious leaders 	</a:t>
            </a:r>
            <a:r>
              <a:rPr lang="en-US" sz="2400" i="1" dirty="0">
                <a:solidFill>
                  <a:srgbClr val="FFFF00"/>
                </a:solidFill>
                <a:latin typeface="Arial" panose="020B0604020202020204" pitchFamily="34" charset="0"/>
                <a:cs typeface="Arial" panose="020B0604020202020204" pitchFamily="34" charset="0"/>
              </a:rPr>
              <a:t>(Puritans)</a:t>
            </a:r>
          </a:p>
          <a:p>
            <a:pPr lvl="0"/>
            <a:endParaRPr lang="en-US" sz="2400" dirty="0">
              <a:latin typeface="Arial" panose="020B0604020202020204" pitchFamily="34" charset="0"/>
              <a:cs typeface="Arial" panose="020B0604020202020204" pitchFamily="34" charset="0"/>
            </a:endParaRPr>
          </a:p>
          <a:p>
            <a:pPr marL="457200" lvl="0" indent="-457200">
              <a:buFontTx/>
              <a:buChar char="-"/>
            </a:pPr>
            <a:r>
              <a:rPr lang="en-US" sz="2400" dirty="0">
                <a:latin typeface="Arial" panose="020B0604020202020204" pitchFamily="34" charset="0"/>
                <a:cs typeface="Arial" panose="020B0604020202020204" pitchFamily="34" charset="0"/>
              </a:rPr>
              <a:t>Other faiths &amp; atheism   </a:t>
            </a:r>
          </a:p>
          <a:p>
            <a:pPr lvl="0"/>
            <a:r>
              <a:rPr lang="en-US" sz="2400" dirty="0">
                <a:latin typeface="Arial" panose="020B0604020202020204" pitchFamily="34" charset="0"/>
                <a:cs typeface="Arial" panose="020B0604020202020204" pitchFamily="34" charset="0"/>
              </a:rPr>
              <a:t>     seen as a threat to    </a:t>
            </a:r>
          </a:p>
          <a:p>
            <a:pPr lvl="0"/>
            <a:r>
              <a:rPr lang="en-US" sz="2400" dirty="0">
                <a:latin typeface="Arial" panose="020B0604020202020204" pitchFamily="34" charset="0"/>
                <a:cs typeface="Arial" panose="020B0604020202020204" pitchFamily="34" charset="0"/>
              </a:rPr>
              <a:t>     society</a:t>
            </a:r>
          </a:p>
          <a:p>
            <a:pPr lvl="0"/>
            <a:endParaRPr lang="en-US" sz="2400" dirty="0">
              <a:latin typeface="Arial" panose="020B0604020202020204" pitchFamily="34" charset="0"/>
              <a:cs typeface="Arial" panose="020B0604020202020204" pitchFamily="34" charset="0"/>
            </a:endParaRPr>
          </a:p>
          <a:p>
            <a:pPr marL="457200" lvl="0" indent="-457200">
              <a:buFontTx/>
              <a:buChar char="-"/>
            </a:pPr>
            <a:r>
              <a:rPr lang="en-US" sz="2400" dirty="0">
                <a:latin typeface="Arial" panose="020B0604020202020204" pitchFamily="34" charset="0"/>
                <a:cs typeface="Arial" panose="020B0604020202020204" pitchFamily="34" charset="0"/>
              </a:rPr>
              <a:t>Examples: New England colonies like Mass. in The Crucible (Christian), Biblical-era Israel (Jewish), Present-day Iran (Islamic)</a:t>
            </a:r>
          </a:p>
          <a:p>
            <a:endParaRPr lang="en-US" sz="3200" i="1" dirty="0">
              <a:latin typeface="Arial" panose="020B0604020202020204" pitchFamily="34" charset="0"/>
              <a:cs typeface="Arial" panose="020B0604020202020204" pitchFamily="34" charset="0"/>
            </a:endParaRPr>
          </a:p>
        </p:txBody>
      </p:sp>
      <p:sp>
        <p:nvSpPr>
          <p:cNvPr id="2" name="TextBox 1"/>
          <p:cNvSpPr txBox="1"/>
          <p:nvPr/>
        </p:nvSpPr>
        <p:spPr>
          <a:xfrm>
            <a:off x="4970151" y="12021"/>
            <a:ext cx="6120586" cy="5755422"/>
          </a:xfrm>
          <a:prstGeom prst="rect">
            <a:avLst/>
          </a:prstGeom>
          <a:noFill/>
        </p:spPr>
        <p:txBody>
          <a:bodyPr wrap="none" rtlCol="0">
            <a:spAutoFit/>
          </a:bodyPr>
          <a:lstStyle/>
          <a:p>
            <a:r>
              <a:rPr lang="en-US" sz="2400" b="1" dirty="0">
                <a:solidFill>
                  <a:srgbClr val="FFFF00"/>
                </a:solidFill>
                <a:latin typeface="Arial" panose="020B0604020202020204" pitchFamily="34" charset="0"/>
                <a:cs typeface="Arial" panose="020B0604020202020204" pitchFamily="34" charset="0"/>
              </a:rPr>
              <a:t>Communism -</a:t>
            </a:r>
            <a:endParaRPr lang="en-US" sz="2400" dirty="0">
              <a:latin typeface="Arial" panose="020B0604020202020204" pitchFamily="34" charset="0"/>
              <a:cs typeface="Arial" panose="020B0604020202020204" pitchFamily="34" charset="0"/>
            </a:endParaRPr>
          </a:p>
          <a:p>
            <a:pPr marL="457200" indent="-457200">
              <a:buFontTx/>
              <a:buChar char="-"/>
            </a:pPr>
            <a:r>
              <a:rPr lang="en-US" sz="2400" dirty="0">
                <a:latin typeface="Arial" panose="020B0604020202020204" pitchFamily="34" charset="0"/>
                <a:cs typeface="Arial" panose="020B0604020202020204" pitchFamily="34" charset="0"/>
              </a:rPr>
              <a:t>often characterized by the banning</a:t>
            </a:r>
          </a:p>
          <a:p>
            <a:r>
              <a:rPr lang="en-US" sz="2400" dirty="0">
                <a:latin typeface="Arial" panose="020B0604020202020204" pitchFamily="34" charset="0"/>
                <a:cs typeface="Arial" panose="020B0604020202020204" pitchFamily="34" charset="0"/>
              </a:rPr>
              <a:t>    	of all or certain religions or the</a:t>
            </a:r>
          </a:p>
          <a:p>
            <a:r>
              <a:rPr lang="en-US" sz="2400" dirty="0">
                <a:latin typeface="Arial" panose="020B0604020202020204" pitchFamily="34" charset="0"/>
                <a:cs typeface="Arial" panose="020B0604020202020204" pitchFamily="34" charset="0"/>
              </a:rPr>
              <a:t>    	mandated worship of a dictator</a:t>
            </a:r>
          </a:p>
          <a:p>
            <a:r>
              <a:rPr lang="en-US" sz="2400" i="1" dirty="0">
                <a:solidFill>
                  <a:srgbClr val="FFFF00"/>
                </a:solidFill>
                <a:latin typeface="Arial" panose="020B0604020202020204" pitchFamily="34" charset="0"/>
                <a:cs typeface="Arial" panose="020B0604020202020204" pitchFamily="34" charset="0"/>
              </a:rPr>
              <a:t>    	(Cold War Russia, North Korea)</a:t>
            </a:r>
          </a:p>
          <a:p>
            <a:endParaRPr lang="en-US" sz="2400" dirty="0">
              <a:latin typeface="Arial" panose="020B0604020202020204" pitchFamily="34" charset="0"/>
              <a:cs typeface="Arial" panose="020B0604020202020204" pitchFamily="34" charset="0"/>
            </a:endParaRPr>
          </a:p>
          <a:p>
            <a:pPr marL="457200" indent="-457200">
              <a:buFontTx/>
              <a:buChar char="-"/>
            </a:pPr>
            <a:r>
              <a:rPr lang="en-US" sz="2400" dirty="0">
                <a:latin typeface="Arial" panose="020B0604020202020204" pitchFamily="34" charset="0"/>
                <a:cs typeface="Arial" panose="020B0604020202020204" pitchFamily="34" charset="0"/>
              </a:rPr>
              <a:t>Religions are seen as a threat to</a:t>
            </a:r>
          </a:p>
          <a:p>
            <a:r>
              <a:rPr lang="en-US" sz="2400" dirty="0">
                <a:latin typeface="Arial" panose="020B0604020202020204" pitchFamily="34" charset="0"/>
                <a:cs typeface="Arial" panose="020B0604020202020204" pitchFamily="34" charset="0"/>
              </a:rPr>
              <a:t>     the supremacy of government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457200" indent="-457200">
              <a:buFontTx/>
              <a:buChar char="-"/>
            </a:pPr>
            <a:r>
              <a:rPr lang="en-US" sz="2400" dirty="0">
                <a:latin typeface="Arial" panose="020B0604020202020204" pitchFamily="34" charset="0"/>
                <a:cs typeface="Arial" panose="020B0604020202020204" pitchFamily="34" charset="0"/>
              </a:rPr>
              <a:t>Communist governments act</a:t>
            </a:r>
          </a:p>
          <a:p>
            <a:r>
              <a:rPr lang="en-US" sz="2400" dirty="0">
                <a:latin typeface="Arial" panose="020B0604020202020204" pitchFamily="34" charset="0"/>
                <a:cs typeface="Arial" panose="020B0604020202020204" pitchFamily="34" charset="0"/>
              </a:rPr>
              <a:t>     somewhat like atheistic theocracies</a:t>
            </a:r>
          </a:p>
          <a:p>
            <a:r>
              <a:rPr lang="en-US" sz="2400" dirty="0">
                <a:latin typeface="Arial" panose="020B0604020202020204" pitchFamily="34" charset="0"/>
                <a:cs typeface="Arial" panose="020B0604020202020204" pitchFamily="34" charset="0"/>
              </a:rPr>
              <a:t>     in the sense that the leaders themselves</a:t>
            </a:r>
          </a:p>
          <a:p>
            <a:r>
              <a:rPr lang="en-US" sz="2400" dirty="0">
                <a:latin typeface="Arial" panose="020B0604020202020204" pitchFamily="34" charset="0"/>
                <a:cs typeface="Arial" panose="020B0604020202020204" pitchFamily="34" charset="0"/>
              </a:rPr>
              <a:t>     rule as though having a god-like status.</a:t>
            </a:r>
          </a:p>
          <a:p>
            <a:endParaRPr lang="en-US" sz="3200" dirty="0"/>
          </a:p>
        </p:txBody>
      </p:sp>
      <p:sp>
        <p:nvSpPr>
          <p:cNvPr id="3" name="Rectangle 2"/>
          <p:cNvSpPr/>
          <p:nvPr/>
        </p:nvSpPr>
        <p:spPr>
          <a:xfrm>
            <a:off x="4474096" y="156900"/>
            <a:ext cx="607859" cy="590931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Tree>
    <p:extLst>
      <p:ext uri="{BB962C8B-B14F-4D97-AF65-F5344CB8AC3E}">
        <p14:creationId xmlns:p14="http://schemas.microsoft.com/office/powerpoint/2010/main" val="408705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9183" y="1251660"/>
            <a:ext cx="9593633" cy="440120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Just as Communism sounds attractive in theory, it also makes sense for people of a shared faith to establish a theocracy, as many colonists did in the New World.  In practice, however, </a:t>
            </a:r>
            <a:r>
              <a:rPr lang="en-US" sz="2800" dirty="0">
                <a:solidFill>
                  <a:srgbClr val="FFFF00"/>
                </a:solidFill>
                <a:latin typeface="Arial" panose="020B0604020202020204" pitchFamily="34" charset="0"/>
                <a:cs typeface="Arial" panose="020B0604020202020204" pitchFamily="34" charset="0"/>
              </a:rPr>
              <a:t>power corrupts</a:t>
            </a:r>
            <a:r>
              <a:rPr lang="en-US" sz="2800" dirty="0">
                <a:latin typeface="Arial" panose="020B0604020202020204" pitchFamily="34" charset="0"/>
                <a:cs typeface="Arial" panose="020B0604020202020204" pitchFamily="34" charset="0"/>
              </a:rPr>
              <a:t>.  Rulers may develop a god-complex. Instead of a faith-based society, a </a:t>
            </a:r>
            <a:r>
              <a:rPr lang="en-US" sz="2800" dirty="0">
                <a:solidFill>
                  <a:srgbClr val="FFFF00"/>
                </a:solidFill>
                <a:latin typeface="Arial" panose="020B0604020202020204" pitchFamily="34" charset="0"/>
                <a:cs typeface="Arial" panose="020B0604020202020204" pitchFamily="34" charset="0"/>
              </a:rPr>
              <a:t>fear-based society </a:t>
            </a:r>
            <a:r>
              <a:rPr lang="en-US" sz="2800" dirty="0">
                <a:latin typeface="Arial" panose="020B0604020202020204" pitchFamily="34" charset="0"/>
                <a:cs typeface="Arial" panose="020B0604020202020204" pitchFamily="34" charset="0"/>
              </a:rPr>
              <a:t>can result as people live in fear of getting in trouble, since those who disagree with authority may be seen as disagreeing with God.  In the play, such corruption leads to the infamous </a:t>
            </a:r>
            <a:r>
              <a:rPr lang="en-US" sz="2800" dirty="0">
                <a:solidFill>
                  <a:srgbClr val="FFFF00"/>
                </a:solidFill>
                <a:latin typeface="Arial" panose="020B0604020202020204" pitchFamily="34" charset="0"/>
                <a:cs typeface="Arial" panose="020B0604020202020204" pitchFamily="34" charset="0"/>
              </a:rPr>
              <a:t>Salem Witch Trials</a:t>
            </a:r>
            <a:r>
              <a:rPr lang="en-US" sz="2800" dirty="0">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892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405392"/>
            <a:ext cx="10862269" cy="5755422"/>
          </a:xfrm>
          <a:prstGeom prst="rect">
            <a:avLst/>
          </a:prstGeom>
          <a:noFill/>
        </p:spPr>
        <p:txBody>
          <a:bodyPr wrap="none" rtlCol="0">
            <a:spAutoFit/>
          </a:bodyPr>
          <a:lstStyle/>
          <a:p>
            <a:r>
              <a:rPr lang="en-US" sz="2800" b="1" dirty="0">
                <a:solidFill>
                  <a:srgbClr val="FFC000"/>
                </a:solidFill>
                <a:latin typeface="Arial" panose="020B0604020202020204" pitchFamily="34" charset="0"/>
                <a:cs typeface="Arial" panose="020B0604020202020204" pitchFamily="34" charset="0"/>
              </a:rPr>
              <a:t>Senate hearings inspired </a:t>
            </a:r>
            <a:r>
              <a:rPr lang="en-US" sz="2800" b="1" i="1" dirty="0">
                <a:solidFill>
                  <a:srgbClr val="FFC000"/>
                </a:solidFill>
                <a:latin typeface="Arial" panose="020B0604020202020204" pitchFamily="34" charset="0"/>
                <a:cs typeface="Arial" panose="020B0604020202020204" pitchFamily="34" charset="0"/>
              </a:rPr>
              <a:t>The Crucible</a:t>
            </a:r>
            <a:r>
              <a:rPr lang="en-US" sz="2800" b="1" dirty="0">
                <a:solidFill>
                  <a:srgbClr val="FFC000"/>
                </a:solidFill>
                <a:latin typeface="Arial" panose="020B0604020202020204" pitchFamily="34" charset="0"/>
                <a:cs typeface="Arial" panose="020B0604020202020204" pitchFamily="34" charset="0"/>
              </a:rPr>
              <a:t>.</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Some people in Hollywood who were not actually Communists but</a:t>
            </a:r>
          </a:p>
          <a:p>
            <a:r>
              <a:rPr lang="en-US" sz="2800" dirty="0">
                <a:latin typeface="Arial" panose="020B0604020202020204" pitchFamily="34" charset="0"/>
                <a:cs typeface="Arial" panose="020B0604020202020204" pitchFamily="34" charset="0"/>
              </a:rPr>
              <a:t>either had connections to others who were Communist or refused</a:t>
            </a:r>
          </a:p>
          <a:p>
            <a:r>
              <a:rPr lang="en-US" sz="2800" dirty="0">
                <a:latin typeface="Arial" panose="020B0604020202020204" pitchFamily="34" charset="0"/>
                <a:cs typeface="Arial" panose="020B0604020202020204" pitchFamily="34" charset="0"/>
              </a:rPr>
              <a:t>to confirm if friends/co-workers were Communists, found</a:t>
            </a:r>
          </a:p>
          <a:p>
            <a:r>
              <a:rPr lang="en-US" sz="2800" dirty="0">
                <a:latin typeface="Arial" panose="020B0604020202020204" pitchFamily="34" charset="0"/>
                <a:cs typeface="Arial" panose="020B0604020202020204" pitchFamily="34" charset="0"/>
              </a:rPr>
              <a:t>themselves brought before Senate hearings.  Such suspicions, and</a:t>
            </a:r>
          </a:p>
          <a:p>
            <a:r>
              <a:rPr lang="en-US" sz="2800" dirty="0">
                <a:latin typeface="Arial" panose="020B0604020202020204" pitchFamily="34" charset="0"/>
                <a:cs typeface="Arial" panose="020B0604020202020204" pitchFamily="34" charset="0"/>
              </a:rPr>
              <a:t>the fear of being found guilty by association, led to people being</a:t>
            </a:r>
          </a:p>
          <a:p>
            <a:r>
              <a:rPr lang="en-US" sz="2800" b="1" dirty="0">
                <a:solidFill>
                  <a:srgbClr val="FFFF00"/>
                </a:solidFill>
                <a:latin typeface="Arial" panose="020B0604020202020204" pitchFamily="34" charset="0"/>
                <a:cs typeface="Arial" panose="020B0604020202020204" pitchFamily="34" charset="0"/>
              </a:rPr>
              <a:t>blacklisted</a:t>
            </a:r>
            <a:r>
              <a:rPr lang="en-US" sz="2800" dirty="0">
                <a:latin typeface="Arial" panose="020B0604020202020204" pitchFamily="34" charset="0"/>
                <a:cs typeface="Arial" panose="020B0604020202020204" pitchFamily="34" charset="0"/>
              </a:rPr>
              <a:t> and losing their careers.  </a:t>
            </a:r>
            <a:r>
              <a:rPr lang="en-US" sz="2800" b="1" dirty="0">
                <a:solidFill>
                  <a:srgbClr val="FFFF00"/>
                </a:solidFill>
                <a:latin typeface="Arial" panose="020B0604020202020204" pitchFamily="34" charset="0"/>
                <a:cs typeface="Arial" panose="020B0604020202020204" pitchFamily="34" charset="0"/>
              </a:rPr>
              <a:t>Arthur Miller</a:t>
            </a:r>
            <a:r>
              <a:rPr lang="en-US" sz="2800" dirty="0">
                <a:solidFill>
                  <a:srgbClr val="FFFF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wrote</a:t>
            </a:r>
          </a:p>
          <a:p>
            <a:r>
              <a:rPr lang="en-US" sz="2800" i="1" dirty="0">
                <a:latin typeface="Arial" panose="020B0604020202020204" pitchFamily="34" charset="0"/>
                <a:cs typeface="Arial" panose="020B0604020202020204" pitchFamily="34" charset="0"/>
              </a:rPr>
              <a:t>The Crucible</a:t>
            </a:r>
            <a:r>
              <a:rPr lang="en-US" sz="2800" dirty="0">
                <a:latin typeface="Arial" panose="020B0604020202020204" pitchFamily="34" charset="0"/>
                <a:cs typeface="Arial" panose="020B0604020202020204" pitchFamily="34" charset="0"/>
              </a:rPr>
              <a:t> as an act of protest after he and close friends of his</a:t>
            </a:r>
          </a:p>
          <a:p>
            <a:r>
              <a:rPr lang="en-US" sz="2800" dirty="0">
                <a:latin typeface="Arial" panose="020B0604020202020204" pitchFamily="34" charset="0"/>
                <a:cs typeface="Arial" panose="020B0604020202020204" pitchFamily="34" charset="0"/>
              </a:rPr>
              <a:t>in Hollywood were implicated.  The unfair nature of McCarthy’s</a:t>
            </a:r>
          </a:p>
          <a:p>
            <a:r>
              <a:rPr lang="en-US" sz="2800" dirty="0">
                <a:latin typeface="Arial" panose="020B0604020202020204" pitchFamily="34" charset="0"/>
                <a:cs typeface="Arial" panose="020B0604020202020204" pitchFamily="34" charset="0"/>
              </a:rPr>
              <a:t>“witch hunts” for Communists reminded him of the unfair nature</a:t>
            </a:r>
          </a:p>
          <a:p>
            <a:r>
              <a:rPr lang="en-US" sz="2800" dirty="0">
                <a:latin typeface="Arial" panose="020B0604020202020204" pitchFamily="34" charset="0"/>
                <a:cs typeface="Arial" panose="020B0604020202020204" pitchFamily="34" charset="0"/>
              </a:rPr>
              <a:t>of the witch hunts that brought about the Salem Witch Trials.</a:t>
            </a:r>
          </a:p>
          <a:p>
            <a:endParaRPr lang="en-US" sz="3200" dirty="0"/>
          </a:p>
        </p:txBody>
      </p:sp>
    </p:spTree>
    <p:extLst>
      <p:ext uri="{BB962C8B-B14F-4D97-AF65-F5344CB8AC3E}">
        <p14:creationId xmlns:p14="http://schemas.microsoft.com/office/powerpoint/2010/main" val="3823698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341986"/>
            <a:ext cx="11900848" cy="4647426"/>
          </a:xfrm>
          <a:prstGeom prst="rect">
            <a:avLst/>
          </a:prstGeom>
          <a:noFill/>
        </p:spPr>
        <p:txBody>
          <a:bodyPr wrap="square" rtlCol="0">
            <a:spAutoFit/>
          </a:bodyPr>
          <a:lstStyle/>
          <a:p>
            <a:pPr algn="ctr"/>
            <a:r>
              <a:rPr lang="en-US" sz="2400" b="1" dirty="0">
                <a:solidFill>
                  <a:srgbClr val="FFC000"/>
                </a:solidFill>
                <a:latin typeface="Arial" panose="020B0604020202020204" pitchFamily="34" charset="0"/>
                <a:cs typeface="Arial" panose="020B0604020202020204" pitchFamily="34" charset="0"/>
              </a:rPr>
              <a:t>Witch hunts &amp; blacklisting still happen in America today.</a:t>
            </a:r>
          </a:p>
          <a:p>
            <a:pPr algn="ctr"/>
            <a:endParaRPr lang="en-US" sz="2400" dirty="0">
              <a:solidFill>
                <a:srgbClr val="FFFF00"/>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Witch hunts and blacklisting still happen to varying degrees whenever</a:t>
            </a:r>
          </a:p>
          <a:p>
            <a:r>
              <a:rPr lang="en-US" sz="2800" u="sng" dirty="0">
                <a:solidFill>
                  <a:srgbClr val="FFFF00"/>
                </a:solidFill>
                <a:latin typeface="Arial" panose="020B0604020202020204" pitchFamily="34" charset="0"/>
                <a:cs typeface="Arial" panose="020B0604020202020204" pitchFamily="34" charset="0"/>
              </a:rPr>
              <a:t>fear</a:t>
            </a:r>
            <a:r>
              <a:rPr lang="en-US" sz="2800" dirty="0">
                <a:latin typeface="Arial" panose="020B0604020202020204" pitchFamily="34" charset="0"/>
                <a:cs typeface="Arial" panose="020B0604020202020204" pitchFamily="34" charset="0"/>
              </a:rPr>
              <a:t> takes hold. Divisive political issues and bias in the media can often lead to stereotyping, shaming, bullying, and eventually silencing, as targeted groups and/or public figures become afraid to share their political views and/or religious beliefs at the risk of public humiliation, losing one’s employment, or other forms of marginalization and punishment.  </a:t>
            </a:r>
          </a:p>
          <a:p>
            <a:endParaRPr lang="en-US" sz="2800" dirty="0">
              <a:latin typeface="Arial" panose="020B0604020202020204" pitchFamily="34" charset="0"/>
              <a:cs typeface="Arial" panose="020B0604020202020204" pitchFamily="34" charset="0"/>
            </a:endParaRPr>
          </a:p>
          <a:p>
            <a:r>
              <a:rPr lang="en-US" sz="2800" dirty="0">
                <a:solidFill>
                  <a:srgbClr val="FFFF00"/>
                </a:solidFill>
                <a:latin typeface="Arial" panose="020B0604020202020204" pitchFamily="34" charset="0"/>
                <a:cs typeface="Arial" panose="020B0604020202020204" pitchFamily="34" charset="0"/>
              </a:rPr>
              <a:t>Essentially, people living in fear lash out in ways that instill fear in others.</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416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3359" y="981651"/>
            <a:ext cx="11434540" cy="3816429"/>
          </a:xfrm>
          <a:prstGeom prst="rect">
            <a:avLst/>
          </a:prstGeom>
          <a:noFill/>
        </p:spPr>
        <p:txBody>
          <a:bodyPr wrap="none" rtlCol="0">
            <a:spAutoFit/>
          </a:bodyPr>
          <a:lstStyle/>
          <a:p>
            <a:r>
              <a:rPr lang="en-US" sz="3200" b="1" dirty="0">
                <a:solidFill>
                  <a:srgbClr val="FFFF00"/>
                </a:solidFill>
                <a:latin typeface="Arial" panose="020B0604020202020204" pitchFamily="34" charset="0"/>
                <a:cs typeface="Arial" panose="020B0604020202020204" pitchFamily="34" charset="0"/>
              </a:rPr>
              <a:t>The Puritans’ witch hunts were literally hunts for witches.</a:t>
            </a:r>
          </a:p>
          <a:p>
            <a:r>
              <a:rPr lang="en-US" sz="3200" b="1" dirty="0">
                <a:solidFill>
                  <a:srgbClr val="FFFF00"/>
                </a:solidFill>
                <a:latin typeface="Arial" panose="020B0604020202020204" pitchFamily="34" charset="0"/>
                <a:cs typeface="Arial" panose="020B0604020202020204" pitchFamily="34" charset="0"/>
              </a:rPr>
              <a:t>So, why was witchcraft such a big concern in Salem?</a:t>
            </a:r>
            <a:endParaRPr lang="en-US" sz="3200" dirty="0">
              <a:solidFill>
                <a:srgbClr val="FFFF00"/>
              </a:solidFill>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Witchcraft includes casting spells, fortune telling, conjuring</a:t>
            </a:r>
          </a:p>
          <a:p>
            <a:r>
              <a:rPr lang="en-US" sz="3200" dirty="0">
                <a:latin typeface="Arial" panose="020B0604020202020204" pitchFamily="34" charset="0"/>
                <a:cs typeface="Arial" panose="020B0604020202020204" pitchFamily="34" charset="0"/>
              </a:rPr>
              <a:t>the dead, and making sacrifices to spirits.  These practices</a:t>
            </a:r>
          </a:p>
          <a:p>
            <a:r>
              <a:rPr lang="en-US" sz="3200" dirty="0">
                <a:latin typeface="Arial" panose="020B0604020202020204" pitchFamily="34" charset="0"/>
                <a:cs typeface="Arial" panose="020B0604020202020204" pitchFamily="34" charset="0"/>
              </a:rPr>
              <a:t>are forbidden in the Bible, and the Puritans believed witchcraft</a:t>
            </a:r>
          </a:p>
          <a:p>
            <a:r>
              <a:rPr lang="en-US" sz="3200" dirty="0">
                <a:latin typeface="Arial" panose="020B0604020202020204" pitchFamily="34" charset="0"/>
                <a:cs typeface="Arial" panose="020B0604020202020204" pitchFamily="34" charset="0"/>
              </a:rPr>
              <a:t>was a major threat to their society for a few reasons. </a:t>
            </a:r>
          </a:p>
          <a:p>
            <a:endParaRPr lang="en-US" dirty="0"/>
          </a:p>
        </p:txBody>
      </p:sp>
    </p:spTree>
    <p:extLst>
      <p:ext uri="{BB962C8B-B14F-4D97-AF65-F5344CB8AC3E}">
        <p14:creationId xmlns:p14="http://schemas.microsoft.com/office/powerpoint/2010/main" val="269562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083" y="393510"/>
            <a:ext cx="11895244" cy="6063198"/>
          </a:xfrm>
          <a:prstGeom prst="rect">
            <a:avLst/>
          </a:prstGeom>
          <a:noFill/>
        </p:spPr>
        <p:txBody>
          <a:bodyPr wrap="none" rtlCol="0">
            <a:spAutoFit/>
          </a:bodyPr>
          <a:lstStyle/>
          <a:p>
            <a:pPr marL="457200" indent="-457200">
              <a:buFont typeface="Arial" panose="020B0604020202020204" pitchFamily="34" charset="0"/>
              <a:buChar char="•"/>
            </a:pPr>
            <a:r>
              <a:rPr lang="en-US" sz="2400" dirty="0">
                <a:solidFill>
                  <a:srgbClr val="FFFF00"/>
                </a:solidFill>
                <a:latin typeface="Arial" panose="020B0604020202020204" pitchFamily="34" charset="0"/>
                <a:cs typeface="Arial" panose="020B0604020202020204" pitchFamily="34" charset="0"/>
              </a:rPr>
              <a:t>Witchcraft was already a major concern in Europe, where witch hunts took place</a:t>
            </a:r>
          </a:p>
          <a:p>
            <a:r>
              <a:rPr lang="en-US" sz="2400" dirty="0">
                <a:solidFill>
                  <a:srgbClr val="FFFF00"/>
                </a:solidFill>
                <a:latin typeface="Arial" panose="020B0604020202020204" pitchFamily="34" charset="0"/>
                <a:cs typeface="Arial" panose="020B0604020202020204" pitchFamily="34" charset="0"/>
              </a:rPr>
              <a:t>      prior to the one in Salem. </a:t>
            </a:r>
          </a:p>
          <a:p>
            <a:r>
              <a:rPr lang="en-US" sz="24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400" dirty="0">
                <a:solidFill>
                  <a:srgbClr val="FFFF00"/>
                </a:solidFill>
                <a:latin typeface="Arial" panose="020B0604020202020204" pitchFamily="34" charset="0"/>
                <a:cs typeface="Arial" panose="020B0604020202020204" pitchFamily="34" charset="0"/>
              </a:rPr>
              <a:t>The slave trade brought slaves from the Caribbean, where voodoo rituals were</a:t>
            </a:r>
          </a:p>
          <a:p>
            <a:r>
              <a:rPr lang="en-US" sz="2400" dirty="0">
                <a:solidFill>
                  <a:srgbClr val="FFFF00"/>
                </a:solidFill>
                <a:latin typeface="Arial" panose="020B0604020202020204" pitchFamily="34" charset="0"/>
                <a:cs typeface="Arial" panose="020B0604020202020204" pitchFamily="34" charset="0"/>
              </a:rPr>
              <a:t>      (and still are) practiced in areas. </a:t>
            </a:r>
          </a:p>
          <a:p>
            <a:r>
              <a:rPr lang="en-US" sz="2400" dirty="0">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400" dirty="0">
                <a:solidFill>
                  <a:srgbClr val="FFFF00"/>
                </a:solidFill>
                <a:latin typeface="Arial" panose="020B0604020202020204" pitchFamily="34" charset="0"/>
                <a:cs typeface="Arial" panose="020B0604020202020204" pitchFamily="34" charset="0"/>
              </a:rPr>
              <a:t>Concerns about nearby Native American tribes and their rituals and sacrifices</a:t>
            </a:r>
          </a:p>
          <a:p>
            <a:r>
              <a:rPr lang="en-US" sz="2400" dirty="0">
                <a:solidFill>
                  <a:srgbClr val="FFFF00"/>
                </a:solidFill>
                <a:latin typeface="Arial" panose="020B0604020202020204" pitchFamily="34" charset="0"/>
                <a:cs typeface="Arial" panose="020B0604020202020204" pitchFamily="34" charset="0"/>
              </a:rPr>
              <a:t>      to spirits may also have fueled additional fears.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People learned to blame their misfortunes on witchcraft, and then accused others</a:t>
            </a:r>
          </a:p>
          <a:p>
            <a:r>
              <a:rPr lang="en-US" sz="2400" dirty="0">
                <a:latin typeface="Arial" panose="020B0604020202020204" pitchFamily="34" charset="0"/>
                <a:cs typeface="Arial" panose="020B0604020202020204" pitchFamily="34" charset="0"/>
              </a:rPr>
              <a:t>they did not like of bewitching them.  Accused people who denied guilt were executed.</a:t>
            </a:r>
          </a:p>
          <a:p>
            <a:r>
              <a:rPr lang="en-US" sz="2400" dirty="0">
                <a:latin typeface="Arial" panose="020B0604020202020204" pitchFamily="34" charset="0"/>
                <a:cs typeface="Arial" panose="020B0604020202020204" pitchFamily="34" charset="0"/>
              </a:rPr>
              <a:t>Accused people who confessed were imprisoned and destined to live the rest of their</a:t>
            </a:r>
          </a:p>
          <a:p>
            <a:r>
              <a:rPr lang="en-US" sz="2400" dirty="0">
                <a:latin typeface="Arial" panose="020B0604020202020204" pitchFamily="34" charset="0"/>
                <a:cs typeface="Arial" panose="020B0604020202020204" pitchFamily="34" charset="0"/>
              </a:rPr>
              <a:t>lives in shame.  Nobody would want anything to do with a confessed witch.  Innocent</a:t>
            </a:r>
          </a:p>
          <a:p>
            <a:r>
              <a:rPr lang="en-US" sz="2400" dirty="0">
                <a:latin typeface="Arial" panose="020B0604020202020204" pitchFamily="34" charset="0"/>
                <a:cs typeface="Arial" panose="020B0604020202020204" pitchFamily="34" charset="0"/>
              </a:rPr>
              <a:t>people had to choose between facing execution or compromising their moral</a:t>
            </a:r>
          </a:p>
          <a:p>
            <a:r>
              <a:rPr lang="en-US" sz="2400" dirty="0">
                <a:latin typeface="Arial" panose="020B0604020202020204" pitchFamily="34" charset="0"/>
                <a:cs typeface="Arial" panose="020B0604020202020204" pitchFamily="34" charset="0"/>
              </a:rPr>
              <a:t>convictions and living a lie.</a:t>
            </a:r>
          </a:p>
          <a:p>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8722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482" y="2931458"/>
            <a:ext cx="10727617" cy="707886"/>
          </a:xfrm>
          <a:prstGeom prst="rect">
            <a:avLst/>
          </a:prstGeom>
          <a:noFill/>
        </p:spPr>
        <p:txBody>
          <a:bodyPr wrap="none" rtlCol="0">
            <a:spAutoFit/>
          </a:bodyPr>
          <a:lstStyle/>
          <a:p>
            <a:r>
              <a:rPr lang="en-US" sz="2000" dirty="0">
                <a:hlinkClick r:id="rId2"/>
              </a:rPr>
              <a:t>https://www.google.com/maps/place/Salem,+MA/@35.7459165,-77.1624736,5.27z/data</a:t>
            </a:r>
          </a:p>
          <a:p>
            <a:r>
              <a:rPr lang="en-US" sz="2000" dirty="0">
                <a:hlinkClick r:id="rId2"/>
              </a:rPr>
              <a:t>=!4m5!3m4!1s0x89e369646af856b7:0x81e0b8a2a5a55945!8m2!3d42.51954!4d-70.8967155</a:t>
            </a:r>
            <a:endParaRPr lang="en-US" sz="2000" dirty="0"/>
          </a:p>
        </p:txBody>
      </p:sp>
      <p:sp>
        <p:nvSpPr>
          <p:cNvPr id="3" name="TextBox 2">
            <a:extLst>
              <a:ext uri="{FF2B5EF4-FFF2-40B4-BE49-F238E27FC236}">
                <a16:creationId xmlns:a16="http://schemas.microsoft.com/office/drawing/2014/main" id="{497CE7C2-F574-4938-BFB1-23FFD87DEEBD}"/>
              </a:ext>
            </a:extLst>
          </p:cNvPr>
          <p:cNvSpPr txBox="1"/>
          <p:nvPr/>
        </p:nvSpPr>
        <p:spPr>
          <a:xfrm>
            <a:off x="4433777" y="1998921"/>
            <a:ext cx="3058851"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Where is Salem?</a:t>
            </a:r>
          </a:p>
        </p:txBody>
      </p:sp>
    </p:spTree>
    <p:extLst>
      <p:ext uri="{BB962C8B-B14F-4D97-AF65-F5344CB8AC3E}">
        <p14:creationId xmlns:p14="http://schemas.microsoft.com/office/powerpoint/2010/main" val="168218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4424" y="600891"/>
            <a:ext cx="8637073" cy="992874"/>
          </a:xfrm>
        </p:spPr>
        <p:txBody>
          <a:bodyPr/>
          <a:lstStyle/>
          <a:p>
            <a:r>
              <a:rPr lang="en-US" dirty="0"/>
              <a:t>The Crucible</a:t>
            </a:r>
          </a:p>
        </p:txBody>
      </p:sp>
      <p:sp>
        <p:nvSpPr>
          <p:cNvPr id="3" name="Subtitle 2"/>
          <p:cNvSpPr>
            <a:spLocks noGrp="1"/>
          </p:cNvSpPr>
          <p:nvPr>
            <p:ph type="subTitle" idx="1"/>
          </p:nvPr>
        </p:nvSpPr>
        <p:spPr>
          <a:xfrm>
            <a:off x="1586165" y="2118201"/>
            <a:ext cx="8637072" cy="977621"/>
          </a:xfrm>
        </p:spPr>
        <p:txBody>
          <a:bodyPr>
            <a:noAutofit/>
          </a:bodyPr>
          <a:lstStyle/>
          <a:p>
            <a:endParaRPr lang="en-US" sz="3600" dirty="0"/>
          </a:p>
          <a:p>
            <a:r>
              <a:rPr lang="en-US" sz="3600" dirty="0"/>
              <a:t>CHARACTERS</a:t>
            </a:r>
          </a:p>
        </p:txBody>
      </p:sp>
    </p:spTree>
    <p:extLst>
      <p:ext uri="{BB962C8B-B14F-4D97-AF65-F5344CB8AC3E}">
        <p14:creationId xmlns:p14="http://schemas.microsoft.com/office/powerpoint/2010/main" val="171412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927365-DB11-4E51-B37A-1616C653D93C}"/>
              </a:ext>
            </a:extLst>
          </p:cNvPr>
          <p:cNvSpPr txBox="1"/>
          <p:nvPr/>
        </p:nvSpPr>
        <p:spPr>
          <a:xfrm>
            <a:off x="1266793" y="2027583"/>
            <a:ext cx="9658413" cy="1969770"/>
          </a:xfrm>
          <a:prstGeom prst="rect">
            <a:avLst/>
          </a:prstGeom>
          <a:noFill/>
        </p:spPr>
        <p:txBody>
          <a:bodyPr wrap="none" rtlCol="0">
            <a:spAutoFit/>
          </a:bodyPr>
          <a:lstStyle/>
          <a:p>
            <a:pPr algn="ctr"/>
            <a:r>
              <a:rPr lang="en-US" sz="3200" dirty="0">
                <a:latin typeface="Arial" panose="020B0604020202020204" pitchFamily="34" charset="0"/>
                <a:cs typeface="Arial" panose="020B0604020202020204" pitchFamily="34" charset="0"/>
              </a:rPr>
              <a:t>What happens when fear gets the best of a society?</a:t>
            </a:r>
          </a:p>
          <a:p>
            <a:pPr algn="ctr"/>
            <a:r>
              <a:rPr lang="en-US" sz="3200" dirty="0">
                <a:latin typeface="Arial" panose="020B0604020202020204" pitchFamily="34" charset="0"/>
                <a:cs typeface="Arial" panose="020B0604020202020204" pitchFamily="34" charset="0"/>
              </a:rPr>
              <a:t>It happened in 1692.  It happened in the 1950’s.</a:t>
            </a:r>
          </a:p>
          <a:p>
            <a:pPr algn="ctr"/>
            <a:r>
              <a:rPr lang="en-US" sz="4000" dirty="0">
                <a:solidFill>
                  <a:srgbClr val="FFFF00"/>
                </a:solidFill>
                <a:latin typeface="Arial" panose="020B0604020202020204" pitchFamily="34" charset="0"/>
                <a:cs typeface="Arial" panose="020B0604020202020204" pitchFamily="34" charset="0"/>
              </a:rPr>
              <a:t>Is it still happening?</a:t>
            </a:r>
          </a:p>
          <a:p>
            <a:endParaRPr lang="en-US" dirty="0"/>
          </a:p>
        </p:txBody>
      </p:sp>
    </p:spTree>
    <p:extLst>
      <p:ext uri="{BB962C8B-B14F-4D97-AF65-F5344CB8AC3E}">
        <p14:creationId xmlns:p14="http://schemas.microsoft.com/office/powerpoint/2010/main" val="2722341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850" y="1076840"/>
            <a:ext cx="5251268" cy="3617311"/>
          </a:xfrm>
          <a:prstGeom prst="rect">
            <a:avLst/>
          </a:prstGeom>
        </p:spPr>
      </p:pic>
      <p:sp>
        <p:nvSpPr>
          <p:cNvPr id="3" name="TextBox 2"/>
          <p:cNvSpPr txBox="1"/>
          <p:nvPr/>
        </p:nvSpPr>
        <p:spPr>
          <a:xfrm>
            <a:off x="5609172" y="557730"/>
            <a:ext cx="6582828" cy="5509200"/>
          </a:xfrm>
          <a:prstGeom prst="rect">
            <a:avLst/>
          </a:prstGeom>
          <a:noFill/>
        </p:spPr>
        <p:txBody>
          <a:bodyPr wrap="none" rtlCol="0">
            <a:spAutoFit/>
          </a:bodyPr>
          <a:lstStyle/>
          <a:p>
            <a:pPr marL="457200" lvl="0" indent="-457200">
              <a:buFontTx/>
              <a:buChar char="-"/>
            </a:pPr>
            <a:r>
              <a:rPr lang="en-US" sz="3200" dirty="0"/>
              <a:t>minister in Salem</a:t>
            </a:r>
          </a:p>
          <a:p>
            <a:pPr marL="457200" indent="-457200">
              <a:buFontTx/>
              <a:buChar char="-"/>
            </a:pPr>
            <a:r>
              <a:rPr lang="en-US" sz="3200" dirty="0"/>
              <a:t>concerned about his status and</a:t>
            </a:r>
          </a:p>
          <a:p>
            <a:r>
              <a:rPr lang="en-US" sz="3200" dirty="0"/>
              <a:t>     reputation</a:t>
            </a:r>
          </a:p>
          <a:p>
            <a:pPr marL="457200" indent="-457200">
              <a:buFontTx/>
              <a:buChar char="-"/>
            </a:pPr>
            <a:r>
              <a:rPr lang="en-US" sz="3200" dirty="0"/>
              <a:t>growing opposition against him</a:t>
            </a:r>
          </a:p>
          <a:p>
            <a:pPr marL="457200" indent="-457200">
              <a:buFontTx/>
              <a:buChar char="-"/>
            </a:pPr>
            <a:r>
              <a:rPr lang="en-US" sz="3200" dirty="0"/>
              <a:t>rumors start when his daughter</a:t>
            </a:r>
          </a:p>
          <a:p>
            <a:r>
              <a:rPr lang="en-US" sz="3200" dirty="0"/>
              <a:t>    (Betty) doesn’t wake up one</a:t>
            </a:r>
          </a:p>
          <a:p>
            <a:r>
              <a:rPr lang="en-US" sz="3200" dirty="0"/>
              <a:t>     morning</a:t>
            </a:r>
          </a:p>
          <a:p>
            <a:pPr marL="457200" indent="-457200">
              <a:buFontTx/>
              <a:buChar char="-"/>
            </a:pPr>
            <a:r>
              <a:rPr lang="en-US" sz="3200" dirty="0"/>
              <a:t>The night before he caught his</a:t>
            </a:r>
          </a:p>
          <a:p>
            <a:r>
              <a:rPr lang="en-US" sz="3200" dirty="0"/>
              <a:t>     niece (Abigail), slave (Tituba),</a:t>
            </a:r>
          </a:p>
          <a:p>
            <a:r>
              <a:rPr lang="en-US" sz="3200" dirty="0"/>
              <a:t>     Betty and other girls in the</a:t>
            </a:r>
          </a:p>
          <a:p>
            <a:r>
              <a:rPr lang="en-US" sz="3200" dirty="0"/>
              <a:t>     woods engaged in some ritual</a:t>
            </a:r>
            <a:endParaRPr lang="en-US" dirty="0"/>
          </a:p>
        </p:txBody>
      </p:sp>
      <p:sp>
        <p:nvSpPr>
          <p:cNvPr id="4" name="TextBox 3"/>
          <p:cNvSpPr txBox="1"/>
          <p:nvPr/>
        </p:nvSpPr>
        <p:spPr>
          <a:xfrm>
            <a:off x="738049" y="234565"/>
            <a:ext cx="4336869" cy="646331"/>
          </a:xfrm>
          <a:prstGeom prst="rect">
            <a:avLst/>
          </a:prstGeom>
          <a:noFill/>
        </p:spPr>
        <p:txBody>
          <a:bodyPr wrap="square" rtlCol="0">
            <a:spAutoFit/>
          </a:bodyPr>
          <a:lstStyle/>
          <a:p>
            <a:pPr algn="ctr"/>
            <a:r>
              <a:rPr lang="en-US" sz="3600" dirty="0">
                <a:solidFill>
                  <a:srgbClr val="FFFF00"/>
                </a:solidFill>
              </a:rPr>
              <a:t>Rev. Samuel Parris</a:t>
            </a:r>
            <a:endParaRPr lang="en-US" sz="3600" dirty="0"/>
          </a:p>
        </p:txBody>
      </p:sp>
    </p:spTree>
    <p:extLst>
      <p:ext uri="{BB962C8B-B14F-4D97-AF65-F5344CB8AC3E}">
        <p14:creationId xmlns:p14="http://schemas.microsoft.com/office/powerpoint/2010/main" val="930724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47" y="993949"/>
            <a:ext cx="3615526" cy="2483327"/>
          </a:xfrm>
          <a:prstGeom prst="rect">
            <a:avLst/>
          </a:prstGeom>
        </p:spPr>
      </p:pic>
      <p:sp>
        <p:nvSpPr>
          <p:cNvPr id="3" name="TextBox 2"/>
          <p:cNvSpPr txBox="1"/>
          <p:nvPr/>
        </p:nvSpPr>
        <p:spPr>
          <a:xfrm>
            <a:off x="5159729" y="830398"/>
            <a:ext cx="7054303" cy="4801314"/>
          </a:xfrm>
          <a:prstGeom prst="rect">
            <a:avLst/>
          </a:prstGeom>
          <a:noFill/>
        </p:spPr>
        <p:txBody>
          <a:bodyPr wrap="none" rtlCol="0">
            <a:spAutoFit/>
          </a:bodyPr>
          <a:lstStyle/>
          <a:p>
            <a:pPr marL="457200" lvl="0" indent="-457200">
              <a:buFontTx/>
              <a:buChar char="-"/>
            </a:pPr>
            <a:r>
              <a:rPr lang="en-US" sz="3200" dirty="0"/>
              <a:t>Farmers who live outside Salem</a:t>
            </a:r>
          </a:p>
          <a:p>
            <a:pPr marL="457200" indent="-457200">
              <a:buFontTx/>
              <a:buChar char="-"/>
            </a:pPr>
            <a:r>
              <a:rPr lang="en-US" sz="3200" dirty="0"/>
              <a:t>John hates hypocrisy and the</a:t>
            </a:r>
          </a:p>
          <a:p>
            <a:r>
              <a:rPr lang="en-US" sz="3200" dirty="0"/>
              <a:t>     leadership of Rev. Parris </a:t>
            </a:r>
          </a:p>
          <a:p>
            <a:pPr marL="457200" indent="-457200">
              <a:buFontTx/>
              <a:buChar char="-"/>
            </a:pPr>
            <a:r>
              <a:rPr lang="en-US" sz="3200" dirty="0"/>
              <a:t>He knows the girls are lying about</a:t>
            </a:r>
          </a:p>
          <a:p>
            <a:r>
              <a:rPr lang="en-US" sz="3200" dirty="0"/>
              <a:t>     their accusations </a:t>
            </a:r>
          </a:p>
          <a:p>
            <a:pPr marL="457200" indent="-457200">
              <a:buFontTx/>
              <a:buChar char="-"/>
            </a:pPr>
            <a:r>
              <a:rPr lang="en-US" sz="3200" dirty="0"/>
              <a:t>Elizabeth is a “good woman” of</a:t>
            </a:r>
          </a:p>
          <a:p>
            <a:r>
              <a:rPr lang="en-US" sz="3200" dirty="0"/>
              <a:t>     strong faith and character</a:t>
            </a:r>
          </a:p>
          <a:p>
            <a:pPr marL="457200" indent="-457200">
              <a:buFontTx/>
              <a:buChar char="-"/>
            </a:pPr>
            <a:r>
              <a:rPr lang="en-US" sz="3200" dirty="0"/>
              <a:t>John seems a good, honest man</a:t>
            </a:r>
          </a:p>
          <a:p>
            <a:r>
              <a:rPr lang="en-US" sz="3200" dirty="0"/>
              <a:t>     but has a secret sin …</a:t>
            </a:r>
          </a:p>
          <a:p>
            <a:endParaRPr lang="en-US" dirty="0"/>
          </a:p>
        </p:txBody>
      </p:sp>
      <p:sp>
        <p:nvSpPr>
          <p:cNvPr id="4" name="TextBox 3"/>
          <p:cNvSpPr txBox="1"/>
          <p:nvPr/>
        </p:nvSpPr>
        <p:spPr>
          <a:xfrm>
            <a:off x="409176" y="184067"/>
            <a:ext cx="5278946" cy="646331"/>
          </a:xfrm>
          <a:prstGeom prst="rect">
            <a:avLst/>
          </a:prstGeom>
          <a:noFill/>
        </p:spPr>
        <p:txBody>
          <a:bodyPr wrap="none" rtlCol="0">
            <a:spAutoFit/>
          </a:bodyPr>
          <a:lstStyle/>
          <a:p>
            <a:r>
              <a:rPr lang="en-US" sz="3600" dirty="0">
                <a:solidFill>
                  <a:srgbClr val="FFFF00"/>
                </a:solidFill>
              </a:rPr>
              <a:t>John &amp; Elizabeth Proctor</a:t>
            </a:r>
          </a:p>
        </p:txBody>
      </p:sp>
      <p:pic>
        <p:nvPicPr>
          <p:cNvPr id="8" name="Picture 7" descr="A person smiling for the camera&#10;&#10;Description automatically generated">
            <a:extLst>
              <a:ext uri="{FF2B5EF4-FFF2-40B4-BE49-F238E27FC236}">
                <a16:creationId xmlns:a16="http://schemas.microsoft.com/office/drawing/2014/main" id="{20AC68E9-11B4-4A2B-9E80-6E1E6ED15C36}"/>
              </a:ext>
            </a:extLst>
          </p:cNvPr>
          <p:cNvPicPr>
            <a:picLocks noChangeAspect="1"/>
          </p:cNvPicPr>
          <p:nvPr/>
        </p:nvPicPr>
        <p:blipFill>
          <a:blip r:embed="rId3"/>
          <a:stretch>
            <a:fillRect/>
          </a:stretch>
        </p:blipFill>
        <p:spPr>
          <a:xfrm>
            <a:off x="409176" y="3743807"/>
            <a:ext cx="3976468" cy="2236763"/>
          </a:xfrm>
          <a:prstGeom prst="rect">
            <a:avLst/>
          </a:prstGeom>
        </p:spPr>
      </p:pic>
    </p:spTree>
    <p:extLst>
      <p:ext uri="{BB962C8B-B14F-4D97-AF65-F5344CB8AC3E}">
        <p14:creationId xmlns:p14="http://schemas.microsoft.com/office/powerpoint/2010/main" val="4041674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22" y="857600"/>
            <a:ext cx="5118028" cy="28788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49" y="3967416"/>
            <a:ext cx="3643466" cy="196841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8836" y="3948718"/>
            <a:ext cx="2680111" cy="1987110"/>
          </a:xfrm>
          <a:prstGeom prst="rect">
            <a:avLst/>
          </a:prstGeom>
        </p:spPr>
      </p:pic>
      <p:sp>
        <p:nvSpPr>
          <p:cNvPr id="5" name="TextBox 4"/>
          <p:cNvSpPr txBox="1"/>
          <p:nvPr/>
        </p:nvSpPr>
        <p:spPr>
          <a:xfrm>
            <a:off x="5675266" y="295804"/>
            <a:ext cx="6392904" cy="6278642"/>
          </a:xfrm>
          <a:prstGeom prst="rect">
            <a:avLst/>
          </a:prstGeom>
          <a:noFill/>
        </p:spPr>
        <p:txBody>
          <a:bodyPr wrap="none" rtlCol="0">
            <a:spAutoFit/>
          </a:bodyPr>
          <a:lstStyle/>
          <a:p>
            <a:pPr marL="457200" lvl="0" indent="-457200">
              <a:buFontTx/>
              <a:buChar char="-"/>
            </a:pPr>
            <a:r>
              <a:rPr lang="en-US" sz="3200" dirty="0"/>
              <a:t>teen who lives with her uncle,</a:t>
            </a:r>
          </a:p>
          <a:p>
            <a:pPr lvl="0"/>
            <a:r>
              <a:rPr lang="en-US" sz="3200" dirty="0"/>
              <a:t>     Rev. Parris</a:t>
            </a:r>
          </a:p>
          <a:p>
            <a:pPr marL="457200" indent="-457200">
              <a:buFontTx/>
              <a:buChar char="-"/>
            </a:pPr>
            <a:r>
              <a:rPr lang="en-US" sz="3200" dirty="0"/>
              <a:t>intimidating leader of the</a:t>
            </a:r>
          </a:p>
          <a:p>
            <a:r>
              <a:rPr lang="en-US" sz="3200" dirty="0"/>
              <a:t>     witchcraft girls</a:t>
            </a:r>
          </a:p>
          <a:p>
            <a:pPr marL="457200" indent="-457200">
              <a:buFontTx/>
              <a:buChar char="-"/>
            </a:pPr>
            <a:r>
              <a:rPr lang="en-US" sz="3200" dirty="0"/>
              <a:t>clever liar, manipulates others</a:t>
            </a:r>
          </a:p>
          <a:p>
            <a:r>
              <a:rPr lang="en-US" sz="3200" dirty="0"/>
              <a:t>     when challenged</a:t>
            </a:r>
          </a:p>
          <a:p>
            <a:r>
              <a:rPr lang="en-US" sz="3200" dirty="0"/>
              <a:t>-   used to work for the Proctors</a:t>
            </a:r>
          </a:p>
          <a:p>
            <a:pPr marL="457200" indent="-457200">
              <a:buFontTx/>
              <a:buChar char="-"/>
            </a:pPr>
            <a:r>
              <a:rPr lang="en-US" sz="3200" dirty="0"/>
              <a:t>she also had an affair with</a:t>
            </a:r>
          </a:p>
          <a:p>
            <a:r>
              <a:rPr lang="en-US" sz="3200" dirty="0"/>
              <a:t>     Proctor (secret sin)</a:t>
            </a:r>
          </a:p>
          <a:p>
            <a:pPr marL="457200" indent="-457200">
              <a:buFontTx/>
              <a:buChar char="-"/>
            </a:pPr>
            <a:r>
              <a:rPr lang="en-US" sz="3200" dirty="0"/>
              <a:t>she was fired by Elizabeth</a:t>
            </a:r>
          </a:p>
          <a:p>
            <a:r>
              <a:rPr lang="en-US" sz="3200" dirty="0"/>
              <a:t>     due to the affair and has hated</a:t>
            </a:r>
          </a:p>
          <a:p>
            <a:r>
              <a:rPr lang="en-US" sz="3200" dirty="0"/>
              <a:t>     Elizabeth ever since</a:t>
            </a:r>
          </a:p>
          <a:p>
            <a:endParaRPr lang="en-US" dirty="0"/>
          </a:p>
        </p:txBody>
      </p:sp>
      <p:sp>
        <p:nvSpPr>
          <p:cNvPr id="6" name="TextBox 5"/>
          <p:cNvSpPr txBox="1"/>
          <p:nvPr/>
        </p:nvSpPr>
        <p:spPr>
          <a:xfrm>
            <a:off x="993590" y="105155"/>
            <a:ext cx="3670492" cy="646331"/>
          </a:xfrm>
          <a:prstGeom prst="rect">
            <a:avLst/>
          </a:prstGeom>
          <a:noFill/>
        </p:spPr>
        <p:txBody>
          <a:bodyPr wrap="none" rtlCol="0">
            <a:spAutoFit/>
          </a:bodyPr>
          <a:lstStyle/>
          <a:p>
            <a:r>
              <a:rPr lang="en-US" sz="3600" dirty="0">
                <a:solidFill>
                  <a:srgbClr val="FFFF00"/>
                </a:solidFill>
              </a:rPr>
              <a:t>Abigail Williams</a:t>
            </a:r>
          </a:p>
        </p:txBody>
      </p:sp>
    </p:spTree>
    <p:extLst>
      <p:ext uri="{BB962C8B-B14F-4D97-AF65-F5344CB8AC3E}">
        <p14:creationId xmlns:p14="http://schemas.microsoft.com/office/powerpoint/2010/main" val="2029767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99DCC0-F444-4641-B639-D8DDC6F85450}"/>
              </a:ext>
            </a:extLst>
          </p:cNvPr>
          <p:cNvSpPr txBox="1"/>
          <p:nvPr/>
        </p:nvSpPr>
        <p:spPr>
          <a:xfrm>
            <a:off x="696699" y="228628"/>
            <a:ext cx="4923720" cy="646331"/>
          </a:xfrm>
          <a:prstGeom prst="rect">
            <a:avLst/>
          </a:prstGeom>
          <a:noFill/>
        </p:spPr>
        <p:txBody>
          <a:bodyPr wrap="none" rtlCol="0">
            <a:spAutoFit/>
          </a:bodyPr>
          <a:lstStyle/>
          <a:p>
            <a:r>
              <a:rPr lang="en-US" sz="3600" dirty="0">
                <a:solidFill>
                  <a:srgbClr val="FFFF00"/>
                </a:solidFill>
              </a:rPr>
              <a:t>Thomas &amp; Ann Putnam</a:t>
            </a:r>
          </a:p>
        </p:txBody>
      </p:sp>
      <p:pic>
        <p:nvPicPr>
          <p:cNvPr id="4" name="Picture 3" descr="A person looking at the camera&#10;&#10;Description automatically generated">
            <a:extLst>
              <a:ext uri="{FF2B5EF4-FFF2-40B4-BE49-F238E27FC236}">
                <a16:creationId xmlns:a16="http://schemas.microsoft.com/office/drawing/2014/main" id="{408562DE-FDC8-43F7-AEFF-8F69E71A15F8}"/>
              </a:ext>
            </a:extLst>
          </p:cNvPr>
          <p:cNvPicPr>
            <a:picLocks noChangeAspect="1"/>
          </p:cNvPicPr>
          <p:nvPr/>
        </p:nvPicPr>
        <p:blipFill>
          <a:blip r:embed="rId2"/>
          <a:stretch>
            <a:fillRect/>
          </a:stretch>
        </p:blipFill>
        <p:spPr>
          <a:xfrm>
            <a:off x="245981" y="3428999"/>
            <a:ext cx="3992880" cy="2236013"/>
          </a:xfrm>
          <a:prstGeom prst="rect">
            <a:avLst/>
          </a:prstGeom>
        </p:spPr>
      </p:pic>
      <p:pic>
        <p:nvPicPr>
          <p:cNvPr id="6" name="Picture 5" descr="A person looking at the camera&#10;&#10;Description automatically generated">
            <a:extLst>
              <a:ext uri="{FF2B5EF4-FFF2-40B4-BE49-F238E27FC236}">
                <a16:creationId xmlns:a16="http://schemas.microsoft.com/office/drawing/2014/main" id="{00E396E6-DBCF-4A02-A723-7C5313696E4E}"/>
              </a:ext>
            </a:extLst>
          </p:cNvPr>
          <p:cNvPicPr>
            <a:picLocks noChangeAspect="1"/>
          </p:cNvPicPr>
          <p:nvPr/>
        </p:nvPicPr>
        <p:blipFill>
          <a:blip r:embed="rId3"/>
          <a:stretch>
            <a:fillRect/>
          </a:stretch>
        </p:blipFill>
        <p:spPr>
          <a:xfrm>
            <a:off x="245981" y="1064716"/>
            <a:ext cx="3992880" cy="2174526"/>
          </a:xfrm>
          <a:prstGeom prst="rect">
            <a:avLst/>
          </a:prstGeom>
        </p:spPr>
      </p:pic>
      <p:sp>
        <p:nvSpPr>
          <p:cNvPr id="7" name="TextBox 6">
            <a:extLst>
              <a:ext uri="{FF2B5EF4-FFF2-40B4-BE49-F238E27FC236}">
                <a16:creationId xmlns:a16="http://schemas.microsoft.com/office/drawing/2014/main" id="{FB5B4B8A-71F8-4A8D-987A-9C2A4A37D658}"/>
              </a:ext>
            </a:extLst>
          </p:cNvPr>
          <p:cNvSpPr txBox="1"/>
          <p:nvPr/>
        </p:nvSpPr>
        <p:spPr>
          <a:xfrm>
            <a:off x="4419119" y="920620"/>
            <a:ext cx="7631448" cy="4524315"/>
          </a:xfrm>
          <a:prstGeom prst="rect">
            <a:avLst/>
          </a:prstGeom>
          <a:noFill/>
        </p:spPr>
        <p:txBody>
          <a:bodyPr wrap="none" rtlCol="0">
            <a:spAutoFit/>
          </a:bodyPr>
          <a:lstStyle/>
          <a:p>
            <a:pPr marL="285750" indent="-285750">
              <a:buFontTx/>
              <a:buChar char="-"/>
            </a:pPr>
            <a:r>
              <a:rPr lang="en-US" sz="3200" dirty="0"/>
              <a:t>Salem’s wealthiest couple</a:t>
            </a:r>
          </a:p>
          <a:p>
            <a:pPr marL="285750" indent="-285750">
              <a:buFontTx/>
              <a:buChar char="-"/>
            </a:pPr>
            <a:r>
              <a:rPr lang="en-US" sz="3200" dirty="0"/>
              <a:t>7 of 8 of their children died</a:t>
            </a:r>
          </a:p>
          <a:p>
            <a:r>
              <a:rPr lang="en-US" sz="3200" dirty="0"/>
              <a:t>   after childbirth </a:t>
            </a:r>
          </a:p>
          <a:p>
            <a:pPr marL="285750" indent="-285750">
              <a:buFontTx/>
              <a:buChar char="-"/>
            </a:pPr>
            <a:r>
              <a:rPr lang="en-US" sz="3200" dirty="0"/>
              <a:t>Ruth, their only surviving child,</a:t>
            </a:r>
          </a:p>
          <a:p>
            <a:r>
              <a:rPr lang="en-US" sz="3200" dirty="0"/>
              <a:t>   is one of two young girls who won’t</a:t>
            </a:r>
          </a:p>
          <a:p>
            <a:r>
              <a:rPr lang="en-US" sz="3200" dirty="0"/>
              <a:t>   wake up at the start of the play</a:t>
            </a:r>
          </a:p>
          <a:p>
            <a:r>
              <a:rPr lang="en-US" sz="3200" dirty="0"/>
              <a:t>-  Suspicion spreads that they are using</a:t>
            </a:r>
          </a:p>
          <a:p>
            <a:r>
              <a:rPr lang="en-US" sz="3200" dirty="0"/>
              <a:t>    witch accusations to kill</a:t>
            </a:r>
          </a:p>
          <a:p>
            <a:r>
              <a:rPr lang="en-US" sz="3200" dirty="0"/>
              <a:t>    neighbors and get their land (wealth)</a:t>
            </a:r>
          </a:p>
        </p:txBody>
      </p:sp>
    </p:spTree>
    <p:extLst>
      <p:ext uri="{BB962C8B-B14F-4D97-AF65-F5344CB8AC3E}">
        <p14:creationId xmlns:p14="http://schemas.microsoft.com/office/powerpoint/2010/main" val="2844952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DFAEAF-822A-4E5F-89EF-3399D6709A3F}"/>
              </a:ext>
            </a:extLst>
          </p:cNvPr>
          <p:cNvSpPr txBox="1"/>
          <p:nvPr/>
        </p:nvSpPr>
        <p:spPr>
          <a:xfrm>
            <a:off x="477286" y="180516"/>
            <a:ext cx="5460919" cy="646331"/>
          </a:xfrm>
          <a:prstGeom prst="rect">
            <a:avLst/>
          </a:prstGeom>
          <a:noFill/>
        </p:spPr>
        <p:txBody>
          <a:bodyPr wrap="none" rtlCol="0">
            <a:spAutoFit/>
          </a:bodyPr>
          <a:lstStyle/>
          <a:p>
            <a:r>
              <a:rPr lang="en-US" sz="3600" dirty="0">
                <a:solidFill>
                  <a:srgbClr val="FFFF00"/>
                </a:solidFill>
              </a:rPr>
              <a:t>Francis &amp; Rebecca Nurse</a:t>
            </a:r>
          </a:p>
        </p:txBody>
      </p:sp>
      <p:pic>
        <p:nvPicPr>
          <p:cNvPr id="4" name="Picture 3" descr="A person posing for the camera&#10;&#10;Description automatically generated">
            <a:extLst>
              <a:ext uri="{FF2B5EF4-FFF2-40B4-BE49-F238E27FC236}">
                <a16:creationId xmlns:a16="http://schemas.microsoft.com/office/drawing/2014/main" id="{3CA33731-0D5A-4B4D-A695-E5EC83AAF87B}"/>
              </a:ext>
            </a:extLst>
          </p:cNvPr>
          <p:cNvPicPr>
            <a:picLocks noChangeAspect="1"/>
          </p:cNvPicPr>
          <p:nvPr/>
        </p:nvPicPr>
        <p:blipFill>
          <a:blip r:embed="rId2"/>
          <a:stretch>
            <a:fillRect/>
          </a:stretch>
        </p:blipFill>
        <p:spPr>
          <a:xfrm>
            <a:off x="2910336" y="3264118"/>
            <a:ext cx="2112238" cy="2112238"/>
          </a:xfrm>
          <a:prstGeom prst="rect">
            <a:avLst/>
          </a:prstGeom>
        </p:spPr>
      </p:pic>
      <p:sp>
        <p:nvSpPr>
          <p:cNvPr id="5" name="TextBox 4">
            <a:extLst>
              <a:ext uri="{FF2B5EF4-FFF2-40B4-BE49-F238E27FC236}">
                <a16:creationId xmlns:a16="http://schemas.microsoft.com/office/drawing/2014/main" id="{0ABF7EF0-29D0-4419-8EDB-40C2D1F8D773}"/>
              </a:ext>
            </a:extLst>
          </p:cNvPr>
          <p:cNvSpPr txBox="1"/>
          <p:nvPr/>
        </p:nvSpPr>
        <p:spPr>
          <a:xfrm>
            <a:off x="5022574" y="952840"/>
            <a:ext cx="6721727" cy="5724644"/>
          </a:xfrm>
          <a:prstGeom prst="rect">
            <a:avLst/>
          </a:prstGeom>
          <a:noFill/>
        </p:spPr>
        <p:txBody>
          <a:bodyPr wrap="square" rtlCol="0">
            <a:spAutoFit/>
          </a:bodyPr>
          <a:lstStyle/>
          <a:p>
            <a:pPr marL="457200" indent="-457200">
              <a:buFontTx/>
              <a:buChar char="-"/>
            </a:pPr>
            <a:r>
              <a:rPr lang="en-US" sz="3200" dirty="0"/>
              <a:t>Highly esteemed elderly</a:t>
            </a:r>
          </a:p>
          <a:p>
            <a:r>
              <a:rPr lang="en-US" sz="3200" dirty="0"/>
              <a:t>    couple with 11 children and</a:t>
            </a:r>
          </a:p>
          <a:p>
            <a:r>
              <a:rPr lang="en-US" sz="3200" dirty="0"/>
              <a:t>    26 grandchildren</a:t>
            </a:r>
          </a:p>
          <a:p>
            <a:endParaRPr lang="en-US" sz="1400" dirty="0"/>
          </a:p>
          <a:p>
            <a:pPr marL="457200" indent="-457200">
              <a:buFontTx/>
              <a:buChar char="-"/>
            </a:pPr>
            <a:r>
              <a:rPr lang="en-US" sz="3200" dirty="0"/>
              <a:t>Rebecca is considered the “brick &amp; mortar” of the church, known well for her great charity work</a:t>
            </a:r>
          </a:p>
          <a:p>
            <a:pPr marL="457200" indent="-457200">
              <a:buFontTx/>
              <a:buChar char="-"/>
            </a:pPr>
            <a:r>
              <a:rPr lang="en-US" sz="3200" dirty="0"/>
              <a:t>She fears bad things will happen if the village starts looking for witches</a:t>
            </a:r>
          </a:p>
          <a:p>
            <a:endParaRPr lang="en-US" sz="3200" dirty="0"/>
          </a:p>
        </p:txBody>
      </p:sp>
      <p:pic>
        <p:nvPicPr>
          <p:cNvPr id="6" name="Picture 5" descr="A person looking at the camera&#10;&#10;Description automatically generated">
            <a:extLst>
              <a:ext uri="{FF2B5EF4-FFF2-40B4-BE49-F238E27FC236}">
                <a16:creationId xmlns:a16="http://schemas.microsoft.com/office/drawing/2014/main" id="{788D8EF4-B586-4F5F-9A77-BB7A400032A7}"/>
              </a:ext>
            </a:extLst>
          </p:cNvPr>
          <p:cNvPicPr>
            <a:picLocks noChangeAspect="1"/>
          </p:cNvPicPr>
          <p:nvPr/>
        </p:nvPicPr>
        <p:blipFill>
          <a:blip r:embed="rId3"/>
          <a:stretch>
            <a:fillRect/>
          </a:stretch>
        </p:blipFill>
        <p:spPr>
          <a:xfrm>
            <a:off x="477286" y="1667041"/>
            <a:ext cx="2338139" cy="1948449"/>
          </a:xfrm>
          <a:prstGeom prst="rect">
            <a:avLst/>
          </a:prstGeom>
        </p:spPr>
      </p:pic>
    </p:spTree>
    <p:extLst>
      <p:ext uri="{BB962C8B-B14F-4D97-AF65-F5344CB8AC3E}">
        <p14:creationId xmlns:p14="http://schemas.microsoft.com/office/powerpoint/2010/main" val="1469426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B7EA8-A3BF-44A5-91C2-CBD2B23892B0}"/>
              </a:ext>
            </a:extLst>
          </p:cNvPr>
          <p:cNvSpPr txBox="1"/>
          <p:nvPr/>
        </p:nvSpPr>
        <p:spPr>
          <a:xfrm>
            <a:off x="834887" y="384313"/>
            <a:ext cx="4747582" cy="646331"/>
          </a:xfrm>
          <a:prstGeom prst="rect">
            <a:avLst/>
          </a:prstGeom>
          <a:noFill/>
        </p:spPr>
        <p:txBody>
          <a:bodyPr wrap="none" rtlCol="0">
            <a:spAutoFit/>
          </a:bodyPr>
          <a:lstStyle/>
          <a:p>
            <a:r>
              <a:rPr lang="en-US" sz="3600" dirty="0">
                <a:solidFill>
                  <a:srgbClr val="FFFF00"/>
                </a:solidFill>
              </a:rPr>
              <a:t>Giles &amp; Martha Corey</a:t>
            </a:r>
          </a:p>
        </p:txBody>
      </p:sp>
      <p:pic>
        <p:nvPicPr>
          <p:cNvPr id="5" name="Picture 4" descr="A close up of a person&#10;&#10;Description automatically generated">
            <a:extLst>
              <a:ext uri="{FF2B5EF4-FFF2-40B4-BE49-F238E27FC236}">
                <a16:creationId xmlns:a16="http://schemas.microsoft.com/office/drawing/2014/main" id="{C5B72700-432B-4588-B13F-3589CA6E1B32}"/>
              </a:ext>
            </a:extLst>
          </p:cNvPr>
          <p:cNvPicPr>
            <a:picLocks noChangeAspect="1"/>
          </p:cNvPicPr>
          <p:nvPr/>
        </p:nvPicPr>
        <p:blipFill>
          <a:blip r:embed="rId2"/>
          <a:stretch>
            <a:fillRect/>
          </a:stretch>
        </p:blipFill>
        <p:spPr>
          <a:xfrm>
            <a:off x="453609" y="1548721"/>
            <a:ext cx="2532221" cy="3265692"/>
          </a:xfrm>
          <a:prstGeom prst="rect">
            <a:avLst/>
          </a:prstGeom>
        </p:spPr>
      </p:pic>
      <p:pic>
        <p:nvPicPr>
          <p:cNvPr id="7" name="Picture 6" descr="A person looking at the camera&#10;&#10;Description automatically generated">
            <a:extLst>
              <a:ext uri="{FF2B5EF4-FFF2-40B4-BE49-F238E27FC236}">
                <a16:creationId xmlns:a16="http://schemas.microsoft.com/office/drawing/2014/main" id="{9761EAB0-E593-4EA4-A16A-513515A40008}"/>
              </a:ext>
            </a:extLst>
          </p:cNvPr>
          <p:cNvPicPr>
            <a:picLocks noChangeAspect="1"/>
          </p:cNvPicPr>
          <p:nvPr/>
        </p:nvPicPr>
        <p:blipFill>
          <a:blip r:embed="rId3"/>
          <a:stretch>
            <a:fillRect/>
          </a:stretch>
        </p:blipFill>
        <p:spPr>
          <a:xfrm>
            <a:off x="3096357" y="1548721"/>
            <a:ext cx="2822609" cy="3265692"/>
          </a:xfrm>
          <a:prstGeom prst="rect">
            <a:avLst/>
          </a:prstGeom>
        </p:spPr>
      </p:pic>
      <p:sp>
        <p:nvSpPr>
          <p:cNvPr id="8" name="TextBox 7">
            <a:extLst>
              <a:ext uri="{FF2B5EF4-FFF2-40B4-BE49-F238E27FC236}">
                <a16:creationId xmlns:a16="http://schemas.microsoft.com/office/drawing/2014/main" id="{AA63D774-5F01-4816-AA02-91F5CD6598E8}"/>
              </a:ext>
            </a:extLst>
          </p:cNvPr>
          <p:cNvSpPr txBox="1"/>
          <p:nvPr/>
        </p:nvSpPr>
        <p:spPr>
          <a:xfrm>
            <a:off x="5918966" y="1277406"/>
            <a:ext cx="5999335" cy="4031873"/>
          </a:xfrm>
          <a:prstGeom prst="rect">
            <a:avLst/>
          </a:prstGeom>
          <a:noFill/>
        </p:spPr>
        <p:txBody>
          <a:bodyPr wrap="none" rtlCol="0">
            <a:spAutoFit/>
          </a:bodyPr>
          <a:lstStyle/>
          <a:p>
            <a:r>
              <a:rPr lang="en-US" sz="3200" dirty="0"/>
              <a:t>-  farmers and good friends of</a:t>
            </a:r>
          </a:p>
          <a:p>
            <a:r>
              <a:rPr lang="en-US" sz="3200" dirty="0"/>
              <a:t>    the Proctors.</a:t>
            </a:r>
          </a:p>
          <a:p>
            <a:r>
              <a:rPr lang="en-US" sz="3200" dirty="0"/>
              <a:t>-  they aren’t afraid to speak</a:t>
            </a:r>
          </a:p>
          <a:p>
            <a:r>
              <a:rPr lang="en-US" sz="3200" dirty="0"/>
              <a:t>    their minds</a:t>
            </a:r>
          </a:p>
          <a:p>
            <a:r>
              <a:rPr lang="en-US" sz="3200" dirty="0"/>
              <a:t>-  Giles is cranky, has been the</a:t>
            </a:r>
          </a:p>
          <a:p>
            <a:r>
              <a:rPr lang="en-US" sz="3200" dirty="0"/>
              <a:t>    defendant in court 33 times,</a:t>
            </a:r>
          </a:p>
          <a:p>
            <a:r>
              <a:rPr lang="en-US" sz="3200" dirty="0"/>
              <a:t>    and won’t let others take</a:t>
            </a:r>
          </a:p>
          <a:p>
            <a:r>
              <a:rPr lang="en-US" sz="3200" dirty="0"/>
              <a:t>    advantage of him</a:t>
            </a:r>
          </a:p>
        </p:txBody>
      </p:sp>
    </p:spTree>
    <p:extLst>
      <p:ext uri="{BB962C8B-B14F-4D97-AF65-F5344CB8AC3E}">
        <p14:creationId xmlns:p14="http://schemas.microsoft.com/office/powerpoint/2010/main" val="367598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D060E-EFE6-40C1-920E-8CCC64EC8DE7}"/>
              </a:ext>
            </a:extLst>
          </p:cNvPr>
          <p:cNvSpPr txBox="1"/>
          <p:nvPr/>
        </p:nvSpPr>
        <p:spPr>
          <a:xfrm>
            <a:off x="2080592" y="543339"/>
            <a:ext cx="1526380" cy="646331"/>
          </a:xfrm>
          <a:prstGeom prst="rect">
            <a:avLst/>
          </a:prstGeom>
          <a:noFill/>
        </p:spPr>
        <p:txBody>
          <a:bodyPr wrap="none" rtlCol="0">
            <a:spAutoFit/>
          </a:bodyPr>
          <a:lstStyle/>
          <a:p>
            <a:r>
              <a:rPr lang="en-US" sz="3600" dirty="0">
                <a:solidFill>
                  <a:srgbClr val="FFFF00"/>
                </a:solidFill>
              </a:rPr>
              <a:t>Tituba</a:t>
            </a:r>
          </a:p>
        </p:txBody>
      </p:sp>
      <p:pic>
        <p:nvPicPr>
          <p:cNvPr id="4" name="Picture 3" descr="A person posing for the camera&#10;&#10;Description automatically generated">
            <a:extLst>
              <a:ext uri="{FF2B5EF4-FFF2-40B4-BE49-F238E27FC236}">
                <a16:creationId xmlns:a16="http://schemas.microsoft.com/office/drawing/2014/main" id="{B799CB2A-81FA-4746-A8A9-5E9D466C6BF1}"/>
              </a:ext>
            </a:extLst>
          </p:cNvPr>
          <p:cNvPicPr>
            <a:picLocks noChangeAspect="1"/>
          </p:cNvPicPr>
          <p:nvPr/>
        </p:nvPicPr>
        <p:blipFill>
          <a:blip r:embed="rId2"/>
          <a:stretch>
            <a:fillRect/>
          </a:stretch>
        </p:blipFill>
        <p:spPr>
          <a:xfrm>
            <a:off x="795130" y="1319151"/>
            <a:ext cx="5300870" cy="2981739"/>
          </a:xfrm>
          <a:prstGeom prst="rect">
            <a:avLst/>
          </a:prstGeom>
        </p:spPr>
      </p:pic>
      <p:sp>
        <p:nvSpPr>
          <p:cNvPr id="5" name="TextBox 4">
            <a:extLst>
              <a:ext uri="{FF2B5EF4-FFF2-40B4-BE49-F238E27FC236}">
                <a16:creationId xmlns:a16="http://schemas.microsoft.com/office/drawing/2014/main" id="{6B7B6F3F-B4F1-40DD-BED2-FE6F766390E1}"/>
              </a:ext>
            </a:extLst>
          </p:cNvPr>
          <p:cNvSpPr txBox="1"/>
          <p:nvPr/>
        </p:nvSpPr>
        <p:spPr>
          <a:xfrm>
            <a:off x="6494177" y="279356"/>
            <a:ext cx="5300870" cy="5786199"/>
          </a:xfrm>
          <a:prstGeom prst="rect">
            <a:avLst/>
          </a:prstGeom>
          <a:noFill/>
        </p:spPr>
        <p:txBody>
          <a:bodyPr wrap="square" rtlCol="0">
            <a:spAutoFit/>
          </a:bodyPr>
          <a:lstStyle/>
          <a:p>
            <a:pPr marL="342900" marR="0" lvl="0" indent="-342900">
              <a:spcBef>
                <a:spcPts val="0"/>
              </a:spcBef>
              <a:spcAft>
                <a:spcPts val="0"/>
              </a:spcAft>
              <a:buFont typeface="Calibri" panose="020F0502020204030204" pitchFamily="34" charset="0"/>
              <a:buChar char="-"/>
            </a:pPr>
            <a:r>
              <a:rPr lang="en-US" sz="3200" dirty="0">
                <a:effectLst/>
                <a:ea typeface="Calibri" panose="020F0502020204030204" pitchFamily="34" charset="0"/>
                <a:cs typeface="Times New Roman" panose="02020603050405020304" pitchFamily="18" charset="0"/>
              </a:rPr>
              <a:t>Rev. Parris’ slave</a:t>
            </a:r>
          </a:p>
          <a:p>
            <a:pPr marL="342900" marR="0" lvl="0" indent="-342900">
              <a:spcBef>
                <a:spcPts val="0"/>
              </a:spcBef>
              <a:spcAft>
                <a:spcPts val="0"/>
              </a:spcAft>
              <a:buFont typeface="Calibri" panose="020F0502020204030204" pitchFamily="34" charset="0"/>
              <a:buChar char="-"/>
            </a:pPr>
            <a:r>
              <a:rPr lang="en-US" sz="3200" dirty="0">
                <a:ea typeface="Calibri" panose="020F0502020204030204" pitchFamily="34" charset="0"/>
                <a:cs typeface="Times New Roman" panose="02020603050405020304" pitchFamily="18" charset="0"/>
              </a:rPr>
              <a:t>From Barbados; brings</a:t>
            </a:r>
          </a:p>
          <a:p>
            <a:pPr marR="0" lvl="0">
              <a:spcBef>
                <a:spcPts val="0"/>
              </a:spcBef>
              <a:spcAft>
                <a:spcPts val="0"/>
              </a:spcAft>
            </a:pPr>
            <a:r>
              <a:rPr lang="en-US" sz="3200" dirty="0">
                <a:ea typeface="Calibri" panose="020F0502020204030204" pitchFamily="34" charset="0"/>
                <a:cs typeface="Times New Roman" panose="02020603050405020304" pitchFamily="18" charset="0"/>
              </a:rPr>
              <a:t>   knowledge of witchcraft</a:t>
            </a:r>
          </a:p>
          <a:p>
            <a:pPr marR="0" lvl="0">
              <a:spcBef>
                <a:spcPts val="0"/>
              </a:spcBef>
              <a:spcAft>
                <a:spcPts val="0"/>
              </a:spcAft>
            </a:pPr>
            <a:r>
              <a:rPr lang="en-US" sz="3200" dirty="0">
                <a:ea typeface="Calibri" panose="020F0502020204030204" pitchFamily="34" charset="0"/>
                <a:cs typeface="Times New Roman" panose="02020603050405020304" pitchFamily="18" charset="0"/>
              </a:rPr>
              <a:t>   rituals</a:t>
            </a:r>
          </a:p>
          <a:p>
            <a:pPr marL="342900" marR="0" lvl="0" indent="-342900">
              <a:spcBef>
                <a:spcPts val="0"/>
              </a:spcBef>
              <a:spcAft>
                <a:spcPts val="0"/>
              </a:spcAft>
              <a:buFont typeface="Calibri" panose="020F0502020204030204" pitchFamily="34" charset="0"/>
              <a:buChar char="-"/>
            </a:pPr>
            <a:r>
              <a:rPr lang="en-US" sz="3200" dirty="0">
                <a:effectLst/>
                <a:ea typeface="Calibri" panose="020F0502020204030204" pitchFamily="34" charset="0"/>
                <a:cs typeface="Times New Roman" panose="02020603050405020304" pitchFamily="18" charset="0"/>
              </a:rPr>
              <a:t>Introduces the girls to</a:t>
            </a:r>
          </a:p>
          <a:p>
            <a:pPr marR="0" lvl="0">
              <a:spcBef>
                <a:spcPts val="0"/>
              </a:spcBef>
              <a:spcAft>
                <a:spcPts val="0"/>
              </a:spcAft>
            </a:pPr>
            <a:r>
              <a:rPr lang="en-US" sz="3200" dirty="0">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witchcraft at Abigail’s</a:t>
            </a:r>
          </a:p>
          <a:p>
            <a:pPr marR="0" lvl="0">
              <a:spcBef>
                <a:spcPts val="0"/>
              </a:spcBef>
              <a:spcAft>
                <a:spcPts val="0"/>
              </a:spcAft>
            </a:pPr>
            <a:r>
              <a:rPr lang="en-US" sz="3200" dirty="0">
                <a:ea typeface="Calibri" panose="020F0502020204030204" pitchFamily="34" charset="0"/>
                <a:cs typeface="Times New Roman" panose="02020603050405020304" pitchFamily="18" charset="0"/>
              </a:rPr>
              <a:t>   </a:t>
            </a:r>
            <a:r>
              <a:rPr lang="en-US" sz="3200" dirty="0">
                <a:effectLst/>
                <a:ea typeface="Calibri" panose="020F0502020204030204" pitchFamily="34" charset="0"/>
                <a:cs typeface="Times New Roman" panose="02020603050405020304" pitchFamily="18" charset="0"/>
              </a:rPr>
              <a:t>insistence but does not</a:t>
            </a:r>
          </a:p>
          <a:p>
            <a:pPr marR="0" lvl="0">
              <a:spcBef>
                <a:spcPts val="0"/>
              </a:spcBef>
              <a:spcAft>
                <a:spcPts val="0"/>
              </a:spcAft>
            </a:pPr>
            <a:r>
              <a:rPr lang="en-US" sz="3200" dirty="0">
                <a:ea typeface="Calibri" panose="020F0502020204030204" pitchFamily="34" charset="0"/>
                <a:cs typeface="Times New Roman" panose="02020603050405020304" pitchFamily="18" charset="0"/>
              </a:rPr>
              <a:t>   approve of Abigail’s</a:t>
            </a:r>
          </a:p>
          <a:p>
            <a:pPr marR="0" lvl="0">
              <a:spcBef>
                <a:spcPts val="0"/>
              </a:spcBef>
              <a:spcAft>
                <a:spcPts val="0"/>
              </a:spcAft>
            </a:pPr>
            <a:r>
              <a:rPr lang="en-US" sz="3200" dirty="0">
                <a:effectLst/>
                <a:ea typeface="Calibri" panose="020F0502020204030204" pitchFamily="34" charset="0"/>
                <a:cs typeface="Times New Roman" panose="02020603050405020304" pitchFamily="18" charset="0"/>
              </a:rPr>
              <a:t>   murderous intentions</a:t>
            </a:r>
          </a:p>
          <a:p>
            <a:pPr marR="0" lvl="0">
              <a:spcBef>
                <a:spcPts val="0"/>
              </a:spcBef>
              <a:spcAft>
                <a:spcPts val="0"/>
              </a:spcAft>
            </a:pPr>
            <a:r>
              <a:rPr lang="en-US" sz="3200" dirty="0">
                <a:ea typeface="Calibri" panose="020F0502020204030204" pitchFamily="34" charset="0"/>
                <a:cs typeface="Times New Roman" panose="02020603050405020304" pitchFamily="18" charset="0"/>
              </a:rPr>
              <a:t>- First easy target when</a:t>
            </a:r>
          </a:p>
          <a:p>
            <a:pPr marR="0" lvl="0">
              <a:spcBef>
                <a:spcPts val="0"/>
              </a:spcBef>
              <a:spcAft>
                <a:spcPts val="0"/>
              </a:spcAft>
            </a:pPr>
            <a:r>
              <a:rPr lang="en-US" sz="3200" dirty="0">
                <a:ea typeface="Calibri" panose="020F0502020204030204" pitchFamily="34" charset="0"/>
                <a:cs typeface="Times New Roman" panose="02020603050405020304" pitchFamily="18" charset="0"/>
              </a:rPr>
              <a:t>   girls start accusing</a:t>
            </a:r>
            <a:endParaRPr lang="en-US" sz="32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93566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667A11-CB9A-4067-A7FE-6BB5D04BBBA2}"/>
              </a:ext>
            </a:extLst>
          </p:cNvPr>
          <p:cNvSpPr txBox="1"/>
          <p:nvPr/>
        </p:nvSpPr>
        <p:spPr>
          <a:xfrm>
            <a:off x="516835" y="291548"/>
            <a:ext cx="6579622" cy="646331"/>
          </a:xfrm>
          <a:prstGeom prst="rect">
            <a:avLst/>
          </a:prstGeom>
          <a:noFill/>
        </p:spPr>
        <p:txBody>
          <a:bodyPr wrap="none" rtlCol="0">
            <a:spAutoFit/>
          </a:bodyPr>
          <a:lstStyle/>
          <a:p>
            <a:r>
              <a:rPr lang="en-US" sz="3600" b="1" dirty="0">
                <a:solidFill>
                  <a:srgbClr val="FFFF00"/>
                </a:solidFill>
              </a:rPr>
              <a:t>Judges Danforth &amp; Hathorne</a:t>
            </a:r>
          </a:p>
        </p:txBody>
      </p:sp>
      <p:pic>
        <p:nvPicPr>
          <p:cNvPr id="4" name="Picture 3" descr="A person wearing a suit and tie&#10;&#10;Description automatically generated">
            <a:extLst>
              <a:ext uri="{FF2B5EF4-FFF2-40B4-BE49-F238E27FC236}">
                <a16:creationId xmlns:a16="http://schemas.microsoft.com/office/drawing/2014/main" id="{5312378D-89EF-49E0-9717-294B70B4ABB4}"/>
              </a:ext>
            </a:extLst>
          </p:cNvPr>
          <p:cNvPicPr>
            <a:picLocks noChangeAspect="1"/>
          </p:cNvPicPr>
          <p:nvPr/>
        </p:nvPicPr>
        <p:blipFill>
          <a:blip r:embed="rId2"/>
          <a:stretch>
            <a:fillRect/>
          </a:stretch>
        </p:blipFill>
        <p:spPr>
          <a:xfrm>
            <a:off x="516835" y="1286104"/>
            <a:ext cx="4097368" cy="2304770"/>
          </a:xfrm>
          <a:prstGeom prst="rect">
            <a:avLst/>
          </a:prstGeom>
        </p:spPr>
      </p:pic>
      <p:pic>
        <p:nvPicPr>
          <p:cNvPr id="6" name="Picture 5" descr="A person wearing a hat&#10;&#10;Description automatically generated">
            <a:extLst>
              <a:ext uri="{FF2B5EF4-FFF2-40B4-BE49-F238E27FC236}">
                <a16:creationId xmlns:a16="http://schemas.microsoft.com/office/drawing/2014/main" id="{F2BF9F5D-18B5-4173-8BBF-D2937F8188AA}"/>
              </a:ext>
            </a:extLst>
          </p:cNvPr>
          <p:cNvPicPr>
            <a:picLocks noChangeAspect="1"/>
          </p:cNvPicPr>
          <p:nvPr/>
        </p:nvPicPr>
        <p:blipFill>
          <a:blip r:embed="rId3"/>
          <a:stretch>
            <a:fillRect/>
          </a:stretch>
        </p:blipFill>
        <p:spPr>
          <a:xfrm>
            <a:off x="675249" y="3705172"/>
            <a:ext cx="3508522" cy="2746916"/>
          </a:xfrm>
          <a:prstGeom prst="rect">
            <a:avLst/>
          </a:prstGeom>
        </p:spPr>
      </p:pic>
      <p:sp>
        <p:nvSpPr>
          <p:cNvPr id="7" name="TextBox 6">
            <a:extLst>
              <a:ext uri="{FF2B5EF4-FFF2-40B4-BE49-F238E27FC236}">
                <a16:creationId xmlns:a16="http://schemas.microsoft.com/office/drawing/2014/main" id="{FF8A35FB-5FD3-4AC6-9CEF-9D1D569C6F97}"/>
              </a:ext>
            </a:extLst>
          </p:cNvPr>
          <p:cNvSpPr txBox="1"/>
          <p:nvPr/>
        </p:nvSpPr>
        <p:spPr>
          <a:xfrm>
            <a:off x="4881490" y="1539200"/>
            <a:ext cx="7066806" cy="4524315"/>
          </a:xfrm>
          <a:prstGeom prst="rect">
            <a:avLst/>
          </a:prstGeom>
          <a:noFill/>
        </p:spPr>
        <p:txBody>
          <a:bodyPr wrap="none" rtlCol="0">
            <a:spAutoFit/>
          </a:bodyPr>
          <a:lstStyle/>
          <a:p>
            <a:pPr marL="457200" indent="-457200">
              <a:buFontTx/>
              <a:buChar char="-"/>
            </a:pPr>
            <a:r>
              <a:rPr lang="en-US" sz="3200" dirty="0"/>
              <a:t>strict judges who preside</a:t>
            </a:r>
          </a:p>
          <a:p>
            <a:r>
              <a:rPr lang="en-US" sz="3200" dirty="0"/>
              <a:t>    over the witch trials</a:t>
            </a:r>
          </a:p>
          <a:p>
            <a:pPr marL="457200" indent="-457200">
              <a:buFontTx/>
              <a:buChar char="-"/>
            </a:pPr>
            <a:r>
              <a:rPr lang="en-US" sz="3200" dirty="0"/>
              <a:t>Danforth is also the deputy</a:t>
            </a:r>
          </a:p>
          <a:p>
            <a:r>
              <a:rPr lang="en-US" sz="3200" dirty="0"/>
              <a:t>    governor of Massachusetts Colony</a:t>
            </a:r>
          </a:p>
          <a:p>
            <a:pPr marL="457200" indent="-457200">
              <a:buFontTx/>
              <a:buChar char="-"/>
            </a:pPr>
            <a:r>
              <a:rPr lang="en-US" sz="3200" dirty="0"/>
              <a:t>they are mostly concerned about</a:t>
            </a:r>
          </a:p>
          <a:p>
            <a:r>
              <a:rPr lang="en-US" sz="3200" dirty="0"/>
              <a:t>     making sure the court looks good</a:t>
            </a:r>
          </a:p>
          <a:p>
            <a:pPr marL="457200" indent="-457200">
              <a:buFontTx/>
              <a:buChar char="-"/>
            </a:pPr>
            <a:r>
              <a:rPr lang="en-US" sz="3200" dirty="0"/>
              <a:t>they consider Abigail &amp; the girls </a:t>
            </a:r>
          </a:p>
          <a:p>
            <a:r>
              <a:rPr lang="en-US" sz="3200" dirty="0"/>
              <a:t>     to be officials of the court</a:t>
            </a:r>
          </a:p>
          <a:p>
            <a:pPr marL="457200" indent="-457200">
              <a:buFontTx/>
              <a:buChar char="-"/>
            </a:pPr>
            <a:endParaRPr lang="en-US" sz="3200" dirty="0"/>
          </a:p>
        </p:txBody>
      </p:sp>
    </p:spTree>
    <p:extLst>
      <p:ext uri="{BB962C8B-B14F-4D97-AF65-F5344CB8AC3E}">
        <p14:creationId xmlns:p14="http://schemas.microsoft.com/office/powerpoint/2010/main" val="1138217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60" y="1208954"/>
            <a:ext cx="4614728" cy="3338467"/>
          </a:xfrm>
          <a:prstGeom prst="rect">
            <a:avLst/>
          </a:prstGeom>
        </p:spPr>
      </p:pic>
      <p:sp>
        <p:nvSpPr>
          <p:cNvPr id="4" name="Rectangle 3"/>
          <p:cNvSpPr/>
          <p:nvPr/>
        </p:nvSpPr>
        <p:spPr>
          <a:xfrm>
            <a:off x="1046879" y="339914"/>
            <a:ext cx="3404073" cy="646331"/>
          </a:xfrm>
          <a:prstGeom prst="rect">
            <a:avLst/>
          </a:prstGeom>
        </p:spPr>
        <p:txBody>
          <a:bodyPr wrap="none">
            <a:spAutoFit/>
          </a:bodyPr>
          <a:lstStyle/>
          <a:p>
            <a:r>
              <a:rPr lang="en-US" sz="3600" dirty="0">
                <a:solidFill>
                  <a:srgbClr val="FFFF00"/>
                </a:solidFill>
              </a:rPr>
              <a:t>Reverend Hale</a:t>
            </a:r>
          </a:p>
        </p:txBody>
      </p:sp>
      <p:sp>
        <p:nvSpPr>
          <p:cNvPr id="5" name="TextBox 4"/>
          <p:cNvSpPr txBox="1"/>
          <p:nvPr/>
        </p:nvSpPr>
        <p:spPr>
          <a:xfrm>
            <a:off x="5043415" y="1408100"/>
            <a:ext cx="6882397" cy="4247317"/>
          </a:xfrm>
          <a:prstGeom prst="rect">
            <a:avLst/>
          </a:prstGeom>
          <a:noFill/>
        </p:spPr>
        <p:txBody>
          <a:bodyPr wrap="none" rtlCol="0">
            <a:spAutoFit/>
          </a:bodyPr>
          <a:lstStyle/>
          <a:p>
            <a:pPr marL="571500" indent="-571500">
              <a:buFontTx/>
              <a:buChar char="-"/>
            </a:pPr>
            <a:r>
              <a:rPr lang="en-US" sz="3600" dirty="0"/>
              <a:t>witchcraft expert invited to</a:t>
            </a:r>
          </a:p>
          <a:p>
            <a:r>
              <a:rPr lang="en-US" sz="3600" dirty="0"/>
              <a:t>     town by Rev. Parris 	</a:t>
            </a:r>
          </a:p>
          <a:p>
            <a:pPr marL="571500" indent="-571500">
              <a:buFontTx/>
              <a:buChar char="-"/>
            </a:pPr>
            <a:r>
              <a:rPr lang="en-US" sz="3600" dirty="0"/>
              <a:t>not part of the town’s</a:t>
            </a:r>
          </a:p>
          <a:p>
            <a:r>
              <a:rPr lang="en-US" sz="3600" dirty="0"/>
              <a:t>     cliques, no allegiances</a:t>
            </a:r>
          </a:p>
          <a:p>
            <a:pPr marL="571500" indent="-571500">
              <a:buFontTx/>
              <a:buChar char="-"/>
            </a:pPr>
            <a:r>
              <a:rPr lang="en-US" sz="3600" dirty="0"/>
              <a:t>actually cares about the truth</a:t>
            </a:r>
          </a:p>
          <a:p>
            <a:pPr marL="571500" indent="-571500">
              <a:buFontTx/>
              <a:buChar char="-"/>
            </a:pPr>
            <a:r>
              <a:rPr lang="en-US" sz="3600" dirty="0"/>
              <a:t>interviews and examines</a:t>
            </a:r>
          </a:p>
          <a:p>
            <a:r>
              <a:rPr lang="en-US" sz="3600" dirty="0"/>
              <a:t>     those accused of witchcraft</a:t>
            </a:r>
          </a:p>
          <a:p>
            <a:endParaRPr lang="en-US" dirty="0"/>
          </a:p>
        </p:txBody>
      </p:sp>
    </p:spTree>
    <p:extLst>
      <p:ext uri="{BB962C8B-B14F-4D97-AF65-F5344CB8AC3E}">
        <p14:creationId xmlns:p14="http://schemas.microsoft.com/office/powerpoint/2010/main" val="213054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23" y="1249257"/>
            <a:ext cx="5452555" cy="3013254"/>
          </a:xfrm>
          <a:prstGeom prst="rect">
            <a:avLst/>
          </a:prstGeom>
        </p:spPr>
      </p:pic>
      <p:sp>
        <p:nvSpPr>
          <p:cNvPr id="4" name="TextBox 3"/>
          <p:cNvSpPr txBox="1"/>
          <p:nvPr/>
        </p:nvSpPr>
        <p:spPr>
          <a:xfrm>
            <a:off x="1807194" y="326572"/>
            <a:ext cx="2934458" cy="646331"/>
          </a:xfrm>
          <a:prstGeom prst="rect">
            <a:avLst/>
          </a:prstGeom>
          <a:noFill/>
        </p:spPr>
        <p:txBody>
          <a:bodyPr wrap="none" rtlCol="0">
            <a:spAutoFit/>
          </a:bodyPr>
          <a:lstStyle/>
          <a:p>
            <a:r>
              <a:rPr lang="en-US" sz="3600" dirty="0">
                <a:solidFill>
                  <a:srgbClr val="FFFF00"/>
                </a:solidFill>
              </a:rPr>
              <a:t>Mary Warren</a:t>
            </a:r>
          </a:p>
        </p:txBody>
      </p:sp>
      <p:sp>
        <p:nvSpPr>
          <p:cNvPr id="5" name="TextBox 4"/>
          <p:cNvSpPr txBox="1"/>
          <p:nvPr/>
        </p:nvSpPr>
        <p:spPr>
          <a:xfrm>
            <a:off x="6036842" y="1249257"/>
            <a:ext cx="6053067" cy="4524315"/>
          </a:xfrm>
          <a:prstGeom prst="rect">
            <a:avLst/>
          </a:prstGeom>
          <a:noFill/>
        </p:spPr>
        <p:txBody>
          <a:bodyPr wrap="none" rtlCol="0">
            <a:spAutoFit/>
          </a:bodyPr>
          <a:lstStyle/>
          <a:p>
            <a:pPr marL="457200" indent="-457200">
              <a:buFontTx/>
              <a:buChar char="-"/>
            </a:pPr>
            <a:r>
              <a:rPr lang="en-US" sz="3200" dirty="0"/>
              <a:t>weakest of the witchcraft</a:t>
            </a:r>
          </a:p>
          <a:p>
            <a:r>
              <a:rPr lang="en-US" sz="3200" dirty="0"/>
              <a:t>     girls (very timid)</a:t>
            </a:r>
          </a:p>
          <a:p>
            <a:pPr marL="457200" indent="-457200">
              <a:buFontTx/>
              <a:buChar char="-"/>
            </a:pPr>
            <a:r>
              <a:rPr lang="en-US" sz="3200" dirty="0"/>
              <a:t>Works for the Proctors </a:t>
            </a:r>
          </a:p>
          <a:p>
            <a:r>
              <a:rPr lang="en-US" sz="3200" dirty="0"/>
              <a:t>	since Abigail was fired</a:t>
            </a:r>
          </a:p>
          <a:p>
            <a:pPr marL="457200" indent="-457200">
              <a:buFontTx/>
              <a:buChar char="-"/>
            </a:pPr>
            <a:r>
              <a:rPr lang="en-US" sz="3200" dirty="0"/>
              <a:t>subjected to intense</a:t>
            </a:r>
          </a:p>
          <a:p>
            <a:r>
              <a:rPr lang="en-US" sz="3200" dirty="0"/>
              <a:t>     intimidation </a:t>
            </a:r>
          </a:p>
          <a:p>
            <a:pPr marL="457200" indent="-457200">
              <a:buFontTx/>
              <a:buChar char="-"/>
            </a:pPr>
            <a:r>
              <a:rPr lang="en-US" sz="3200" dirty="0"/>
              <a:t>conflict: Will she side with</a:t>
            </a:r>
          </a:p>
          <a:p>
            <a:r>
              <a:rPr lang="en-US" sz="3200" dirty="0"/>
              <a:t>     Proctor or side with Abigail?</a:t>
            </a:r>
          </a:p>
          <a:p>
            <a:endParaRPr lang="en-US" sz="3200" dirty="0"/>
          </a:p>
        </p:txBody>
      </p:sp>
    </p:spTree>
    <p:extLst>
      <p:ext uri="{BB962C8B-B14F-4D97-AF65-F5344CB8AC3E}">
        <p14:creationId xmlns:p14="http://schemas.microsoft.com/office/powerpoint/2010/main" val="223708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5459" y="933110"/>
            <a:ext cx="9801081" cy="5386090"/>
          </a:xfrm>
          <a:prstGeom prst="rect">
            <a:avLst/>
          </a:prstGeom>
          <a:noFill/>
        </p:spPr>
        <p:txBody>
          <a:bodyPr wrap="none" rtlCol="0">
            <a:spAutoFit/>
          </a:bodyPr>
          <a:lstStyle/>
          <a:p>
            <a:r>
              <a:rPr lang="en-US" sz="2800" b="1" u="sng" dirty="0">
                <a:solidFill>
                  <a:srgbClr val="FFFF00"/>
                </a:solidFill>
                <a:latin typeface="Arial" panose="020B0604020202020204" pitchFamily="34" charset="0"/>
                <a:cs typeface="Arial" panose="020B0604020202020204" pitchFamily="34" charset="0"/>
              </a:rPr>
              <a:t>Theme</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 central message about life that is relayed</a:t>
            </a:r>
          </a:p>
          <a:p>
            <a:r>
              <a:rPr lang="en-US" sz="2800" dirty="0">
                <a:latin typeface="Arial" panose="020B0604020202020204" pitchFamily="34" charset="0"/>
                <a:cs typeface="Arial" panose="020B0604020202020204" pitchFamily="34" charset="0"/>
              </a:rPr>
              <a:t>through a work of literature, especially concerning</a:t>
            </a:r>
          </a:p>
          <a:p>
            <a:r>
              <a:rPr lang="en-US" sz="2800" dirty="0">
                <a:latin typeface="Arial" panose="020B0604020202020204" pitchFamily="34" charset="0"/>
                <a:cs typeface="Arial" panose="020B0604020202020204" pitchFamily="34" charset="0"/>
              </a:rPr>
              <a:t>topics like love, fear, sacrifice, pride, gratitude, etc.</a:t>
            </a:r>
          </a:p>
          <a:p>
            <a:endParaRPr lang="en-US" sz="2800" dirty="0">
              <a:latin typeface="Arial" panose="020B0604020202020204" pitchFamily="34" charset="0"/>
              <a:cs typeface="Arial" panose="020B0604020202020204" pitchFamily="34" charset="0"/>
            </a:endParaRPr>
          </a:p>
          <a:p>
            <a:r>
              <a:rPr lang="en-US" sz="2800" b="1" u="sng" dirty="0">
                <a:solidFill>
                  <a:srgbClr val="FFFF00"/>
                </a:solidFill>
                <a:latin typeface="Arial" panose="020B0604020202020204" pitchFamily="34" charset="0"/>
                <a:cs typeface="Arial" panose="020B0604020202020204" pitchFamily="34" charset="0"/>
              </a:rPr>
              <a:t>Historical fiction</a:t>
            </a:r>
            <a:r>
              <a:rPr lang="en-US" sz="2800" b="1" dirty="0">
                <a:solidFill>
                  <a:srgbClr val="FFFF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 work of fiction that includes actual</a:t>
            </a:r>
          </a:p>
          <a:p>
            <a:r>
              <a:rPr lang="en-US" sz="2800" dirty="0">
                <a:latin typeface="Arial" panose="020B0604020202020204" pitchFamily="34" charset="0"/>
                <a:cs typeface="Arial" panose="020B0604020202020204" pitchFamily="34" charset="0"/>
              </a:rPr>
              <a:t>historic people, events, and settings, but weaves in a</a:t>
            </a:r>
          </a:p>
          <a:p>
            <a:r>
              <a:rPr lang="en-US" sz="2800" dirty="0">
                <a:latin typeface="Arial" panose="020B0604020202020204" pitchFamily="34" charset="0"/>
                <a:cs typeface="Arial" panose="020B0604020202020204" pitchFamily="34" charset="0"/>
              </a:rPr>
              <a:t>fictional narrative and other fictional elements.</a:t>
            </a:r>
          </a:p>
          <a:p>
            <a:endParaRPr lang="en-US" sz="2800" dirty="0">
              <a:latin typeface="Arial" panose="020B0604020202020204" pitchFamily="34" charset="0"/>
              <a:cs typeface="Arial" panose="020B0604020202020204" pitchFamily="34" charset="0"/>
            </a:endParaRPr>
          </a:p>
          <a:p>
            <a:r>
              <a:rPr lang="en-US" sz="2800" b="1" u="sng" dirty="0">
                <a:solidFill>
                  <a:srgbClr val="FFFF00"/>
                </a:solidFill>
                <a:latin typeface="Arial" panose="020B0604020202020204" pitchFamily="34" charset="0"/>
                <a:cs typeface="Arial" panose="020B0604020202020204" pitchFamily="34" charset="0"/>
              </a:rPr>
              <a:t>Extended metaphor</a:t>
            </a:r>
            <a:r>
              <a:rPr lang="en-US" sz="2800" u="sng" dirty="0">
                <a:solidFill>
                  <a:srgbClr val="FFFF00"/>
                </a:solidFill>
                <a:latin typeface="Arial" panose="020B0604020202020204" pitchFamily="34" charset="0"/>
                <a:cs typeface="Arial" panose="020B0604020202020204" pitchFamily="34" charset="0"/>
              </a:rPr>
              <a:t> </a:t>
            </a:r>
            <a:r>
              <a:rPr lang="en-US" sz="2800" dirty="0">
                <a:solidFill>
                  <a:srgbClr val="FFFF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when a section of a literary work,</a:t>
            </a:r>
          </a:p>
          <a:p>
            <a:r>
              <a:rPr lang="en-US" sz="2800" dirty="0">
                <a:latin typeface="Arial" panose="020B0604020202020204" pitchFamily="34" charset="0"/>
                <a:cs typeface="Arial" panose="020B0604020202020204" pitchFamily="34" charset="0"/>
              </a:rPr>
              <a:t>or the whole work, serves as a metaphor for something else.</a:t>
            </a:r>
          </a:p>
          <a:p>
            <a:endParaRPr lang="en-US" sz="28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1068660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70EF75-4AEB-42BD-AD7F-07C49FB5176C}"/>
              </a:ext>
            </a:extLst>
          </p:cNvPr>
          <p:cNvSpPr txBox="1"/>
          <p:nvPr/>
        </p:nvSpPr>
        <p:spPr>
          <a:xfrm>
            <a:off x="413685" y="151179"/>
            <a:ext cx="11097462" cy="6555641"/>
          </a:xfrm>
          <a:prstGeom prst="rect">
            <a:avLst/>
          </a:prstGeom>
          <a:noFill/>
        </p:spPr>
        <p:txBody>
          <a:bodyPr wrap="none" rtlCol="0">
            <a:spAutoFit/>
          </a:bodyPr>
          <a:lstStyle/>
          <a:p>
            <a:r>
              <a:rPr lang="en-US" sz="3600" dirty="0">
                <a:solidFill>
                  <a:srgbClr val="FFFF00"/>
                </a:solidFill>
              </a:rPr>
              <a:t>Other characters:</a:t>
            </a:r>
          </a:p>
          <a:p>
            <a:r>
              <a:rPr lang="en-US" sz="3200" dirty="0">
                <a:latin typeface="Calibri Light" panose="020F0302020204030204" pitchFamily="34" charset="0"/>
                <a:ea typeface="Calibri" panose="020F0502020204030204" pitchFamily="34" charset="0"/>
                <a:cs typeface="Times New Roman" panose="02020603050405020304" pitchFamily="18" charset="0"/>
              </a:rPr>
              <a:t>Sarah Good 		 - mentally unstable homeless lady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Calibri Light" panose="020F0302020204030204" pitchFamily="34" charset="0"/>
                <a:ea typeface="Calibri" panose="020F0502020204030204" pitchFamily="34" charset="0"/>
                <a:cs typeface="Times New Roman" panose="02020603050405020304" pitchFamily="18" charset="0"/>
              </a:rPr>
              <a:t>Sarah </a:t>
            </a:r>
            <a:r>
              <a:rPr lang="en-US" sz="3200" dirty="0" err="1">
                <a:latin typeface="Calibri Light" panose="020F0302020204030204" pitchFamily="34" charset="0"/>
                <a:ea typeface="Calibri" panose="020F0502020204030204" pitchFamily="34" charset="0"/>
                <a:cs typeface="Times New Roman" panose="02020603050405020304" pitchFamily="18" charset="0"/>
              </a:rPr>
              <a:t>Osburn</a:t>
            </a:r>
            <a:r>
              <a:rPr lang="en-US" sz="3200" dirty="0">
                <a:latin typeface="Calibri Light" panose="020F0302020204030204" pitchFamily="34" charset="0"/>
                <a:ea typeface="Calibri" panose="020F0502020204030204" pitchFamily="34" charset="0"/>
                <a:cs typeface="Times New Roman" panose="02020603050405020304" pitchFamily="18" charset="0"/>
              </a:rPr>
              <a:t>		 - sick widow</a:t>
            </a:r>
          </a:p>
          <a:p>
            <a:pPr marL="1828800" marR="0" indent="457200">
              <a:spcBef>
                <a:spcPts val="0"/>
              </a:spcBef>
              <a:spcAft>
                <a:spcPts val="0"/>
              </a:spcAft>
            </a:pPr>
            <a:r>
              <a:rPr lang="en-US" sz="3200" dirty="0">
                <a:latin typeface="Calibri Light" panose="020F0302020204030204" pitchFamily="34" charset="0"/>
                <a:ea typeface="Calibri" panose="020F0502020204030204" pitchFamily="34" charset="0"/>
                <a:cs typeface="Times New Roman" panose="02020603050405020304" pitchFamily="18" charset="0"/>
              </a:rPr>
              <a:t>      - has not attended church in a long time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r>
              <a:rPr lang="en-US" sz="3200" dirty="0">
                <a:latin typeface="Calibri Light" panose="020F0302020204030204" pitchFamily="34" charset="0"/>
                <a:ea typeface="Calibri" panose="020F0502020204030204" pitchFamily="34" charset="0"/>
                <a:cs typeface="Times New Roman" panose="02020603050405020304" pitchFamily="18" charset="0"/>
              </a:rPr>
              <a:t>	 - has legal issues with the powerful </a:t>
            </a:r>
            <a:r>
              <a:rPr lang="en-US" sz="3200" dirty="0" err="1">
                <a:latin typeface="Calibri Light" panose="020F0302020204030204" pitchFamily="34" charset="0"/>
                <a:ea typeface="Calibri" panose="020F0502020204030204" pitchFamily="34" charset="0"/>
                <a:cs typeface="Times New Roman" panose="02020603050405020304" pitchFamily="18" charset="0"/>
              </a:rPr>
              <a:t>Putnams</a:t>
            </a:r>
            <a:endParaRPr lang="en-US" sz="3200" dirty="0">
              <a:latin typeface="Calibri Light" panose="020F03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latin typeface="Calibri Light" panose="020F0302020204030204" pitchFamily="34" charset="0"/>
                <a:ea typeface="Calibri" panose="020F0502020204030204" pitchFamily="34" charset="0"/>
                <a:cs typeface="Times New Roman" panose="02020603050405020304" pitchFamily="18" charset="0"/>
              </a:rPr>
              <a:t>George Jacobs 	 - the </a:t>
            </a:r>
            <a:r>
              <a:rPr lang="en-US" sz="3200" dirty="0" err="1">
                <a:latin typeface="Calibri Light" panose="020F0302020204030204" pitchFamily="34" charset="0"/>
                <a:ea typeface="Calibri" panose="020F0502020204030204" pitchFamily="34" charset="0"/>
                <a:cs typeface="Times New Roman" panose="02020603050405020304" pitchFamily="18" charset="0"/>
              </a:rPr>
              <a:t>Putnams</a:t>
            </a:r>
            <a:r>
              <a:rPr lang="en-US" sz="3200" dirty="0">
                <a:latin typeface="Calibri Light" panose="020F0302020204030204" pitchFamily="34" charset="0"/>
                <a:ea typeface="Calibri" panose="020F0502020204030204" pitchFamily="34" charset="0"/>
                <a:cs typeface="Times New Roman" panose="02020603050405020304" pitchFamily="18" charset="0"/>
              </a:rPr>
              <a:t>’ next door neighbor</a:t>
            </a:r>
          </a:p>
          <a:p>
            <a:pPr marL="0" marR="0">
              <a:spcBef>
                <a:spcPts val="0"/>
              </a:spcBef>
              <a:spcAft>
                <a:spcPts val="0"/>
              </a:spcAft>
            </a:pPr>
            <a:r>
              <a:rPr lang="en-US" sz="3200" dirty="0">
                <a:latin typeface="Calibri Light" panose="020F0302020204030204" pitchFamily="34" charset="0"/>
                <a:ea typeface="Calibri" panose="020F0502020204030204" pitchFamily="34" charset="0"/>
                <a:cs typeface="Times New Roman" panose="02020603050405020304" pitchFamily="18" charset="0"/>
              </a:rPr>
              <a:t>Ezekiel Cheever	 - clerk of the court (searches homes)</a:t>
            </a:r>
          </a:p>
          <a:p>
            <a:pPr marL="0" marR="0">
              <a:spcBef>
                <a:spcPts val="0"/>
              </a:spcBef>
              <a:spcAft>
                <a:spcPts val="0"/>
              </a:spcAft>
            </a:pPr>
            <a:r>
              <a:rPr lang="en-US" sz="3200" dirty="0">
                <a:latin typeface="Calibri Light" panose="020F0302020204030204" pitchFamily="34" charset="0"/>
                <a:ea typeface="Calibri" panose="020F0502020204030204" pitchFamily="34" charset="0"/>
                <a:cs typeface="Times New Roman" panose="02020603050405020304" pitchFamily="18" charset="0"/>
              </a:rPr>
              <a:t>Herrick 				 - town </a:t>
            </a:r>
            <a:r>
              <a:rPr lang="en-US" sz="3200" dirty="0" err="1">
                <a:latin typeface="Calibri Light" panose="020F0302020204030204" pitchFamily="34" charset="0"/>
                <a:ea typeface="Calibri" panose="020F0502020204030204" pitchFamily="34" charset="0"/>
                <a:cs typeface="Times New Roman" panose="02020603050405020304" pitchFamily="18" charset="0"/>
              </a:rPr>
              <a:t>marshall</a:t>
            </a:r>
            <a:r>
              <a:rPr lang="en-US" sz="3200" dirty="0">
                <a:latin typeface="Calibri Light" panose="020F0302020204030204" pitchFamily="34" charset="0"/>
                <a:ea typeface="Calibri" panose="020F0502020204030204" pitchFamily="34" charset="0"/>
                <a:cs typeface="Times New Roman" panose="02020603050405020304" pitchFamily="18" charset="0"/>
              </a:rPr>
              <a:t> (runs the jail)</a:t>
            </a:r>
          </a:p>
          <a:p>
            <a:pPr marL="0" marR="0">
              <a:spcBef>
                <a:spcPts val="0"/>
              </a:spcBef>
              <a:spcAft>
                <a:spcPts val="0"/>
              </a:spcAft>
            </a:pPr>
            <a:r>
              <a:rPr lang="en-US" sz="3200" dirty="0">
                <a:latin typeface="Calibri Light" panose="020F0302020204030204" pitchFamily="34" charset="0"/>
                <a:ea typeface="Calibri" panose="020F0502020204030204" pitchFamily="34" charset="0"/>
                <a:cs typeface="Times New Roman" panose="02020603050405020304" pitchFamily="18" charset="0"/>
              </a:rPr>
              <a:t>Mercy Lewis		 - Putnam’s servant girl, a witch accuser, and</a:t>
            </a:r>
          </a:p>
          <a:p>
            <a:pPr marL="0" marR="0">
              <a:spcBef>
                <a:spcPts val="0"/>
              </a:spcBef>
              <a:spcAft>
                <a:spcPts val="0"/>
              </a:spcAft>
            </a:pPr>
            <a:r>
              <a:rPr lang="en-US" sz="3200" dirty="0">
                <a:latin typeface="Calibri Light" panose="020F0302020204030204" pitchFamily="34" charset="0"/>
                <a:ea typeface="Calibri" panose="020F0502020204030204" pitchFamily="34" charset="0"/>
                <a:cs typeface="Times New Roman" panose="02020603050405020304" pitchFamily="18" charset="0"/>
              </a:rPr>
              <a:t>                                 Abigail’s closest friend</a:t>
            </a:r>
          </a:p>
          <a:p>
            <a:pPr marL="0" marR="0">
              <a:spcBef>
                <a:spcPts val="0"/>
              </a:spcBef>
              <a:spcAft>
                <a:spcPts val="0"/>
              </a:spcAft>
            </a:pPr>
            <a:r>
              <a:rPr lang="en-US" sz="3200" dirty="0">
                <a:latin typeface="Calibri Light" panose="020F0302020204030204" pitchFamily="34" charset="0"/>
                <a:ea typeface="Calibri" panose="020F0502020204030204" pitchFamily="34" charset="0"/>
                <a:cs typeface="Times New Roman" panose="02020603050405020304" pitchFamily="18" charset="0"/>
              </a:rPr>
              <a:t>Susanna Wolcott - the village doctor’s servant girl, a witch accuser,</a:t>
            </a:r>
          </a:p>
          <a:p>
            <a:pPr marL="0" marR="0">
              <a:spcBef>
                <a:spcPts val="0"/>
              </a:spcBef>
              <a:spcAft>
                <a:spcPts val="0"/>
              </a:spcAft>
            </a:pPr>
            <a:r>
              <a:rPr lang="en-US" sz="3200" dirty="0">
                <a:latin typeface="Calibri Light" panose="020F0302020204030204" pitchFamily="34" charset="0"/>
                <a:ea typeface="Calibri" panose="020F0502020204030204" pitchFamily="34" charset="0"/>
                <a:cs typeface="Times New Roman" panose="02020603050405020304" pitchFamily="18" charset="0"/>
              </a:rPr>
              <a:t>						   and Abigail’s friend</a:t>
            </a:r>
          </a:p>
          <a:p>
            <a:pPr marL="1828800" marR="0" indent="457200">
              <a:spcBef>
                <a:spcPts val="0"/>
              </a:spcBef>
              <a:spcAft>
                <a:spcPts val="0"/>
              </a:spcAft>
            </a:pPr>
            <a:r>
              <a:rPr lang="en-US" sz="3200" dirty="0">
                <a:effectLst/>
                <a:latin typeface="Calibri Light" panose="020F03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891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449" y="242046"/>
            <a:ext cx="11025391" cy="2831544"/>
          </a:xfrm>
          <a:prstGeom prst="rect">
            <a:avLst/>
          </a:prstGeom>
          <a:noFill/>
        </p:spPr>
        <p:txBody>
          <a:bodyPr wrap="none" rtlCol="0">
            <a:spAutoFit/>
          </a:bodyPr>
          <a:lstStyle/>
          <a:p>
            <a:pPr lvl="0"/>
            <a:r>
              <a:rPr lang="en-US" sz="4000" dirty="0">
                <a:solidFill>
                  <a:srgbClr val="FFFF00"/>
                </a:solidFill>
                <a:latin typeface="Arial" panose="020B0604020202020204" pitchFamily="34" charset="0"/>
                <a:cs typeface="Arial" panose="020B0604020202020204" pitchFamily="34" charset="0"/>
              </a:rPr>
              <a:t>Literally … </a:t>
            </a:r>
            <a:r>
              <a:rPr lang="en-US" sz="2400" i="1" dirty="0">
                <a:latin typeface="Arial" panose="020B0604020202020204" pitchFamily="34" charset="0"/>
                <a:cs typeface="Arial" panose="020B0604020202020204" pitchFamily="34" charset="0"/>
              </a:rPr>
              <a:t>The Crucible</a:t>
            </a:r>
            <a:r>
              <a:rPr lang="en-US" sz="2400" dirty="0">
                <a:latin typeface="Arial" panose="020B0604020202020204" pitchFamily="34" charset="0"/>
                <a:cs typeface="Arial" panose="020B0604020202020204" pitchFamily="34" charset="0"/>
              </a:rPr>
              <a:t> is a play about how </a:t>
            </a:r>
            <a:r>
              <a:rPr lang="en-US" sz="2400" u="sng" dirty="0">
                <a:latin typeface="Arial" panose="020B0604020202020204" pitchFamily="34" charset="0"/>
                <a:cs typeface="Arial" panose="020B0604020202020204" pitchFamily="34" charset="0"/>
              </a:rPr>
              <a:t>widespread fear</a:t>
            </a:r>
          </a:p>
          <a:p>
            <a:pPr lvl="0"/>
            <a:r>
              <a:rPr lang="en-US" sz="2400" u="sng" dirty="0">
                <a:latin typeface="Arial" panose="020B0604020202020204" pitchFamily="34" charset="0"/>
                <a:cs typeface="Arial" panose="020B0604020202020204" pitchFamily="34" charset="0"/>
              </a:rPr>
              <a:t>and hysteria</a:t>
            </a:r>
            <a:r>
              <a:rPr lang="en-US" sz="2400" dirty="0">
                <a:latin typeface="Arial" panose="020B0604020202020204" pitchFamily="34" charset="0"/>
                <a:cs typeface="Arial" panose="020B0604020202020204" pitchFamily="34" charset="0"/>
              </a:rPr>
              <a:t> in Puritan society, led to “</a:t>
            </a:r>
            <a:r>
              <a:rPr lang="en-US" sz="2400" b="1" dirty="0">
                <a:solidFill>
                  <a:srgbClr val="FFFF00"/>
                </a:solidFill>
                <a:latin typeface="Arial" panose="020B0604020202020204" pitchFamily="34" charset="0"/>
                <a:cs typeface="Arial" panose="020B0604020202020204" pitchFamily="34" charset="0"/>
              </a:rPr>
              <a:t>witch hunts</a:t>
            </a:r>
            <a:r>
              <a:rPr lang="en-US" sz="2400" dirty="0">
                <a:latin typeface="Arial" panose="020B0604020202020204" pitchFamily="34" charset="0"/>
                <a:cs typeface="Arial" panose="020B0604020202020204" pitchFamily="34" charset="0"/>
              </a:rPr>
              <a:t>” and ultimately the infamous</a:t>
            </a:r>
          </a:p>
          <a:p>
            <a:pPr lvl="0"/>
            <a:r>
              <a:rPr lang="en-US" sz="2400" b="1" dirty="0">
                <a:solidFill>
                  <a:srgbClr val="FFFF00"/>
                </a:solidFill>
                <a:latin typeface="Arial" panose="020B0604020202020204" pitchFamily="34" charset="0"/>
                <a:cs typeface="Arial" panose="020B0604020202020204" pitchFamily="34" charset="0"/>
              </a:rPr>
              <a:t>Salem Witch Trials</a:t>
            </a:r>
            <a:r>
              <a:rPr lang="en-US" sz="2400" dirty="0">
                <a:solidFill>
                  <a:srgbClr val="FFFF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1692.  Based on false accusations that were motivated</a:t>
            </a:r>
          </a:p>
          <a:p>
            <a:pPr lvl="0"/>
            <a:r>
              <a:rPr lang="en-US" sz="2400" dirty="0">
                <a:latin typeface="Arial" panose="020B0604020202020204" pitchFamily="34" charset="0"/>
                <a:cs typeface="Arial" panose="020B0604020202020204" pitchFamily="34" charset="0"/>
              </a:rPr>
              <a:t>by greed and revenge, innocent people were labeled as witches, hunted down</a:t>
            </a:r>
          </a:p>
          <a:p>
            <a:pPr lvl="0"/>
            <a:r>
              <a:rPr lang="en-US" sz="2400" dirty="0">
                <a:latin typeface="Arial" panose="020B0604020202020204" pitchFamily="34" charset="0"/>
                <a:cs typeface="Arial" panose="020B0604020202020204" pitchFamily="34" charset="0"/>
              </a:rPr>
              <a:t>by the Puritan government, and put to death.</a:t>
            </a:r>
          </a:p>
          <a:p>
            <a:pPr lvl="0"/>
            <a:endParaRPr lang="en-US" sz="2400" dirty="0"/>
          </a:p>
          <a:p>
            <a:pPr algn="ct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7374" y="2603822"/>
            <a:ext cx="4963466" cy="36729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88" y="2603822"/>
            <a:ext cx="5300756" cy="3672965"/>
          </a:xfrm>
          <a:prstGeom prst="rect">
            <a:avLst/>
          </a:prstGeom>
        </p:spPr>
      </p:pic>
    </p:spTree>
    <p:extLst>
      <p:ext uri="{BB962C8B-B14F-4D97-AF65-F5344CB8AC3E}">
        <p14:creationId xmlns:p14="http://schemas.microsoft.com/office/powerpoint/2010/main" val="278686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421" y="715523"/>
            <a:ext cx="7184980" cy="5293757"/>
          </a:xfrm>
          <a:prstGeom prst="rect">
            <a:avLst/>
          </a:prstGeom>
          <a:noFill/>
        </p:spPr>
        <p:txBody>
          <a:bodyPr wrap="none" rtlCol="0">
            <a:spAutoFit/>
          </a:bodyPr>
          <a:lstStyle/>
          <a:p>
            <a:pPr lvl="0"/>
            <a:r>
              <a:rPr lang="en-US" sz="4000" dirty="0">
                <a:solidFill>
                  <a:srgbClr val="FFFF00"/>
                </a:solidFill>
                <a:latin typeface="Arial" panose="020B0604020202020204" pitchFamily="34" charset="0"/>
                <a:cs typeface="Arial" panose="020B0604020202020204" pitchFamily="34" charset="0"/>
              </a:rPr>
              <a:t>Metaphorically … </a:t>
            </a:r>
            <a:r>
              <a:rPr lang="en-US" sz="2800" i="1" dirty="0">
                <a:latin typeface="Arial" panose="020B0604020202020204" pitchFamily="34" charset="0"/>
                <a:cs typeface="Arial" panose="020B0604020202020204" pitchFamily="34" charset="0"/>
              </a:rPr>
              <a:t>The Crucible</a:t>
            </a:r>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illustrates how </a:t>
            </a:r>
            <a:r>
              <a:rPr lang="en-US" sz="2800" u="sng" dirty="0">
                <a:latin typeface="Arial" panose="020B0604020202020204" pitchFamily="34" charset="0"/>
                <a:cs typeface="Arial" panose="020B0604020202020204" pitchFamily="34" charset="0"/>
              </a:rPr>
              <a:t>widespread fear and hysteria</a:t>
            </a:r>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that </a:t>
            </a:r>
            <a:r>
              <a:rPr lang="en-US" sz="2800" b="1" dirty="0">
                <a:solidFill>
                  <a:srgbClr val="FFFF00"/>
                </a:solidFill>
                <a:latin typeface="Arial" panose="020B0604020202020204" pitchFamily="34" charset="0"/>
                <a:cs typeface="Arial" panose="020B0604020202020204" pitchFamily="34" charset="0"/>
              </a:rPr>
              <a:t>Communists</a:t>
            </a:r>
            <a:r>
              <a:rPr lang="en-US" sz="2800" dirty="0">
                <a:latin typeface="Arial" panose="020B0604020202020204" pitchFamily="34" charset="0"/>
                <a:cs typeface="Arial" panose="020B0604020202020204" pitchFamily="34" charset="0"/>
              </a:rPr>
              <a:t> were using both our</a:t>
            </a:r>
          </a:p>
          <a:p>
            <a:pPr lvl="0"/>
            <a:r>
              <a:rPr lang="en-US" sz="2800" dirty="0">
                <a:latin typeface="Arial" panose="020B0604020202020204" pitchFamily="34" charset="0"/>
                <a:cs typeface="Arial" panose="020B0604020202020204" pitchFamily="34" charset="0"/>
              </a:rPr>
              <a:t>government and the influence of Hollywood</a:t>
            </a:r>
          </a:p>
          <a:p>
            <a:pPr lvl="0"/>
            <a:r>
              <a:rPr lang="en-US" sz="2800" dirty="0">
                <a:latin typeface="Arial" panose="020B0604020202020204" pitchFamily="34" charset="0"/>
                <a:cs typeface="Arial" panose="020B0604020202020204" pitchFamily="34" charset="0"/>
              </a:rPr>
              <a:t>to destroy American society in the 1950’s</a:t>
            </a:r>
          </a:p>
          <a:p>
            <a:pPr lvl="0"/>
            <a:r>
              <a:rPr lang="en-US" sz="2800" b="1" dirty="0">
                <a:solidFill>
                  <a:srgbClr val="FFFF00"/>
                </a:solidFill>
                <a:latin typeface="Arial" panose="020B0604020202020204" pitchFamily="34" charset="0"/>
                <a:cs typeface="Arial" panose="020B0604020202020204" pitchFamily="34" charset="0"/>
              </a:rPr>
              <a:t>(The Red Scare) </a:t>
            </a:r>
            <a:r>
              <a:rPr lang="en-US" sz="2800" dirty="0">
                <a:latin typeface="Arial" panose="020B0604020202020204" pitchFamily="34" charset="0"/>
                <a:cs typeface="Arial" panose="020B0604020202020204" pitchFamily="34" charset="0"/>
              </a:rPr>
              <a:t>resulted in “witch hunts”</a:t>
            </a:r>
          </a:p>
          <a:p>
            <a:pPr lvl="0"/>
            <a:r>
              <a:rPr lang="en-US" sz="2800" dirty="0">
                <a:latin typeface="Arial" panose="020B0604020202020204" pitchFamily="34" charset="0"/>
                <a:cs typeface="Arial" panose="020B0604020202020204" pitchFamily="34" charset="0"/>
              </a:rPr>
              <a:t>led by </a:t>
            </a:r>
            <a:r>
              <a:rPr lang="en-US" sz="2800" b="1" dirty="0">
                <a:solidFill>
                  <a:srgbClr val="FFFF00"/>
                </a:solidFill>
                <a:latin typeface="Arial" panose="020B0604020202020204" pitchFamily="34" charset="0"/>
                <a:cs typeface="Arial" panose="020B0604020202020204" pitchFamily="34" charset="0"/>
              </a:rPr>
              <a:t>Senator Joe McCarthy</a:t>
            </a:r>
            <a:r>
              <a:rPr lang="en-US" sz="2800" dirty="0">
                <a:latin typeface="Arial" panose="020B0604020202020204" pitchFamily="34" charset="0"/>
                <a:cs typeface="Arial" panose="020B0604020202020204" pitchFamily="34" charset="0"/>
              </a:rPr>
              <a:t>. People</a:t>
            </a:r>
          </a:p>
          <a:p>
            <a:pPr lvl="0"/>
            <a:r>
              <a:rPr lang="en-US" sz="2800" dirty="0">
                <a:latin typeface="Arial" panose="020B0604020202020204" pitchFamily="34" charset="0"/>
                <a:cs typeface="Arial" panose="020B0604020202020204" pitchFamily="34" charset="0"/>
              </a:rPr>
              <a:t>suspected of having Communist ties were</a:t>
            </a:r>
          </a:p>
          <a:p>
            <a:pPr lvl="0"/>
            <a:r>
              <a:rPr lang="en-US" sz="2800" dirty="0">
                <a:latin typeface="Arial" panose="020B0604020202020204" pitchFamily="34" charset="0"/>
                <a:cs typeface="Arial" panose="020B0604020202020204" pitchFamily="34" charset="0"/>
              </a:rPr>
              <a:t>tracked down and “</a:t>
            </a:r>
            <a:r>
              <a:rPr lang="en-US" sz="2800" b="1" dirty="0">
                <a:solidFill>
                  <a:srgbClr val="FFFF00"/>
                </a:solidFill>
                <a:latin typeface="Arial" panose="020B0604020202020204" pitchFamily="34" charset="0"/>
                <a:cs typeface="Arial" panose="020B0604020202020204" pitchFamily="34" charset="0"/>
              </a:rPr>
              <a:t>blacklisted</a:t>
            </a:r>
            <a:r>
              <a:rPr lang="en-US" sz="2800" dirty="0">
                <a:latin typeface="Arial" panose="020B0604020202020204" pitchFamily="34" charset="0"/>
                <a:cs typeface="Arial" panose="020B0604020202020204" pitchFamily="34" charset="0"/>
              </a:rPr>
              <a:t>” or deemed</a:t>
            </a:r>
          </a:p>
          <a:p>
            <a:pPr lvl="0"/>
            <a:r>
              <a:rPr lang="en-US" sz="2800" dirty="0">
                <a:latin typeface="Arial" panose="020B0604020202020204" pitchFamily="34" charset="0"/>
                <a:cs typeface="Arial" panose="020B0604020202020204" pitchFamily="34" charset="0"/>
              </a:rPr>
              <a:t>unemployable, thus ruining their</a:t>
            </a:r>
          </a:p>
          <a:p>
            <a:pPr lvl="0"/>
            <a:r>
              <a:rPr lang="en-US" sz="2800" dirty="0">
                <a:latin typeface="Arial" panose="020B0604020202020204" pitchFamily="34" charset="0"/>
                <a:cs typeface="Arial" panose="020B0604020202020204" pitchFamily="34" charset="0"/>
              </a:rPr>
              <a:t>livelihoods and reputations. </a:t>
            </a:r>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0" y="28652"/>
            <a:ext cx="4667250" cy="6667500"/>
          </a:xfrm>
          <a:prstGeom prst="rect">
            <a:avLst/>
          </a:prstGeom>
        </p:spPr>
      </p:pic>
    </p:spTree>
    <p:extLst>
      <p:ext uri="{BB962C8B-B14F-4D97-AF65-F5344CB8AC3E}">
        <p14:creationId xmlns:p14="http://schemas.microsoft.com/office/powerpoint/2010/main" val="2208068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4B223-8207-4C61-B168-4ABCB0E812B9}"/>
              </a:ext>
            </a:extLst>
          </p:cNvPr>
          <p:cNvSpPr txBox="1"/>
          <p:nvPr/>
        </p:nvSpPr>
        <p:spPr>
          <a:xfrm>
            <a:off x="138223" y="185531"/>
            <a:ext cx="11525693" cy="7448193"/>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Parallels between Salem, the Red Scare,</a:t>
            </a:r>
          </a:p>
          <a:p>
            <a:r>
              <a:rPr lang="en-US" sz="4000" b="1" dirty="0">
                <a:latin typeface="Arial" panose="020B0604020202020204" pitchFamily="34" charset="0"/>
                <a:cs typeface="Arial" panose="020B0604020202020204" pitchFamily="34" charset="0"/>
              </a:rPr>
              <a:t>and </a:t>
            </a:r>
            <a:r>
              <a:rPr lang="en-US" sz="4000" b="1" i="1" dirty="0">
                <a:latin typeface="Arial" panose="020B0604020202020204" pitchFamily="34" charset="0"/>
                <a:cs typeface="Arial" panose="020B0604020202020204" pitchFamily="34" charset="0"/>
              </a:rPr>
              <a:t>recent history</a:t>
            </a:r>
            <a:r>
              <a:rPr lang="en-US" sz="4000" b="1" dirty="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endParaRPr lang="en-US" sz="2400" b="1" dirty="0">
              <a:solidFill>
                <a:schemeClr val="accent2">
                  <a:lumMod val="75000"/>
                </a:schemeClr>
              </a:solidFill>
              <a:latin typeface="Arial" panose="020B0604020202020204" pitchFamily="34" charset="0"/>
              <a:cs typeface="Arial" panose="020B0604020202020204" pitchFamily="34" charset="0"/>
            </a:endParaRPr>
          </a:p>
          <a:p>
            <a:r>
              <a:rPr lang="en-US" sz="2400" b="1" dirty="0">
                <a:solidFill>
                  <a:schemeClr val="accent2">
                    <a:lumMod val="75000"/>
                  </a:schemeClr>
                </a:solidFill>
                <a:latin typeface="Arial" panose="020B0604020202020204" pitchFamily="34" charset="0"/>
                <a:cs typeface="Arial" panose="020B0604020202020204" pitchFamily="34" charset="0"/>
              </a:rPr>
              <a:t>Government power trips – </a:t>
            </a:r>
            <a:r>
              <a:rPr lang="en-US" sz="2400" i="1" dirty="0">
                <a:solidFill>
                  <a:srgbClr val="FFFF00"/>
                </a:solidFill>
                <a:latin typeface="Arial" panose="020B0604020202020204" pitchFamily="34" charset="0"/>
                <a:cs typeface="Arial" panose="020B0604020202020204" pitchFamily="34" charset="0"/>
              </a:rPr>
              <a:t>Government officials (today with the help of media) manipulate the public with skewed facts, hypocritical legislation, and/or self-preserving abuses of power.  Critics are often treated harshly.</a:t>
            </a:r>
          </a:p>
          <a:p>
            <a:endParaRPr lang="en-US" sz="2400" i="1" dirty="0">
              <a:solidFill>
                <a:srgbClr val="FFFF00"/>
              </a:solidFill>
              <a:latin typeface="Arial" panose="020B0604020202020204" pitchFamily="34" charset="0"/>
              <a:cs typeface="Arial" panose="020B0604020202020204" pitchFamily="34" charset="0"/>
            </a:endParaRPr>
          </a:p>
          <a:p>
            <a:r>
              <a:rPr lang="en-US" sz="2400" b="1" dirty="0">
                <a:solidFill>
                  <a:schemeClr val="accent2">
                    <a:lumMod val="75000"/>
                  </a:schemeClr>
                </a:solidFill>
                <a:latin typeface="Arial" panose="020B0604020202020204" pitchFamily="34" charset="0"/>
                <a:cs typeface="Arial" panose="020B0604020202020204" pitchFamily="34" charset="0"/>
              </a:rPr>
              <a:t>Fear-based society </a:t>
            </a:r>
            <a:r>
              <a:rPr lang="en-US" sz="2400" b="1" dirty="0">
                <a:solidFill>
                  <a:srgbClr val="FFFF00"/>
                </a:solidFill>
                <a:latin typeface="Arial" panose="020B0604020202020204" pitchFamily="34" charset="0"/>
                <a:cs typeface="Arial" panose="020B0604020202020204" pitchFamily="34" charset="0"/>
              </a:rPr>
              <a:t>– </a:t>
            </a:r>
            <a:r>
              <a:rPr lang="en-US" sz="2400" b="1" i="1" dirty="0">
                <a:solidFill>
                  <a:srgbClr val="FFFF00"/>
                </a:solidFill>
                <a:latin typeface="Arial" panose="020B0604020202020204" pitchFamily="34" charset="0"/>
                <a:cs typeface="Arial" panose="020B0604020202020204" pitchFamily="34" charset="0"/>
              </a:rPr>
              <a:t>P</a:t>
            </a:r>
            <a:r>
              <a:rPr lang="en-US" sz="2400" i="1" dirty="0">
                <a:solidFill>
                  <a:srgbClr val="FFFF00"/>
                </a:solidFill>
                <a:latin typeface="Arial" panose="020B0604020202020204" pitchFamily="34" charset="0"/>
                <a:cs typeface="Arial" panose="020B0604020202020204" pitchFamily="34" charset="0"/>
              </a:rPr>
              <a:t>eople get so consumed with fear of an outside threat (or of getting trouble with the government) to the point that they are willing to give up certain freedoms and even relationships with friends or family.</a:t>
            </a:r>
          </a:p>
          <a:p>
            <a:endParaRPr lang="en-US" sz="2400" dirty="0">
              <a:solidFill>
                <a:srgbClr val="FFFF00"/>
              </a:solidFill>
              <a:latin typeface="Arial" panose="020B0604020202020204" pitchFamily="34" charset="0"/>
              <a:cs typeface="Arial" panose="020B0604020202020204" pitchFamily="34" charset="0"/>
            </a:endParaRPr>
          </a:p>
          <a:p>
            <a:r>
              <a:rPr lang="en-US" sz="2400" b="1" dirty="0">
                <a:solidFill>
                  <a:schemeClr val="accent2">
                    <a:lumMod val="75000"/>
                  </a:schemeClr>
                </a:solidFill>
                <a:latin typeface="Arial" panose="020B0604020202020204" pitchFamily="34" charset="0"/>
                <a:cs typeface="Arial" panose="020B0604020202020204" pitchFamily="34" charset="0"/>
              </a:rPr>
              <a:t>Mob mentality – </a:t>
            </a:r>
            <a:r>
              <a:rPr lang="en-US" sz="2400" i="1" dirty="0">
                <a:solidFill>
                  <a:srgbClr val="FFFF00"/>
                </a:solidFill>
                <a:latin typeface="Arial" panose="020B0604020202020204" pitchFamily="34" charset="0"/>
                <a:cs typeface="Arial" panose="020B0604020202020204" pitchFamily="34" charset="0"/>
              </a:rPr>
              <a:t>Fear-mongering propaganda stirs up “mobs” of people who take it upon themselves to engage in reckless, destructive behavior (public shaming, blacklisting, riots) that often end up and hurting the innocent more than anyone else.</a:t>
            </a:r>
          </a:p>
          <a:p>
            <a:r>
              <a:rPr lang="en-US" sz="2400" dirty="0">
                <a:solidFill>
                  <a:srgbClr val="FFFF00"/>
                </a:solidFill>
                <a:latin typeface="Arial" panose="020B0604020202020204" pitchFamily="34" charset="0"/>
                <a:cs typeface="Arial" panose="020B0604020202020204" pitchFamily="34" charset="0"/>
              </a:rPr>
              <a:t> </a:t>
            </a:r>
          </a:p>
          <a:p>
            <a:endParaRPr lang="en-US" sz="2400" b="1" dirty="0">
              <a:solidFill>
                <a:schemeClr val="accent2">
                  <a:lumMod val="75000"/>
                </a:schemeClr>
              </a:solidFill>
              <a:latin typeface="Arial" panose="020B0604020202020204" pitchFamily="34" charset="0"/>
              <a:cs typeface="Arial" panose="020B0604020202020204" pitchFamily="34" charset="0"/>
            </a:endParaRPr>
          </a:p>
          <a:p>
            <a:endParaRPr lang="en-US" sz="2400" dirty="0">
              <a:solidFill>
                <a:srgbClr val="FFFF00"/>
              </a:solidFill>
              <a:latin typeface="Arial" panose="020B0604020202020204" pitchFamily="34" charset="0"/>
              <a:cs typeface="Arial" panose="020B0604020202020204" pitchFamily="34" charset="0"/>
            </a:endParaRPr>
          </a:p>
          <a:p>
            <a:r>
              <a:rPr lang="en-US" sz="2400" dirty="0">
                <a:solidFill>
                  <a:srgbClr val="FFFF00"/>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7977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4B223-8207-4C61-B168-4ABCB0E812B9}"/>
              </a:ext>
            </a:extLst>
          </p:cNvPr>
          <p:cNvSpPr txBox="1"/>
          <p:nvPr/>
        </p:nvSpPr>
        <p:spPr>
          <a:xfrm>
            <a:off x="643151" y="490331"/>
            <a:ext cx="10905697" cy="486287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Parallels between Salem, the Red Scare, and post 2020:</a:t>
            </a:r>
          </a:p>
          <a:p>
            <a:endParaRPr lang="en-US" sz="1400" dirty="0">
              <a:latin typeface="Arial" panose="020B0604020202020204" pitchFamily="34" charset="0"/>
              <a:cs typeface="Arial" panose="020B0604020202020204" pitchFamily="34" charset="0"/>
            </a:endParaRPr>
          </a:p>
          <a:p>
            <a:r>
              <a:rPr lang="en-US" sz="2400" b="1" dirty="0">
                <a:solidFill>
                  <a:srgbClr val="FFC000"/>
                </a:solidFill>
                <a:latin typeface="Arial" panose="020B0604020202020204" pitchFamily="34" charset="0"/>
                <a:cs typeface="Arial" panose="020B0604020202020204" pitchFamily="34" charset="0"/>
              </a:rPr>
              <a:t>Strict government responses to threats of witchcraft in Salem, Communism in the 1950’s share a lot in common with each other, and with our response to the Covid epidemic. </a:t>
            </a:r>
          </a:p>
          <a:p>
            <a:endParaRPr lang="en-US" sz="2400" b="1" dirty="0">
              <a:solidFill>
                <a:srgbClr val="FFC000"/>
              </a:solidFill>
              <a:latin typeface="Arial" panose="020B0604020202020204" pitchFamily="34" charset="0"/>
              <a:cs typeface="Arial" panose="020B0604020202020204" pitchFamily="34" charset="0"/>
            </a:endParaRPr>
          </a:p>
          <a:p>
            <a:r>
              <a:rPr lang="en-US" sz="2400" dirty="0">
                <a:solidFill>
                  <a:srgbClr val="FFFF00"/>
                </a:solidFill>
                <a:latin typeface="Arial" panose="020B0604020202020204" pitchFamily="34" charset="0"/>
                <a:cs typeface="Arial" panose="020B0604020202020204" pitchFamily="34" charset="0"/>
              </a:rPr>
              <a:t>Strong authoritarian tactics, flawed logic, and strict punishments allowed governments to manipulate and turn people against each other out of fear.  </a:t>
            </a:r>
          </a:p>
          <a:p>
            <a:endParaRPr lang="en-US" sz="2400" dirty="0">
              <a:solidFill>
                <a:srgbClr val="FFFF00"/>
              </a:solidFill>
              <a:latin typeface="Arial" panose="020B0604020202020204" pitchFamily="34" charset="0"/>
              <a:cs typeface="Arial" panose="020B0604020202020204" pitchFamily="34" charset="0"/>
            </a:endParaRPr>
          </a:p>
          <a:p>
            <a:r>
              <a:rPr lang="en-US" sz="2400" dirty="0">
                <a:solidFill>
                  <a:srgbClr val="FFFF00"/>
                </a:solidFill>
                <a:latin typeface="Arial" panose="020B0604020202020204" pitchFamily="34" charset="0"/>
                <a:cs typeface="Arial" panose="020B0604020202020204" pitchFamily="34" charset="0"/>
              </a:rPr>
              <a:t>Acting out of fear, people started publicly shaming, blacklisting, and/or “canceling” individuals who refused to comply with authoritarian policies they did not support.</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49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D4B223-8207-4C61-B168-4ABCB0E812B9}"/>
              </a:ext>
            </a:extLst>
          </p:cNvPr>
          <p:cNvSpPr txBox="1"/>
          <p:nvPr/>
        </p:nvSpPr>
        <p:spPr>
          <a:xfrm>
            <a:off x="463343" y="216011"/>
            <a:ext cx="11525693" cy="8186857"/>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Parallels between Salem, the Red Scare, and post 2020:</a:t>
            </a:r>
          </a:p>
          <a:p>
            <a:endParaRPr lang="en-US" sz="1400" dirty="0">
              <a:latin typeface="Arial" panose="020B0604020202020204" pitchFamily="34" charset="0"/>
              <a:cs typeface="Arial" panose="020B0604020202020204" pitchFamily="34" charset="0"/>
            </a:endParaRPr>
          </a:p>
          <a:p>
            <a:endParaRPr lang="en-US" sz="2400" b="1" dirty="0">
              <a:solidFill>
                <a:srgbClr val="FFC000"/>
              </a:solidFill>
              <a:latin typeface="Arial" panose="020B0604020202020204" pitchFamily="34" charset="0"/>
              <a:cs typeface="Arial" panose="020B0604020202020204" pitchFamily="34" charset="0"/>
            </a:endParaRPr>
          </a:p>
          <a:p>
            <a:r>
              <a:rPr lang="en-US" sz="2400" dirty="0">
                <a:solidFill>
                  <a:srgbClr val="FFFF00"/>
                </a:solidFill>
                <a:latin typeface="Arial" panose="020B0604020202020204" pitchFamily="34" charset="0"/>
                <a:cs typeface="Arial" panose="020B0604020202020204" pitchFamily="34" charset="0"/>
              </a:rPr>
              <a:t>Often, the “scapegoats” are those people who are only guilty of questioning that which did not make sense to them, standing up for their beliefs, or simply operating a business in the wrong place at the wrong time.</a:t>
            </a:r>
          </a:p>
          <a:p>
            <a:endParaRPr lang="en-US" sz="2400" dirty="0">
              <a:solidFill>
                <a:srgbClr val="FFFF00"/>
              </a:solidFill>
              <a:latin typeface="Arial" panose="020B0604020202020204" pitchFamily="34" charset="0"/>
              <a:cs typeface="Arial" panose="020B0604020202020204" pitchFamily="34" charset="0"/>
            </a:endParaRPr>
          </a:p>
          <a:p>
            <a:r>
              <a:rPr lang="en-US" sz="2400" dirty="0">
                <a:solidFill>
                  <a:srgbClr val="FFFF00"/>
                </a:solidFill>
                <a:latin typeface="Arial" panose="020B0604020202020204" pitchFamily="34" charset="0"/>
                <a:cs typeface="Arial" panose="020B0604020202020204" pitchFamily="34" charset="0"/>
              </a:rPr>
              <a:t>As public backlash to illogical reasoning, ridiculous charges, and mass manipulation grew, all three “witch hunts” lost support.</a:t>
            </a:r>
          </a:p>
          <a:p>
            <a:endParaRPr lang="en-US" sz="2400" dirty="0">
              <a:solidFill>
                <a:srgbClr val="FFFF00"/>
              </a:solidFill>
              <a:latin typeface="Arial" panose="020B0604020202020204" pitchFamily="34" charset="0"/>
              <a:cs typeface="Arial" panose="020B0604020202020204" pitchFamily="34" charset="0"/>
            </a:endParaRPr>
          </a:p>
          <a:p>
            <a:r>
              <a:rPr lang="en-US" sz="2400" dirty="0">
                <a:solidFill>
                  <a:srgbClr val="FFFF00"/>
                </a:solidFill>
                <a:latin typeface="Arial" panose="020B0604020202020204" pitchFamily="34" charset="0"/>
                <a:cs typeface="Arial" panose="020B0604020202020204" pitchFamily="34" charset="0"/>
              </a:rPr>
              <a:t>As time goes on, politics fans the flames of division, sometimes leading frustrated mobs to commit physically destructive crimes such as rioting, looting, or arson.</a:t>
            </a:r>
          </a:p>
          <a:p>
            <a:endParaRPr lang="en-US" sz="2400" b="1" dirty="0">
              <a:solidFill>
                <a:srgbClr val="FFFF00"/>
              </a:solidFill>
              <a:latin typeface="Arial" panose="020B0604020202020204" pitchFamily="34" charset="0"/>
              <a:cs typeface="Arial" panose="020B0604020202020204" pitchFamily="34" charset="0"/>
            </a:endParaRPr>
          </a:p>
          <a:p>
            <a:endParaRPr lang="en-US" sz="2400" b="1" dirty="0">
              <a:solidFill>
                <a:srgbClr val="FFC000"/>
              </a:solidFill>
              <a:latin typeface="Arial" panose="020B0604020202020204" pitchFamily="34" charset="0"/>
              <a:cs typeface="Arial" panose="020B0604020202020204" pitchFamily="34" charset="0"/>
            </a:endParaRPr>
          </a:p>
          <a:p>
            <a:endParaRPr lang="en-US" sz="2400" b="1" dirty="0">
              <a:solidFill>
                <a:srgbClr val="FFC000"/>
              </a:solidFill>
              <a:latin typeface="Arial" panose="020B0604020202020204" pitchFamily="34" charset="0"/>
              <a:cs typeface="Arial" panose="020B0604020202020204" pitchFamily="34" charset="0"/>
            </a:endParaRPr>
          </a:p>
          <a:p>
            <a:endParaRPr lang="en-US" sz="2400" b="1" dirty="0">
              <a:solidFill>
                <a:srgbClr val="FFC000"/>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solidFill>
                <a:srgbClr val="FFFF00"/>
              </a:solidFill>
              <a:latin typeface="Arial" panose="020B0604020202020204" pitchFamily="34" charset="0"/>
              <a:cs typeface="Arial" panose="020B0604020202020204" pitchFamily="34" charset="0"/>
            </a:endParaRPr>
          </a:p>
          <a:p>
            <a:endParaRPr lang="en-US" sz="2400" dirty="0">
              <a:solidFill>
                <a:srgbClr val="FFFF00"/>
              </a:solidFill>
              <a:latin typeface="Arial" panose="020B0604020202020204" pitchFamily="34" charset="0"/>
              <a:cs typeface="Arial" panose="020B0604020202020204" pitchFamily="34" charset="0"/>
            </a:endParaRPr>
          </a:p>
          <a:p>
            <a:r>
              <a:rPr lang="en-US" sz="2400" dirty="0">
                <a:solidFill>
                  <a:srgbClr val="FFFF00"/>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51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049" y="279250"/>
            <a:ext cx="11951901" cy="341632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What is Communism and why the big deal?</a:t>
            </a:r>
          </a:p>
          <a:p>
            <a:endParaRPr lang="en-US" sz="2400" b="1" dirty="0">
              <a:solidFill>
                <a:srgbClr val="FFFF00"/>
              </a:solidFill>
              <a:latin typeface="Arial" panose="020B0604020202020204" pitchFamily="34" charset="0"/>
              <a:cs typeface="Arial" panose="020B0604020202020204" pitchFamily="34" charset="0"/>
            </a:endParaRPr>
          </a:p>
          <a:p>
            <a:r>
              <a:rPr lang="en-US" sz="2400" b="1" dirty="0">
                <a:solidFill>
                  <a:srgbClr val="FFFF00"/>
                </a:solidFill>
                <a:latin typeface="Arial" panose="020B0604020202020204" pitchFamily="34" charset="0"/>
                <a:cs typeface="Arial" panose="020B0604020202020204" pitchFamily="34" charset="0"/>
              </a:rPr>
              <a:t>Communism</a:t>
            </a:r>
            <a:r>
              <a:rPr lang="en-US" sz="2400" dirty="0">
                <a:latin typeface="Arial" panose="020B0604020202020204" pitchFamily="34" charset="0"/>
                <a:cs typeface="Arial" panose="020B0604020202020204" pitchFamily="34" charset="0"/>
              </a:rPr>
              <a:t> is an economic system incompatible with and opposed to the way we live in the U.S.  Communist Russia (USSR) was America’s biggest rival throughout the 1900’s. This rivalry became known as the </a:t>
            </a:r>
            <a:r>
              <a:rPr lang="en-US" sz="2400" b="1" dirty="0">
                <a:solidFill>
                  <a:srgbClr val="FFFF00"/>
                </a:solidFill>
                <a:latin typeface="Arial" panose="020B0604020202020204" pitchFamily="34" charset="0"/>
                <a:cs typeface="Arial" panose="020B0604020202020204" pitchFamily="34" charset="0"/>
              </a:rPr>
              <a:t>Cold War</a:t>
            </a:r>
            <a:r>
              <a:rPr lang="en-US" sz="2400" dirty="0">
                <a:latin typeface="Arial" panose="020B0604020202020204" pitchFamily="34" charset="0"/>
                <a:cs typeface="Arial" panose="020B0604020202020204" pitchFamily="34" charset="0"/>
              </a:rPr>
              <a:t>, and many countries throughout the world were influenced by one side or the other.  The idea that Communists were trying to infiltrate American society was proven to be true (and still happens today), but Senator McCarthy’s methods went too far, hurting innocent people and making his own name synonymous with injustice.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3881291"/>
            <a:ext cx="3845860" cy="28803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799" y="3845560"/>
            <a:ext cx="5184123" cy="2916070"/>
          </a:xfrm>
          <a:prstGeom prst="rect">
            <a:avLst/>
          </a:prstGeom>
        </p:spPr>
      </p:pic>
    </p:spTree>
    <p:extLst>
      <p:ext uri="{BB962C8B-B14F-4D97-AF65-F5344CB8AC3E}">
        <p14:creationId xmlns:p14="http://schemas.microsoft.com/office/powerpoint/2010/main" val="60193726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C582A78263F14DAF3962AD63FE8FA9" ma:contentTypeVersion="4" ma:contentTypeDescription="Create a new document." ma:contentTypeScope="" ma:versionID="a8ac918bb6528ecc5b6722e275f11a40">
  <xsd:schema xmlns:xsd="http://www.w3.org/2001/XMLSchema" xmlns:xs="http://www.w3.org/2001/XMLSchema" xmlns:p="http://schemas.microsoft.com/office/2006/metadata/properties" xmlns:ns2="e11e8101-5e09-4c29-b3a6-74499bee2dcd" targetNamespace="http://schemas.microsoft.com/office/2006/metadata/properties" ma:root="true" ma:fieldsID="733c1560ad980853e1be2569a1260936" ns2:_="">
    <xsd:import namespace="e11e8101-5e09-4c29-b3a6-74499bee2d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e8101-5e09-4c29-b3a6-74499bee2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AE0703-F2A9-407D-A305-8F25485F390A}">
  <ds:schemaRefs>
    <ds:schemaRef ds:uri="http://schemas.microsoft.com/sharepoint/v3/contenttype/forms"/>
  </ds:schemaRefs>
</ds:datastoreItem>
</file>

<file path=customXml/itemProps2.xml><?xml version="1.0" encoding="utf-8"?>
<ds:datastoreItem xmlns:ds="http://schemas.openxmlformats.org/officeDocument/2006/customXml" ds:itemID="{7ECA2590-1C05-4026-8800-CBC25843EC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e8101-5e09-4c29-b3a6-74499bee2d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FC27EE-3219-4081-93E4-8106C40133F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TM10001114[[fn=Gallery]]</Template>
  <TotalTime>52799</TotalTime>
  <Words>2121</Words>
  <Application>Microsoft Office PowerPoint</Application>
  <PresentationFormat>Widescreen</PresentationFormat>
  <Paragraphs>268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Rockwell</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Crucible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Duval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Crucible</dc:title>
  <dc:creator>Ottie, Steven E.</dc:creator>
  <cp:lastModifiedBy>Ottie, Steven E.</cp:lastModifiedBy>
  <cp:revision>134</cp:revision>
  <cp:lastPrinted>2019-10-21T14:00:30Z</cp:lastPrinted>
  <dcterms:created xsi:type="dcterms:W3CDTF">2017-03-28T17:07:59Z</dcterms:created>
  <dcterms:modified xsi:type="dcterms:W3CDTF">2025-08-25T14:38:04Z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0x01010065C582A78263F14DAF3962AD63FE8FA9</vt:lpwstr>
  </property>
</Properties>
</file>