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69" r:id="rId4"/>
    <p:sldId id="258" r:id="rId5"/>
    <p:sldId id="263" r:id="rId6"/>
    <p:sldId id="259" r:id="rId7"/>
    <p:sldId id="260" r:id="rId8"/>
    <p:sldId id="262" r:id="rId9"/>
    <p:sldId id="261" r:id="rId10"/>
    <p:sldId id="264" r:id="rId11"/>
    <p:sldId id="268" r:id="rId12"/>
    <p:sldId id="270" r:id="rId13"/>
    <p:sldId id="271" r:id="rId14"/>
    <p:sldId id="272" r:id="rId15"/>
    <p:sldId id="273" r:id="rId16"/>
    <p:sldId id="267" r:id="rId17"/>
    <p:sldId id="274"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9" d="100"/>
          <a:sy n="59" d="100"/>
        </p:scale>
        <p:origin x="1500" y="5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ed, Robin M." userId="c9d56b04-3c94-4d02-8cf9-bcb7774df81d" providerId="ADAL" clId="{C004AA2C-0F08-4E64-AD94-B66B3E8A9A4E}"/>
    <pc:docChg chg="undo custSel delSld modSld sldOrd">
      <pc:chgData name="Reed, Robin M." userId="c9d56b04-3c94-4d02-8cf9-bcb7774df81d" providerId="ADAL" clId="{C004AA2C-0F08-4E64-AD94-B66B3E8A9A4E}" dt="2026-02-23T18:48:08.251" v="315" actId="20577"/>
      <pc:docMkLst>
        <pc:docMk/>
      </pc:docMkLst>
      <pc:sldChg chg="del">
        <pc:chgData name="Reed, Robin M." userId="c9d56b04-3c94-4d02-8cf9-bcb7774df81d" providerId="ADAL" clId="{C004AA2C-0F08-4E64-AD94-B66B3E8A9A4E}" dt="2026-02-23T17:46:47.249" v="0" actId="47"/>
        <pc:sldMkLst>
          <pc:docMk/>
          <pc:sldMk cId="884755631" sldId="265"/>
        </pc:sldMkLst>
      </pc:sldChg>
      <pc:sldChg chg="del">
        <pc:chgData name="Reed, Robin M." userId="c9d56b04-3c94-4d02-8cf9-bcb7774df81d" providerId="ADAL" clId="{C004AA2C-0F08-4E64-AD94-B66B3E8A9A4E}" dt="2026-02-23T17:46:50.969" v="1" actId="47"/>
        <pc:sldMkLst>
          <pc:docMk/>
          <pc:sldMk cId="953892400" sldId="266"/>
        </pc:sldMkLst>
      </pc:sldChg>
      <pc:sldChg chg="modSp mod">
        <pc:chgData name="Reed, Robin M." userId="c9d56b04-3c94-4d02-8cf9-bcb7774df81d" providerId="ADAL" clId="{C004AA2C-0F08-4E64-AD94-B66B3E8A9A4E}" dt="2026-02-23T17:48:05.063" v="97" actId="20577"/>
        <pc:sldMkLst>
          <pc:docMk/>
          <pc:sldMk cId="3089162743" sldId="267"/>
        </pc:sldMkLst>
        <pc:spChg chg="mod">
          <ac:chgData name="Reed, Robin M." userId="c9d56b04-3c94-4d02-8cf9-bcb7774df81d" providerId="ADAL" clId="{C004AA2C-0F08-4E64-AD94-B66B3E8A9A4E}" dt="2026-02-23T17:48:05.063" v="97" actId="20577"/>
          <ac:spMkLst>
            <pc:docMk/>
            <pc:sldMk cId="3089162743" sldId="267"/>
            <ac:spMk id="2" creationId="{00000000-0000-0000-0000-000000000000}"/>
          </ac:spMkLst>
        </pc:spChg>
        <pc:spChg chg="mod">
          <ac:chgData name="Reed, Robin M." userId="c9d56b04-3c94-4d02-8cf9-bcb7774df81d" providerId="ADAL" clId="{C004AA2C-0F08-4E64-AD94-B66B3E8A9A4E}" dt="2026-02-23T17:47:46.616" v="94" actId="20577"/>
          <ac:spMkLst>
            <pc:docMk/>
            <pc:sldMk cId="3089162743" sldId="267"/>
            <ac:spMk id="3" creationId="{00000000-0000-0000-0000-000000000000}"/>
          </ac:spMkLst>
        </pc:spChg>
      </pc:sldChg>
      <pc:sldChg chg="modSp mod ord">
        <pc:chgData name="Reed, Robin M." userId="c9d56b04-3c94-4d02-8cf9-bcb7774df81d" providerId="ADAL" clId="{C004AA2C-0F08-4E64-AD94-B66B3E8A9A4E}" dt="2026-02-23T18:47:27.906" v="300" actId="6549"/>
        <pc:sldMkLst>
          <pc:docMk/>
          <pc:sldMk cId="4264830780" sldId="273"/>
        </pc:sldMkLst>
        <pc:spChg chg="mod">
          <ac:chgData name="Reed, Robin M." userId="c9d56b04-3c94-4d02-8cf9-bcb7774df81d" providerId="ADAL" clId="{C004AA2C-0F08-4E64-AD94-B66B3E8A9A4E}" dt="2026-02-23T18:47:27.906" v="300" actId="6549"/>
          <ac:spMkLst>
            <pc:docMk/>
            <pc:sldMk cId="4264830780" sldId="273"/>
            <ac:spMk id="3" creationId="{00000000-0000-0000-0000-000000000000}"/>
          </ac:spMkLst>
        </pc:spChg>
      </pc:sldChg>
      <pc:sldChg chg="modSp mod">
        <pc:chgData name="Reed, Robin M." userId="c9d56b04-3c94-4d02-8cf9-bcb7774df81d" providerId="ADAL" clId="{C004AA2C-0F08-4E64-AD94-B66B3E8A9A4E}" dt="2026-02-23T18:48:08.251" v="315" actId="20577"/>
        <pc:sldMkLst>
          <pc:docMk/>
          <pc:sldMk cId="91786893" sldId="274"/>
        </pc:sldMkLst>
        <pc:spChg chg="mod">
          <ac:chgData name="Reed, Robin M." userId="c9d56b04-3c94-4d02-8cf9-bcb7774df81d" providerId="ADAL" clId="{C004AA2C-0F08-4E64-AD94-B66B3E8A9A4E}" dt="2026-02-23T18:48:08.251" v="315" actId="20577"/>
          <ac:spMkLst>
            <pc:docMk/>
            <pc:sldMk cId="91786893" sldId="274"/>
            <ac:spMk id="3"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fld id="{6868FF68-F1CE-42B2-B6C4-46A77266890C}" type="datetimeFigureOut">
              <a:rPr lang="en-US" smtClean="0"/>
              <a:t>2/23/2026</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43DF3435-9246-42C0-9DE4-200B081292D4}" type="slidenum">
              <a:rPr lang="en-US" smtClean="0"/>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868FF68-F1CE-42B2-B6C4-46A77266890C}" type="datetimeFigureOut">
              <a:rPr lang="en-US" smtClean="0"/>
              <a:t>2/23/2026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DF3435-9246-42C0-9DE4-200B081292D4}"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43DF3435-9246-42C0-9DE4-200B081292D4}" type="slidenum">
              <a:rPr lang="en-US" smtClean="0"/>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868FF68-F1CE-42B2-B6C4-46A77266890C}" type="datetimeFigureOut">
              <a:rPr lang="en-US" smtClean="0"/>
              <a:t>2/23/2026</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a:t>Click to edit Master title style</a:t>
            </a:r>
          </a:p>
        </p:txBody>
      </p:sp>
      <p:sp>
        <p:nvSpPr>
          <p:cNvPr id="4" name="Date Placeholder 3"/>
          <p:cNvSpPr>
            <a:spLocks noGrp="1"/>
          </p:cNvSpPr>
          <p:nvPr>
            <p:ph type="dt" sz="half" idx="10"/>
          </p:nvPr>
        </p:nvSpPr>
        <p:spPr/>
        <p:txBody>
          <a:bodyPr/>
          <a:lstStyle/>
          <a:p>
            <a:fld id="{6868FF68-F1CE-42B2-B6C4-46A77266890C}" type="datetimeFigureOut">
              <a:rPr lang="en-US" smtClean="0"/>
              <a:t>2/23/2026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43DF3435-9246-42C0-9DE4-200B081292D4}" type="slidenum">
              <a:rPr lang="en-US" smtClean="0"/>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6868FF68-F1CE-42B2-B6C4-46A77266890C}" type="datetimeFigureOut">
              <a:rPr lang="en-US" smtClean="0"/>
              <a:t>2/23/2026</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43DF3435-9246-42C0-9DE4-200B081292D4}" type="slidenum">
              <a:rPr lang="en-US" smtClean="0"/>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a:t>Click to edit Master title style</a:t>
            </a:r>
          </a:p>
        </p:txBody>
      </p:sp>
      <p:sp>
        <p:nvSpPr>
          <p:cNvPr id="5" name="Date Placeholder 4"/>
          <p:cNvSpPr>
            <a:spLocks noGrp="1"/>
          </p:cNvSpPr>
          <p:nvPr>
            <p:ph type="dt" sz="half" idx="10"/>
          </p:nvPr>
        </p:nvSpPr>
        <p:spPr>
          <a:xfrm>
            <a:off x="5791200" y="6409944"/>
            <a:ext cx="3044952" cy="365760"/>
          </a:xfrm>
        </p:spPr>
        <p:txBody>
          <a:bodyPr/>
          <a:lstStyle/>
          <a:p>
            <a:fld id="{6868FF68-F1CE-42B2-B6C4-46A77266890C}" type="datetimeFigureOut">
              <a:rPr lang="en-US" smtClean="0"/>
              <a:t>2/23/2026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DF3435-9246-42C0-9DE4-200B081292D4}" type="slidenum">
              <a:rPr lang="en-US" smtClean="0"/>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6868FF68-F1CE-42B2-B6C4-46A77266890C}" type="datetimeFigureOut">
              <a:rPr lang="en-US" smtClean="0"/>
              <a:t>2/23/2026</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43DF3435-9246-42C0-9DE4-200B081292D4}" type="slidenum">
              <a:rPr lang="en-US" smtClean="0"/>
              <a:t>‹#›</a:t>
            </a:fld>
            <a:endParaRPr lang="en-US"/>
          </a:p>
        </p:txBody>
      </p:sp>
      <p:sp>
        <p:nvSpPr>
          <p:cNvPr id="23" name="Title 22"/>
          <p:cNvSpPr>
            <a:spLocks noGrp="1"/>
          </p:cNvSpPr>
          <p:nvPr>
            <p:ph type="title"/>
          </p:nvPr>
        </p:nvSpPr>
        <p:spPr/>
        <p:txBody>
          <a:bodyPr rtlCol="0" anchor="b" anchorCtr="0"/>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6868FF68-F1CE-42B2-B6C4-46A77266890C}" type="datetimeFigureOut">
              <a:rPr lang="en-US" smtClean="0"/>
              <a:t>2/23/2026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43DF3435-9246-42C0-9DE4-200B081292D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6868FF68-F1CE-42B2-B6C4-46A77266890C}" type="datetimeFigureOut">
              <a:rPr lang="en-US" smtClean="0"/>
              <a:t>2/23/2026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43DF3435-9246-42C0-9DE4-200B081292D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a:t>Click to edit Master title style</a:t>
            </a:r>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43DF3435-9246-42C0-9DE4-200B081292D4}" type="slidenum">
              <a:rPr lang="en-US" smtClean="0"/>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6868FF68-F1CE-42B2-B6C4-46A77266890C}" type="datetimeFigureOut">
              <a:rPr lang="en-US" smtClean="0"/>
              <a:t>2/23/2026</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43DF3435-9246-42C0-9DE4-200B081292D4}" type="slidenum">
              <a:rPr lang="en-US" smtClean="0"/>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a:t>Click to edit Master title style</a:t>
            </a:r>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6868FF68-F1CE-42B2-B6C4-46A77266890C}" type="datetimeFigureOut">
              <a:rPr lang="en-US" smtClean="0"/>
              <a:t>2/23/2026</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6868FF68-F1CE-42B2-B6C4-46A77266890C}" type="datetimeFigureOut">
              <a:rPr lang="en-US" smtClean="0"/>
              <a:t>2/23/2026</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43DF3435-9246-42C0-9DE4-200B081292D4}" type="slidenum">
              <a:rPr lang="en-US" smtClean="0"/>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 y="5562600"/>
            <a:ext cx="8839200" cy="838200"/>
          </a:xfrm>
        </p:spPr>
        <p:txBody>
          <a:bodyPr>
            <a:normAutofit fontScale="92500" lnSpcReduction="10000"/>
          </a:bodyPr>
          <a:lstStyle/>
          <a:p>
            <a:r>
              <a:rPr lang="en-US" b="1" u="sng" dirty="0"/>
              <a:t>Objective</a:t>
            </a:r>
            <a:r>
              <a:rPr lang="en-US" dirty="0"/>
              <a:t>: </a:t>
            </a:r>
          </a:p>
          <a:p>
            <a:r>
              <a:rPr lang="en-US" b="0" cap="none" dirty="0"/>
              <a:t>I can list and describe the movement, posture, and nonverbal </a:t>
            </a:r>
          </a:p>
          <a:p>
            <a:r>
              <a:rPr lang="en-US" b="0" cap="none" dirty="0"/>
              <a:t>qualities of (un)successful speakers</a:t>
            </a:r>
            <a:r>
              <a:rPr lang="en-US" cap="none" dirty="0"/>
              <a:t>. </a:t>
            </a:r>
          </a:p>
        </p:txBody>
      </p:sp>
      <p:sp>
        <p:nvSpPr>
          <p:cNvPr id="2" name="Title 1"/>
          <p:cNvSpPr>
            <a:spLocks noGrp="1"/>
          </p:cNvSpPr>
          <p:nvPr>
            <p:ph type="ctrTitle"/>
          </p:nvPr>
        </p:nvSpPr>
        <p:spPr>
          <a:xfrm>
            <a:off x="0" y="381001"/>
            <a:ext cx="9144000" cy="1066800"/>
          </a:xfrm>
        </p:spPr>
        <p:txBody>
          <a:bodyPr/>
          <a:lstStyle/>
          <a:p>
            <a:r>
              <a:rPr lang="en-US" dirty="0"/>
              <a:t>The Seven Sins of Speaking: Posture</a:t>
            </a:r>
          </a:p>
        </p:txBody>
      </p:sp>
      <p:pic>
        <p:nvPicPr>
          <p:cNvPr id="1331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78000" y="1893455"/>
            <a:ext cx="5311035" cy="35352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ounded Rectangular Callout 3"/>
          <p:cNvSpPr/>
          <p:nvPr/>
        </p:nvSpPr>
        <p:spPr>
          <a:xfrm>
            <a:off x="990600" y="2286000"/>
            <a:ext cx="1829955" cy="1143000"/>
          </a:xfrm>
          <a:prstGeom prst="wedgeRoundRectCallout">
            <a:avLst>
              <a:gd name="adj1" fmla="val 94661"/>
              <a:gd name="adj2" fmla="val 4337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Here’s what to do, and what NOT to do, in your next speech. </a:t>
            </a:r>
          </a:p>
        </p:txBody>
      </p:sp>
    </p:spTree>
    <p:extLst>
      <p:ext uri="{BB962C8B-B14F-4D97-AF65-F5344CB8AC3E}">
        <p14:creationId xmlns:p14="http://schemas.microsoft.com/office/powerpoint/2010/main" val="3430038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#7: The SLOUCH</a:t>
            </a:r>
          </a:p>
        </p:txBody>
      </p:sp>
      <p:sp>
        <p:nvSpPr>
          <p:cNvPr id="3" name="Content Placeholder 2"/>
          <p:cNvSpPr>
            <a:spLocks noGrp="1"/>
          </p:cNvSpPr>
          <p:nvPr>
            <p:ph sz="quarter" idx="1"/>
          </p:nvPr>
        </p:nvSpPr>
        <p:spPr>
          <a:xfrm>
            <a:off x="301752" y="1527048"/>
            <a:ext cx="5260848" cy="4572000"/>
          </a:xfrm>
        </p:spPr>
        <p:txBody>
          <a:bodyPr>
            <a:normAutofit fontScale="92500" lnSpcReduction="20000"/>
          </a:bodyPr>
          <a:lstStyle/>
          <a:p>
            <a:r>
              <a:rPr lang="en-US" b="1" dirty="0"/>
              <a:t>The Look</a:t>
            </a:r>
            <a:r>
              <a:rPr lang="en-US" dirty="0"/>
              <a:t>: </a:t>
            </a:r>
            <a:r>
              <a:rPr lang="en-US" sz="2200" dirty="0"/>
              <a:t>A “slouch” posture, usually with shoulders in, head down, and the body is curving “in” or “down”. </a:t>
            </a:r>
          </a:p>
          <a:p>
            <a:r>
              <a:rPr lang="en-US" b="1" dirty="0"/>
              <a:t>Why it’s an issue</a:t>
            </a:r>
            <a:r>
              <a:rPr lang="en-US" dirty="0"/>
              <a:t>: </a:t>
            </a:r>
            <a:r>
              <a:rPr lang="en-US" sz="2200" dirty="0"/>
              <a:t>It can signal nervousness, lack of confidence, unprofessionalism, and other negative connotations, which you do NOT want your audience to feel about you!</a:t>
            </a:r>
          </a:p>
          <a:p>
            <a:r>
              <a:rPr lang="en-US" b="1" dirty="0"/>
              <a:t>Why it happens</a:t>
            </a:r>
            <a:r>
              <a:rPr lang="en-US" dirty="0"/>
              <a:t>: </a:t>
            </a:r>
            <a:r>
              <a:rPr lang="en-US" sz="2200" dirty="0"/>
              <a:t>Again, nervousness, self-consciousness, or sometimes just not paying attention.  </a:t>
            </a:r>
          </a:p>
          <a:p>
            <a:r>
              <a:rPr lang="en-US" b="1" dirty="0"/>
              <a:t>What IS okay</a:t>
            </a:r>
            <a:r>
              <a:rPr lang="en-US" dirty="0"/>
              <a:t>: </a:t>
            </a:r>
            <a:r>
              <a:rPr lang="en-US" sz="2200" dirty="0"/>
              <a:t>Not being as stiff and upright as a robot. You don’t have to have military-level posture. </a:t>
            </a:r>
            <a:endParaRPr lang="en-US" dirty="0"/>
          </a:p>
          <a:p>
            <a:r>
              <a:rPr lang="en-US" b="1" dirty="0"/>
              <a:t>Fix it</a:t>
            </a:r>
            <a:r>
              <a:rPr lang="en-US" dirty="0"/>
              <a:t>: </a:t>
            </a:r>
            <a:endParaRPr lang="en-US" sz="2800" dirty="0"/>
          </a:p>
          <a:p>
            <a:pPr marL="0" indent="0">
              <a:buNone/>
            </a:pPr>
            <a:endParaRPr lang="en-US"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1600199"/>
            <a:ext cx="3076575" cy="46094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40368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 “But how do I avoid these sins?”</a:t>
            </a:r>
          </a:p>
        </p:txBody>
      </p:sp>
      <p:sp>
        <p:nvSpPr>
          <p:cNvPr id="3" name="Content Placeholder 2"/>
          <p:cNvSpPr>
            <a:spLocks noGrp="1"/>
          </p:cNvSpPr>
          <p:nvPr>
            <p:ph sz="quarter" idx="1"/>
          </p:nvPr>
        </p:nvSpPr>
        <p:spPr>
          <a:xfrm>
            <a:off x="335280" y="1676400"/>
            <a:ext cx="8503920" cy="4572000"/>
          </a:xfrm>
        </p:spPr>
        <p:txBody>
          <a:bodyPr>
            <a:normAutofit fontScale="85000" lnSpcReduction="10000"/>
          </a:bodyPr>
          <a:lstStyle/>
          <a:p>
            <a:r>
              <a:rPr lang="en-US" dirty="0"/>
              <a:t>A: Practice, practice, practice!</a:t>
            </a:r>
          </a:p>
          <a:p>
            <a:endParaRPr lang="en-US" dirty="0"/>
          </a:p>
          <a:p>
            <a:pPr marL="0" indent="0">
              <a:buNone/>
            </a:pPr>
            <a:r>
              <a:rPr lang="en-US" u="sng" dirty="0"/>
              <a:t>Some ideas are to:</a:t>
            </a:r>
          </a:p>
          <a:p>
            <a:r>
              <a:rPr lang="en-US" dirty="0"/>
              <a:t>Practice reading your speech out loud</a:t>
            </a:r>
          </a:p>
          <a:p>
            <a:r>
              <a:rPr lang="en-US" dirty="0"/>
              <a:t>Practice it standing, not just sitting</a:t>
            </a:r>
          </a:p>
          <a:p>
            <a:r>
              <a:rPr lang="en-US" dirty="0"/>
              <a:t>Record yourself on video and watch it</a:t>
            </a:r>
          </a:p>
          <a:p>
            <a:r>
              <a:rPr lang="en-US" dirty="0"/>
              <a:t>Perform it for a trusted friend (and get feedback)</a:t>
            </a:r>
          </a:p>
          <a:p>
            <a:r>
              <a:rPr lang="en-US" dirty="0"/>
              <a:t>Practice REPEATEDLY until it is comfortable</a:t>
            </a:r>
          </a:p>
          <a:p>
            <a:r>
              <a:rPr lang="en-US" b="1" dirty="0"/>
              <a:t>Optional</a:t>
            </a:r>
            <a:r>
              <a:rPr lang="en-US" dirty="0"/>
              <a:t>: Make note cards and practice with them (to not rely on a screen, a sheet of paper, and/or your memory)</a:t>
            </a:r>
          </a:p>
          <a:p>
            <a:r>
              <a:rPr lang="en-US" b="1" dirty="0"/>
              <a:t>Optional</a:t>
            </a:r>
            <a:r>
              <a:rPr lang="en-US" dirty="0"/>
              <a:t>: Memorize it (or get close) so you don’t rely on note cards OR a screen</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1524000"/>
            <a:ext cx="2057400" cy="2228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990739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 “Okay, so how SHOULD I stand?”</a:t>
            </a:r>
          </a:p>
        </p:txBody>
      </p:sp>
      <p:sp>
        <p:nvSpPr>
          <p:cNvPr id="3" name="Content Placeholder 2"/>
          <p:cNvSpPr>
            <a:spLocks noGrp="1"/>
          </p:cNvSpPr>
          <p:nvPr>
            <p:ph sz="quarter" idx="1"/>
          </p:nvPr>
        </p:nvSpPr>
        <p:spPr>
          <a:xfrm>
            <a:off x="152400" y="1676400"/>
            <a:ext cx="5870448" cy="3810000"/>
          </a:xfrm>
        </p:spPr>
        <p:txBody>
          <a:bodyPr>
            <a:normAutofit fontScale="77500" lnSpcReduction="20000"/>
          </a:bodyPr>
          <a:lstStyle/>
          <a:p>
            <a:r>
              <a:rPr lang="en-US" dirty="0"/>
              <a:t>A: Two words: “relaxed” and “professional”. </a:t>
            </a:r>
          </a:p>
          <a:p>
            <a:endParaRPr lang="en-US" dirty="0"/>
          </a:p>
          <a:p>
            <a:pPr marL="0" indent="0">
              <a:buNone/>
            </a:pPr>
            <a:r>
              <a:rPr lang="en-US" b="1" dirty="0"/>
              <a:t>You will appear calm and confident with:</a:t>
            </a:r>
          </a:p>
          <a:p>
            <a:r>
              <a:rPr lang="en-US" dirty="0"/>
              <a:t>Head up, looking out, with as much eye contact as possible</a:t>
            </a:r>
          </a:p>
          <a:p>
            <a:r>
              <a:rPr lang="en-US" dirty="0"/>
              <a:t>Shoulders back (but not rigid/robotic)</a:t>
            </a:r>
          </a:p>
          <a:p>
            <a:r>
              <a:rPr lang="en-US" dirty="0"/>
              <a:t>Knees loose (to maintain blood flow)</a:t>
            </a:r>
          </a:p>
          <a:p>
            <a:r>
              <a:rPr lang="en-US" dirty="0"/>
              <a:t>Hands loose and open (see next slide)</a:t>
            </a:r>
          </a:p>
          <a:p>
            <a:r>
              <a:rPr lang="en-US" dirty="0"/>
              <a:t>Feet slightly apart (mostly for balance)</a:t>
            </a:r>
          </a:p>
          <a:p>
            <a:r>
              <a:rPr lang="en-US" dirty="0"/>
              <a:t>Either staying in place or walking, even just taking a small step or two to the sides (just not swaying)</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828800"/>
            <a:ext cx="4762500" cy="3162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950626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p:txBody>
          <a:bodyPr/>
          <a:lstStyle/>
          <a:p>
            <a:r>
              <a:rPr lang="en-US" dirty="0"/>
              <a:t>A: Do’s (stay “open”)</a:t>
            </a:r>
          </a:p>
        </p:txBody>
      </p:sp>
      <p:sp>
        <p:nvSpPr>
          <p:cNvPr id="6" name="Text Placeholder 5"/>
          <p:cNvSpPr>
            <a:spLocks noGrp="1"/>
          </p:cNvSpPr>
          <p:nvPr>
            <p:ph type="body" sz="half" idx="3"/>
          </p:nvPr>
        </p:nvSpPr>
        <p:spPr/>
        <p:txBody>
          <a:bodyPr/>
          <a:lstStyle/>
          <a:p>
            <a:pPr algn="r"/>
            <a:r>
              <a:rPr lang="en-US" dirty="0"/>
              <a:t>Don’ts (stay “closed”)</a:t>
            </a:r>
          </a:p>
        </p:txBody>
      </p:sp>
      <p:sp>
        <p:nvSpPr>
          <p:cNvPr id="5" name="Content Placeholder 4"/>
          <p:cNvSpPr>
            <a:spLocks noGrp="1"/>
          </p:cNvSpPr>
          <p:nvPr>
            <p:ph sz="quarter" idx="2"/>
          </p:nvPr>
        </p:nvSpPr>
        <p:spPr/>
        <p:txBody>
          <a:bodyPr>
            <a:normAutofit fontScale="92500" lnSpcReduction="20000"/>
          </a:bodyPr>
          <a:lstStyle/>
          <a:p>
            <a:r>
              <a:rPr lang="en-US" dirty="0"/>
              <a:t>Hands loose at sides</a:t>
            </a:r>
          </a:p>
          <a:p>
            <a:r>
              <a:rPr lang="en-US" dirty="0"/>
              <a:t>Natural arm movements, gestures, pointing, etc. </a:t>
            </a:r>
          </a:p>
          <a:p>
            <a:r>
              <a:rPr lang="en-US" dirty="0"/>
              <a:t>Arms “out” and “open” are fine!</a:t>
            </a:r>
          </a:p>
          <a:p>
            <a:r>
              <a:rPr lang="en-US" dirty="0"/>
              <a:t>Hold your note cards at chest level when needed</a:t>
            </a:r>
          </a:p>
          <a:p>
            <a:r>
              <a:rPr lang="en-US" dirty="0"/>
              <a:t>Lightly rest hands on the podium (don’t grip it tightly or lean on it)</a:t>
            </a:r>
          </a:p>
        </p:txBody>
      </p:sp>
      <p:sp>
        <p:nvSpPr>
          <p:cNvPr id="7" name="Content Placeholder 6"/>
          <p:cNvSpPr>
            <a:spLocks noGrp="1"/>
          </p:cNvSpPr>
          <p:nvPr>
            <p:ph sz="quarter" idx="4"/>
          </p:nvPr>
        </p:nvSpPr>
        <p:spPr/>
        <p:txBody>
          <a:bodyPr>
            <a:normAutofit lnSpcReduction="10000"/>
          </a:bodyPr>
          <a:lstStyle/>
          <a:p>
            <a:r>
              <a:rPr lang="en-US" sz="2400" dirty="0"/>
              <a:t>Repeatedly point at the audience (or make someone feel targeted)</a:t>
            </a:r>
          </a:p>
          <a:p>
            <a:r>
              <a:rPr lang="en-US" sz="2400" dirty="0"/>
              <a:t>Repeat the same gesture TOO much (distracting)</a:t>
            </a:r>
          </a:p>
          <a:p>
            <a:r>
              <a:rPr lang="en-US" sz="2400" dirty="0"/>
              <a:t>Put hands in your pocket</a:t>
            </a:r>
          </a:p>
          <a:p>
            <a:r>
              <a:rPr lang="en-US" sz="2400" dirty="0"/>
              <a:t>Cross arms</a:t>
            </a:r>
          </a:p>
          <a:p>
            <a:r>
              <a:rPr lang="en-US" sz="2400" dirty="0"/>
              <a:t>Both hands on hips</a:t>
            </a:r>
          </a:p>
          <a:p>
            <a:r>
              <a:rPr lang="en-US" sz="2400" dirty="0"/>
              <a:t>Hands clasped (either in front of, or behind you)</a:t>
            </a:r>
          </a:p>
          <a:p>
            <a:endParaRPr lang="en-US" sz="2400" dirty="0"/>
          </a:p>
          <a:p>
            <a:endParaRPr lang="en-US" dirty="0"/>
          </a:p>
        </p:txBody>
      </p:sp>
      <p:sp>
        <p:nvSpPr>
          <p:cNvPr id="2" name="Title 1"/>
          <p:cNvSpPr>
            <a:spLocks noGrp="1"/>
          </p:cNvSpPr>
          <p:nvPr>
            <p:ph type="title"/>
          </p:nvPr>
        </p:nvSpPr>
        <p:spPr/>
        <p:txBody>
          <a:bodyPr>
            <a:normAutofit fontScale="90000"/>
          </a:bodyPr>
          <a:lstStyle/>
          <a:p>
            <a:r>
              <a:rPr lang="en-US" dirty="0"/>
              <a:t>Q: “What should I do with my hands &amp; arms?”</a:t>
            </a:r>
          </a:p>
        </p:txBody>
      </p:sp>
    </p:spTree>
    <p:extLst>
      <p:ext uri="{BB962C8B-B14F-4D97-AF65-F5344CB8AC3E}">
        <p14:creationId xmlns:p14="http://schemas.microsoft.com/office/powerpoint/2010/main" val="36265192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866017"/>
            <a:ext cx="3524250" cy="2347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le 6"/>
          <p:cNvSpPr>
            <a:spLocks noGrp="1"/>
          </p:cNvSpPr>
          <p:nvPr>
            <p:ph type="title"/>
          </p:nvPr>
        </p:nvSpPr>
        <p:spPr/>
        <p:txBody>
          <a:bodyPr>
            <a:normAutofit/>
          </a:bodyPr>
          <a:lstStyle/>
          <a:p>
            <a:r>
              <a:rPr lang="en-US" dirty="0"/>
              <a:t>Examples of “Out” and “open” hands/arms</a:t>
            </a: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29200" y="1524000"/>
            <a:ext cx="3810000" cy="249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00800" y="4191000"/>
            <a:ext cx="2094898" cy="31027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78546" y="1612903"/>
            <a:ext cx="2926704" cy="194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80784" y="4219731"/>
            <a:ext cx="2857500" cy="2066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037067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Need to see more examples?</a:t>
            </a:r>
          </a:p>
        </p:txBody>
      </p:sp>
      <p:sp>
        <p:nvSpPr>
          <p:cNvPr id="3" name="Content Placeholder 2"/>
          <p:cNvSpPr>
            <a:spLocks noGrp="1"/>
          </p:cNvSpPr>
          <p:nvPr>
            <p:ph sz="quarter" idx="1"/>
          </p:nvPr>
        </p:nvSpPr>
        <p:spPr/>
        <p:txBody>
          <a:bodyPr/>
          <a:lstStyle/>
          <a:p>
            <a:r>
              <a:rPr lang="en-US" dirty="0"/>
              <a:t>View the </a:t>
            </a:r>
            <a:r>
              <a:rPr lang="en-US" dirty="0" err="1"/>
              <a:t>TedTalks</a:t>
            </a:r>
            <a:r>
              <a:rPr lang="en-US" dirty="0"/>
              <a:t> on the Class Website</a:t>
            </a:r>
          </a:p>
          <a:p>
            <a:r>
              <a:rPr lang="en-US" dirty="0"/>
              <a:t>When you do, watch how they…</a:t>
            </a:r>
          </a:p>
          <a:p>
            <a:pPr lvl="1"/>
            <a:r>
              <a:rPr lang="en-US" dirty="0"/>
              <a:t>Use their visual aid</a:t>
            </a:r>
          </a:p>
          <a:p>
            <a:pPr lvl="1"/>
            <a:r>
              <a:rPr lang="en-US" dirty="0"/>
              <a:t>Memorize their speech</a:t>
            </a:r>
          </a:p>
          <a:p>
            <a:pPr lvl="1"/>
            <a:r>
              <a:rPr lang="en-US" dirty="0"/>
              <a:t>Move naturally around the stage with walking, posture,  facial expressions, and their hands</a:t>
            </a:r>
          </a:p>
          <a:p>
            <a:pPr lvl="1"/>
            <a:r>
              <a:rPr lang="en-US" dirty="0"/>
              <a:t>Make good eye contact with the audience</a:t>
            </a:r>
          </a:p>
          <a:p>
            <a:pPr lvl="1"/>
            <a:r>
              <a:rPr lang="en-US" dirty="0"/>
              <a:t>Put good emphasis on certain words with their voices </a:t>
            </a:r>
          </a:p>
          <a:p>
            <a:pPr lvl="1"/>
            <a:endParaRPr lang="en-US" dirty="0"/>
          </a:p>
        </p:txBody>
      </p:sp>
    </p:spTree>
    <p:extLst>
      <p:ext uri="{BB962C8B-B14F-4D97-AF65-F5344CB8AC3E}">
        <p14:creationId xmlns:p14="http://schemas.microsoft.com/office/powerpoint/2010/main" val="42648307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Practice: Quick Write &amp; Practice</a:t>
            </a:r>
          </a:p>
        </p:txBody>
      </p:sp>
      <p:sp>
        <p:nvSpPr>
          <p:cNvPr id="3" name="Content Placeholder 2"/>
          <p:cNvSpPr>
            <a:spLocks noGrp="1"/>
          </p:cNvSpPr>
          <p:nvPr>
            <p:ph sz="quarter" idx="1"/>
          </p:nvPr>
        </p:nvSpPr>
        <p:spPr/>
        <p:txBody>
          <a:bodyPr>
            <a:normAutofit/>
          </a:bodyPr>
          <a:lstStyle/>
          <a:p>
            <a:r>
              <a:rPr lang="en-US" dirty="0"/>
              <a:t>Pick ONE of the following four topics and write about it for two minutes. It does not have to be perfect and will not be graded. </a:t>
            </a:r>
          </a:p>
          <a:p>
            <a:pPr lvl="1"/>
            <a:r>
              <a:rPr lang="en-US" dirty="0"/>
              <a:t>Should school be year-round, with multiple short breaks instead of a long summer vacation? Tell me why/why not. </a:t>
            </a:r>
          </a:p>
          <a:p>
            <a:pPr lvl="1"/>
            <a:r>
              <a:rPr lang="en-US" dirty="0"/>
              <a:t>Should students be required to do public speaking in school?</a:t>
            </a:r>
          </a:p>
          <a:p>
            <a:pPr lvl="1"/>
            <a:r>
              <a:rPr lang="en-US" dirty="0"/>
              <a:t>At what age should teenagers be allowed to drive?</a:t>
            </a:r>
          </a:p>
          <a:p>
            <a:pPr lvl="1"/>
            <a:r>
              <a:rPr lang="en-US" dirty="0"/>
              <a:t>At what age should teenagers be allowed to vote?</a:t>
            </a:r>
          </a:p>
          <a:p>
            <a:r>
              <a:rPr lang="en-US" dirty="0"/>
              <a:t>When you’re done, you will recording these and critiquing YOURSELF! </a:t>
            </a:r>
            <a:r>
              <a:rPr lang="en-US" dirty="0">
                <a:sym typeface="Wingdings" panose="05000000000000000000" pitchFamily="2" charset="2"/>
              </a:rPr>
              <a:t> </a:t>
            </a:r>
            <a:endParaRPr lang="en-US" dirty="0"/>
          </a:p>
        </p:txBody>
      </p:sp>
    </p:spTree>
    <p:extLst>
      <p:ext uri="{BB962C8B-B14F-4D97-AF65-F5344CB8AC3E}">
        <p14:creationId xmlns:p14="http://schemas.microsoft.com/office/powerpoint/2010/main" val="30891627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INDIVIDUAL PRACTICE</a:t>
            </a:r>
          </a:p>
        </p:txBody>
      </p:sp>
      <p:sp>
        <p:nvSpPr>
          <p:cNvPr id="3" name="Content Placeholder 2"/>
          <p:cNvSpPr>
            <a:spLocks noGrp="1"/>
          </p:cNvSpPr>
          <p:nvPr>
            <p:ph sz="quarter" idx="1"/>
          </p:nvPr>
        </p:nvSpPr>
        <p:spPr/>
        <p:txBody>
          <a:bodyPr>
            <a:normAutofit fontScale="92500"/>
          </a:bodyPr>
          <a:lstStyle/>
          <a:p>
            <a:r>
              <a:rPr lang="en-US" dirty="0"/>
              <a:t>Look at the checklists on the bottom of page 2 of the Notes. </a:t>
            </a:r>
          </a:p>
          <a:p>
            <a:r>
              <a:rPr lang="en-US" dirty="0"/>
              <a:t>Choose anyone you want to watch you speak at LEAST once, even if only for 1 minute, and have him or her give you feedback on your strengths and weaknesses. </a:t>
            </a:r>
          </a:p>
          <a:p>
            <a:r>
              <a:rPr lang="en-US" b="1" dirty="0"/>
              <a:t>Record your Rehearsed Speech &amp; Upload to the ASSIGNMENTS in Teams</a:t>
            </a:r>
            <a:r>
              <a:rPr lang="en-US" dirty="0"/>
              <a:t> (Completion Item-all you have to do is try).</a:t>
            </a:r>
          </a:p>
          <a:p>
            <a:r>
              <a:rPr lang="en-US" dirty="0"/>
              <a:t>After that, it’s up to you to reflect on that feedback and PRACTICE more before the next graded speech in class. </a:t>
            </a:r>
          </a:p>
        </p:txBody>
      </p:sp>
    </p:spTree>
    <p:extLst>
      <p:ext uri="{BB962C8B-B14F-4D97-AF65-F5344CB8AC3E}">
        <p14:creationId xmlns:p14="http://schemas.microsoft.com/office/powerpoint/2010/main" val="917868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About This List</a:t>
            </a:r>
          </a:p>
        </p:txBody>
      </p:sp>
      <p:sp>
        <p:nvSpPr>
          <p:cNvPr id="3" name="Content Placeholder 2"/>
          <p:cNvSpPr>
            <a:spLocks noGrp="1"/>
          </p:cNvSpPr>
          <p:nvPr>
            <p:ph sz="quarter" idx="1"/>
          </p:nvPr>
        </p:nvSpPr>
        <p:spPr>
          <a:xfrm>
            <a:off x="304800" y="1676400"/>
            <a:ext cx="8686800" cy="4873752"/>
          </a:xfrm>
        </p:spPr>
        <p:txBody>
          <a:bodyPr>
            <a:normAutofit/>
          </a:bodyPr>
          <a:lstStyle/>
          <a:p>
            <a:r>
              <a:rPr lang="en-US" b="1" dirty="0"/>
              <a:t>These sins are just guidelines</a:t>
            </a:r>
            <a:r>
              <a:rPr lang="en-US" dirty="0"/>
              <a:t>. </a:t>
            </a:r>
            <a:r>
              <a:rPr lang="en-US" sz="2000" dirty="0"/>
              <a:t>They aren’t rules that everyone in the world knows and follows, but they ARE things that people either knowingly or subconsciously find annoying. </a:t>
            </a:r>
          </a:p>
          <a:p>
            <a:r>
              <a:rPr lang="en-US" b="1" dirty="0"/>
              <a:t>These sins are (somewhat) forgivable</a:t>
            </a:r>
            <a:r>
              <a:rPr lang="en-US" dirty="0"/>
              <a:t>. </a:t>
            </a:r>
            <a:r>
              <a:rPr lang="en-US" sz="2000" dirty="0"/>
              <a:t>If you make one of these mistakes, don’t panic. In small, occasional doses, it’s fine. If you have a consistent pattern or find that your audience is getting distracted, then consider working on it!</a:t>
            </a:r>
          </a:p>
          <a:p>
            <a:r>
              <a:rPr lang="en-US" b="1" dirty="0"/>
              <a:t>This list isn’t perfect</a:t>
            </a:r>
            <a:r>
              <a:rPr lang="en-US" dirty="0"/>
              <a:t>. </a:t>
            </a:r>
            <a:r>
              <a:rPr lang="en-US" sz="2000" dirty="0"/>
              <a:t>There might be other movements (or lack thereof) that an audience might find distracting. </a:t>
            </a:r>
          </a:p>
          <a:p>
            <a:r>
              <a:rPr lang="en-US" b="1" dirty="0"/>
              <a:t>The sins in this list CAN be fixed</a:t>
            </a:r>
            <a:r>
              <a:rPr lang="en-US" dirty="0"/>
              <a:t>! </a:t>
            </a:r>
            <a:r>
              <a:rPr lang="en-US" sz="2000" dirty="0"/>
              <a:t>Relax! We are discussing this SO THAT we can HELP you! </a:t>
            </a:r>
            <a:r>
              <a:rPr lang="en-US" sz="2000" dirty="0">
                <a:sym typeface="Wingdings" panose="05000000000000000000" pitchFamily="2" charset="2"/>
              </a:rPr>
              <a:t></a:t>
            </a:r>
            <a:endParaRPr lang="en-US" sz="2000" dirty="0"/>
          </a:p>
          <a:p>
            <a:endParaRPr lang="en-US" dirty="0"/>
          </a:p>
        </p:txBody>
      </p:sp>
    </p:spTree>
    <p:extLst>
      <p:ext uri="{BB962C8B-B14F-4D97-AF65-F5344CB8AC3E}">
        <p14:creationId xmlns:p14="http://schemas.microsoft.com/office/powerpoint/2010/main" val="5598139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 “But who cares how I stand while I talk?”</a:t>
            </a:r>
          </a:p>
        </p:txBody>
      </p:sp>
      <p:sp>
        <p:nvSpPr>
          <p:cNvPr id="3" name="Content Placeholder 2"/>
          <p:cNvSpPr>
            <a:spLocks noGrp="1"/>
          </p:cNvSpPr>
          <p:nvPr>
            <p:ph sz="quarter" idx="1"/>
          </p:nvPr>
        </p:nvSpPr>
        <p:spPr>
          <a:xfrm>
            <a:off x="4419600" y="1524000"/>
            <a:ext cx="4572000" cy="4800600"/>
          </a:xfrm>
        </p:spPr>
        <p:txBody>
          <a:bodyPr>
            <a:normAutofit fontScale="92500"/>
          </a:bodyPr>
          <a:lstStyle/>
          <a:p>
            <a:r>
              <a:rPr lang="en-US" b="1" dirty="0"/>
              <a:t>A: Your audience does! </a:t>
            </a:r>
            <a:r>
              <a:rPr lang="en-US" dirty="0"/>
              <a:t>How you stand and move (nonverbal behavior) will impact both our impression of YOU and our ability to hear your speech content. </a:t>
            </a:r>
          </a:p>
          <a:p>
            <a:r>
              <a:rPr lang="en-US" dirty="0"/>
              <a:t>You don’t want us to be distracted by your hands, judging your posture, or deciding that you’re nervous our incapable of something. </a:t>
            </a:r>
          </a:p>
        </p:txBody>
      </p:sp>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2362200"/>
            <a:ext cx="3860800" cy="289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617607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 The HIP</a:t>
            </a:r>
          </a:p>
        </p:txBody>
      </p:sp>
      <p:sp>
        <p:nvSpPr>
          <p:cNvPr id="3" name="Content Placeholder 2"/>
          <p:cNvSpPr>
            <a:spLocks noGrp="1"/>
          </p:cNvSpPr>
          <p:nvPr>
            <p:ph sz="quarter" idx="1"/>
          </p:nvPr>
        </p:nvSpPr>
        <p:spPr>
          <a:xfrm>
            <a:off x="304800" y="1676400"/>
            <a:ext cx="5337048" cy="4800600"/>
          </a:xfrm>
        </p:spPr>
        <p:txBody>
          <a:bodyPr>
            <a:normAutofit fontScale="92500" lnSpcReduction="20000"/>
          </a:bodyPr>
          <a:lstStyle/>
          <a:p>
            <a:r>
              <a:rPr lang="en-US" b="1" dirty="0"/>
              <a:t>The Look</a:t>
            </a:r>
            <a:r>
              <a:rPr lang="en-US" dirty="0"/>
              <a:t>: </a:t>
            </a:r>
            <a:r>
              <a:rPr lang="en-US" sz="2200" dirty="0"/>
              <a:t>Hip is popped out to the left or right, knee bends, hands might be on hips (or at sides, or holding note cards). </a:t>
            </a:r>
          </a:p>
          <a:p>
            <a:r>
              <a:rPr lang="en-US" b="1" dirty="0"/>
              <a:t>Why it’s an issue</a:t>
            </a:r>
            <a:r>
              <a:rPr lang="en-US" dirty="0"/>
              <a:t>: </a:t>
            </a:r>
            <a:r>
              <a:rPr lang="en-US" sz="2200" dirty="0"/>
              <a:t>It can cause you to slouch, seem unprofessional, and/or seem nervous. </a:t>
            </a:r>
          </a:p>
          <a:p>
            <a:r>
              <a:rPr lang="en-US" b="1" dirty="0"/>
              <a:t>Why it happens</a:t>
            </a:r>
            <a:r>
              <a:rPr lang="en-US" dirty="0"/>
              <a:t>: </a:t>
            </a:r>
            <a:r>
              <a:rPr lang="en-US" sz="2200" dirty="0"/>
              <a:t>Inattention, shifting your weight, or nervousness. </a:t>
            </a:r>
          </a:p>
          <a:p>
            <a:r>
              <a:rPr lang="en-US" b="1" dirty="0"/>
              <a:t>What IS okay</a:t>
            </a:r>
            <a:r>
              <a:rPr lang="en-US" dirty="0"/>
              <a:t>: </a:t>
            </a:r>
            <a:r>
              <a:rPr lang="en-US" sz="2200" dirty="0"/>
              <a:t>It’s good to bend your knees SLIGHTLY. Don’t “lock” them, or you could pass out!</a:t>
            </a:r>
          </a:p>
          <a:p>
            <a:r>
              <a:rPr lang="en-US" b="1" dirty="0"/>
              <a:t>Fix it</a:t>
            </a:r>
            <a:r>
              <a:rPr lang="en-US" dirty="0"/>
              <a:t>: </a:t>
            </a:r>
            <a:r>
              <a:rPr lang="en-US" sz="2200" dirty="0"/>
              <a:t>Keep both feet firmly planted and balance in the center. If you “hip”, come back to center as soon as you can (without  awkwardly “swaying” – see #6).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600200"/>
            <a:ext cx="2669381" cy="44958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Right Arrow 3"/>
          <p:cNvSpPr/>
          <p:nvPr/>
        </p:nvSpPr>
        <p:spPr>
          <a:xfrm>
            <a:off x="5334000" y="3657600"/>
            <a:ext cx="1295400" cy="533400"/>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526370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 The SWAY </a:t>
            </a:r>
          </a:p>
        </p:txBody>
      </p:sp>
      <p:sp>
        <p:nvSpPr>
          <p:cNvPr id="3" name="Content Placeholder 2"/>
          <p:cNvSpPr>
            <a:spLocks noGrp="1"/>
          </p:cNvSpPr>
          <p:nvPr>
            <p:ph sz="half" idx="1"/>
          </p:nvPr>
        </p:nvSpPr>
        <p:spPr>
          <a:xfrm>
            <a:off x="301752" y="1752600"/>
            <a:ext cx="4038600" cy="4572000"/>
          </a:xfrm>
        </p:spPr>
        <p:txBody>
          <a:bodyPr>
            <a:normAutofit fontScale="92500" lnSpcReduction="20000"/>
          </a:bodyPr>
          <a:lstStyle/>
          <a:p>
            <a:r>
              <a:rPr lang="en-US" b="1" dirty="0"/>
              <a:t>The Look</a:t>
            </a:r>
            <a:r>
              <a:rPr lang="en-US" dirty="0"/>
              <a:t>: </a:t>
            </a:r>
            <a:r>
              <a:rPr lang="en-US" sz="2000" dirty="0"/>
              <a:t>Repeatedly swaying front/back or left/right, either very slowly or at a quicker tempo.</a:t>
            </a:r>
          </a:p>
          <a:p>
            <a:r>
              <a:rPr lang="en-US" b="1" dirty="0"/>
              <a:t>Why it’s an issue</a:t>
            </a:r>
            <a:r>
              <a:rPr lang="en-US" dirty="0"/>
              <a:t>: </a:t>
            </a:r>
            <a:r>
              <a:rPr lang="en-US" sz="2000" dirty="0"/>
              <a:t>It is IMMENSELY distracting to the audience! Our brains will watch you instead of listening. </a:t>
            </a:r>
          </a:p>
          <a:p>
            <a:r>
              <a:rPr lang="en-US" b="1" dirty="0"/>
              <a:t>Why it happens</a:t>
            </a:r>
            <a:r>
              <a:rPr lang="en-US" dirty="0"/>
              <a:t>: </a:t>
            </a:r>
            <a:r>
              <a:rPr lang="en-US" sz="2200" dirty="0"/>
              <a:t>Usually just nervousness. This is also often a subconscious issue, and people don’t realize that they’re doing it. </a:t>
            </a:r>
            <a:endParaRPr lang="en-US" dirty="0"/>
          </a:p>
        </p:txBody>
      </p:sp>
      <p:sp>
        <p:nvSpPr>
          <p:cNvPr id="5" name="Content Placeholder 4"/>
          <p:cNvSpPr>
            <a:spLocks noGrp="1"/>
          </p:cNvSpPr>
          <p:nvPr>
            <p:ph sz="half" idx="2"/>
          </p:nvPr>
        </p:nvSpPr>
        <p:spPr>
          <a:xfrm>
            <a:off x="4648200" y="4495800"/>
            <a:ext cx="4191000" cy="1905000"/>
          </a:xfrm>
        </p:spPr>
        <p:txBody>
          <a:bodyPr>
            <a:normAutofit fontScale="92500" lnSpcReduction="20000"/>
          </a:bodyPr>
          <a:lstStyle/>
          <a:p>
            <a:r>
              <a:rPr lang="en-US" b="1" dirty="0"/>
              <a:t>What IS okay</a:t>
            </a:r>
            <a:r>
              <a:rPr lang="en-US" dirty="0"/>
              <a:t>: Staying “loose” instead of stiff, and taking STEPS to the left or </a:t>
            </a:r>
          </a:p>
          <a:p>
            <a:r>
              <a:rPr lang="en-US" b="1" dirty="0"/>
              <a:t>Fix it</a:t>
            </a:r>
            <a:r>
              <a:rPr lang="en-US" dirty="0"/>
              <a:t>: Plant your feet, pick something to look at, OR walk around a little!</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600200"/>
            <a:ext cx="4381500" cy="2857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030437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 The LEAN</a:t>
            </a:r>
          </a:p>
        </p:txBody>
      </p:sp>
      <p:sp>
        <p:nvSpPr>
          <p:cNvPr id="3" name="Content Placeholder 2"/>
          <p:cNvSpPr>
            <a:spLocks noGrp="1"/>
          </p:cNvSpPr>
          <p:nvPr>
            <p:ph sz="quarter" idx="1"/>
          </p:nvPr>
        </p:nvSpPr>
        <p:spPr>
          <a:xfrm>
            <a:off x="301752" y="1527048"/>
            <a:ext cx="4674854" cy="4797552"/>
          </a:xfrm>
        </p:spPr>
        <p:txBody>
          <a:bodyPr>
            <a:normAutofit fontScale="92500" lnSpcReduction="10000"/>
          </a:bodyPr>
          <a:lstStyle/>
          <a:p>
            <a:r>
              <a:rPr lang="en-US" b="1" dirty="0"/>
              <a:t>The Look</a:t>
            </a:r>
            <a:r>
              <a:rPr lang="en-US" dirty="0"/>
              <a:t>: </a:t>
            </a:r>
            <a:r>
              <a:rPr lang="en-US" sz="2200" dirty="0"/>
              <a:t>Leaning on an object, and either 1) staying there too long, or 2) doing so at an angle/position that is unprofessional. </a:t>
            </a:r>
          </a:p>
          <a:p>
            <a:r>
              <a:rPr lang="en-US" b="1" dirty="0"/>
              <a:t>Why it’s an issue</a:t>
            </a:r>
            <a:r>
              <a:rPr lang="en-US" dirty="0"/>
              <a:t>: </a:t>
            </a:r>
            <a:r>
              <a:rPr lang="en-US" sz="2000" dirty="0"/>
              <a:t>Depending on how you do it, it can either make you look aggressive, TOO relaxed, arrogant, or even just lazy.  </a:t>
            </a:r>
          </a:p>
          <a:p>
            <a:r>
              <a:rPr lang="en-US" b="1" dirty="0"/>
              <a:t>Why it happens</a:t>
            </a:r>
            <a:r>
              <a:rPr lang="en-US" dirty="0"/>
              <a:t>: </a:t>
            </a:r>
            <a:r>
              <a:rPr lang="en-US" sz="2000" dirty="0"/>
              <a:t>Usually sub- conscious, but it’s also comfortable and can make people feel more solid/safer. </a:t>
            </a:r>
            <a:endParaRPr lang="en-US" dirty="0"/>
          </a:p>
          <a:p>
            <a:r>
              <a:rPr lang="en-US" b="1" dirty="0"/>
              <a:t>What IS okay</a:t>
            </a:r>
            <a:r>
              <a:rPr lang="en-US" dirty="0"/>
              <a:t>: </a:t>
            </a:r>
            <a:r>
              <a:rPr lang="en-US" sz="2200" dirty="0"/>
              <a:t>Placing hands on a podium (IF you have one) to lightly “anchor” yourself.</a:t>
            </a:r>
            <a:endParaRPr lang="en-US" sz="2600" dirty="0"/>
          </a:p>
          <a:p>
            <a:r>
              <a:rPr lang="en-US" b="1" dirty="0"/>
              <a:t>Fix it</a:t>
            </a:r>
            <a:r>
              <a:rPr lang="en-US" dirty="0"/>
              <a:t>: </a:t>
            </a:r>
            <a:r>
              <a:rPr lang="en-US" sz="2200" dirty="0"/>
              <a:t>Stay standing! </a:t>
            </a:r>
            <a:r>
              <a:rPr lang="en-US" sz="2200" dirty="0">
                <a:sym typeface="Wingdings" panose="05000000000000000000" pitchFamily="2" charset="2"/>
              </a:rPr>
              <a:t></a:t>
            </a:r>
            <a:endParaRPr lang="en-US" sz="22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76606" y="1556478"/>
            <a:ext cx="3843487" cy="25583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75278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#4: The FIDGET</a:t>
            </a:r>
          </a:p>
        </p:txBody>
      </p:sp>
      <p:sp>
        <p:nvSpPr>
          <p:cNvPr id="3" name="Content Placeholder 2"/>
          <p:cNvSpPr>
            <a:spLocks noGrp="1"/>
          </p:cNvSpPr>
          <p:nvPr>
            <p:ph sz="quarter" idx="1"/>
          </p:nvPr>
        </p:nvSpPr>
        <p:spPr>
          <a:xfrm>
            <a:off x="228600" y="1527048"/>
            <a:ext cx="5536238" cy="4797552"/>
          </a:xfrm>
        </p:spPr>
        <p:txBody>
          <a:bodyPr>
            <a:normAutofit fontScale="92500" lnSpcReduction="10000"/>
          </a:bodyPr>
          <a:lstStyle/>
          <a:p>
            <a:r>
              <a:rPr lang="en-US" b="1" dirty="0"/>
              <a:t>The Look</a:t>
            </a:r>
            <a:r>
              <a:rPr lang="en-US" dirty="0"/>
              <a:t>: </a:t>
            </a:r>
            <a:r>
              <a:rPr lang="en-US" sz="2000" dirty="0"/>
              <a:t>“Playing” with or touching things in a nervous manner: hair twirling, picking at clothes or hands, wringing hands, or any other nervous movement</a:t>
            </a:r>
          </a:p>
          <a:p>
            <a:r>
              <a:rPr lang="en-US" b="1" dirty="0"/>
              <a:t>Why it’s an issue</a:t>
            </a:r>
            <a:r>
              <a:rPr lang="en-US" dirty="0"/>
              <a:t>: </a:t>
            </a:r>
            <a:r>
              <a:rPr lang="en-US" sz="2000" dirty="0"/>
              <a:t>This is another EXTREMELY distracting thing for us to “watch” instead of listening. </a:t>
            </a:r>
          </a:p>
          <a:p>
            <a:r>
              <a:rPr lang="en-US" b="1" dirty="0"/>
              <a:t>Why it happens</a:t>
            </a:r>
            <a:r>
              <a:rPr lang="en-US" dirty="0"/>
              <a:t>: </a:t>
            </a:r>
            <a:r>
              <a:rPr lang="en-US" sz="2000" dirty="0"/>
              <a:t>This is a sign of either nervousness or just adrenaline/ energy. It can be a sign of self-consciousness.</a:t>
            </a:r>
          </a:p>
          <a:p>
            <a:r>
              <a:rPr lang="en-US" b="1" dirty="0"/>
              <a:t>What IS okay</a:t>
            </a:r>
            <a:r>
              <a:rPr lang="en-US" dirty="0"/>
              <a:t>: </a:t>
            </a:r>
            <a:r>
              <a:rPr lang="en-US" sz="2200" dirty="0"/>
              <a:t>Moving your hands in actual motions/ gestures is great!</a:t>
            </a:r>
          </a:p>
          <a:p>
            <a:r>
              <a:rPr lang="en-US" b="1" dirty="0"/>
              <a:t>Fix it</a:t>
            </a:r>
            <a:r>
              <a:rPr lang="en-US" dirty="0"/>
              <a:t>: </a:t>
            </a:r>
            <a:r>
              <a:rPr lang="en-US" sz="2200" dirty="0"/>
              <a:t>Either hold onto an item (like your notes) OR keep hands out and open, as in gestures (see a later slide for more on this)</a:t>
            </a:r>
          </a:p>
          <a:p>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4838" y="1752600"/>
            <a:ext cx="3017212" cy="426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661316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#5: The READ-ALOUD (&amp; “The Bobble-head”)</a:t>
            </a:r>
          </a:p>
        </p:txBody>
      </p:sp>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81600" y="1524000"/>
            <a:ext cx="3657599" cy="24407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sz="quarter" idx="1"/>
          </p:nvPr>
        </p:nvSpPr>
        <p:spPr>
          <a:xfrm>
            <a:off x="152400" y="1447800"/>
            <a:ext cx="5036127" cy="5181600"/>
          </a:xfrm>
        </p:spPr>
        <p:txBody>
          <a:bodyPr>
            <a:normAutofit fontScale="77500" lnSpcReduction="20000"/>
          </a:bodyPr>
          <a:lstStyle/>
          <a:p>
            <a:r>
              <a:rPr lang="en-US" b="1" dirty="0"/>
              <a:t>The Look</a:t>
            </a:r>
            <a:r>
              <a:rPr lang="en-US" dirty="0"/>
              <a:t>: </a:t>
            </a:r>
            <a:r>
              <a:rPr lang="en-US" sz="1800" dirty="0"/>
              <a:t>Either… </a:t>
            </a:r>
          </a:p>
          <a:p>
            <a:pPr marL="0" indent="0">
              <a:buNone/>
            </a:pPr>
            <a:r>
              <a:rPr lang="en-US" sz="1800" dirty="0"/>
              <a:t>1) Reading directly off of a screen, index cards, or paper, never or rarely looking up (“</a:t>
            </a:r>
            <a:r>
              <a:rPr lang="en-US" sz="1800" b="1" dirty="0"/>
              <a:t>the read-aloud</a:t>
            </a:r>
            <a:r>
              <a:rPr lang="en-US" sz="1800" dirty="0"/>
              <a:t>”) or </a:t>
            </a:r>
          </a:p>
          <a:p>
            <a:pPr marL="0" indent="0">
              <a:buNone/>
            </a:pPr>
            <a:r>
              <a:rPr lang="en-US" sz="1800" dirty="0"/>
              <a:t>2) looking up, but only for a second, before going back to notes, usually repeatedly (“</a:t>
            </a:r>
            <a:r>
              <a:rPr lang="en-US" sz="1800" b="1" dirty="0"/>
              <a:t>the bobble-head</a:t>
            </a:r>
            <a:r>
              <a:rPr lang="en-US" sz="1800" dirty="0"/>
              <a:t>”).</a:t>
            </a:r>
          </a:p>
          <a:p>
            <a:r>
              <a:rPr lang="en-US" b="1" dirty="0"/>
              <a:t>Why it’s an issue</a:t>
            </a:r>
            <a:r>
              <a:rPr lang="en-US" dirty="0"/>
              <a:t>: </a:t>
            </a:r>
          </a:p>
          <a:p>
            <a:pPr lvl="1"/>
            <a:r>
              <a:rPr lang="en-US" sz="1500" dirty="0">
                <a:solidFill>
                  <a:schemeClr val="tx1">
                    <a:lumMod val="95000"/>
                    <a:lumOff val="5000"/>
                  </a:schemeClr>
                </a:solidFill>
              </a:rPr>
              <a:t>Only certain celebs get teleprompters! </a:t>
            </a:r>
          </a:p>
          <a:p>
            <a:pPr lvl="1"/>
            <a:r>
              <a:rPr lang="en-US" sz="1500" dirty="0">
                <a:solidFill>
                  <a:schemeClr val="tx1">
                    <a:lumMod val="95000"/>
                    <a:lumOff val="5000"/>
                  </a:schemeClr>
                </a:solidFill>
              </a:rPr>
              <a:t>You have to either memorize your content OR learn how to use notes correctly (still giving us sufficient eye contact). </a:t>
            </a:r>
          </a:p>
          <a:p>
            <a:pPr lvl="1"/>
            <a:r>
              <a:rPr lang="en-US" sz="1500" dirty="0">
                <a:solidFill>
                  <a:schemeClr val="tx1">
                    <a:lumMod val="95000"/>
                    <a:lumOff val="5000"/>
                  </a:schemeClr>
                </a:solidFill>
              </a:rPr>
              <a:t>Eye contact dramatically helps our ATTENTION and our emotional CONNECTION with you (and therefore whatever you’re saying). </a:t>
            </a:r>
          </a:p>
          <a:p>
            <a:r>
              <a:rPr lang="en-US" b="1" dirty="0"/>
              <a:t>Why it happens</a:t>
            </a:r>
            <a:r>
              <a:rPr lang="en-US" dirty="0"/>
              <a:t>: </a:t>
            </a:r>
            <a:r>
              <a:rPr lang="en-US" sz="1800" dirty="0"/>
              <a:t>The speaker is not prepared or does not have “enough” of the speech memorized. The person has to rely on notes. </a:t>
            </a:r>
          </a:p>
          <a:p>
            <a:r>
              <a:rPr lang="en-US" b="1" dirty="0"/>
              <a:t>What IS okay</a:t>
            </a:r>
            <a:r>
              <a:rPr lang="en-US" dirty="0"/>
              <a:t>: </a:t>
            </a:r>
          </a:p>
          <a:p>
            <a:pPr lvl="1"/>
            <a:r>
              <a:rPr lang="en-US" sz="1600" dirty="0">
                <a:solidFill>
                  <a:schemeClr val="tx1">
                    <a:lumMod val="95000"/>
                    <a:lumOff val="5000"/>
                  </a:schemeClr>
                </a:solidFill>
              </a:rPr>
              <a:t>Having notes, sometimes. The necessity of memorizing will vary by the occasion. </a:t>
            </a:r>
          </a:p>
          <a:p>
            <a:pPr lvl="1"/>
            <a:r>
              <a:rPr lang="en-US" sz="1600" dirty="0">
                <a:solidFill>
                  <a:schemeClr val="tx1">
                    <a:lumMod val="95000"/>
                    <a:lumOff val="5000"/>
                  </a:schemeClr>
                </a:solidFill>
              </a:rPr>
              <a:t>Reading a direct quote off of notes or a screen, especially if you don’t want to mess it up. </a:t>
            </a:r>
          </a:p>
          <a:p>
            <a:r>
              <a:rPr lang="en-US" b="1" dirty="0"/>
              <a:t>Fix it</a:t>
            </a:r>
            <a:r>
              <a:rPr lang="en-US" dirty="0"/>
              <a:t>: </a:t>
            </a:r>
            <a:r>
              <a:rPr lang="en-US" sz="1800" dirty="0"/>
              <a:t>Either memorize it, or learn “chunks” of the information so that you can look up more often. You can also write on your notes WHERE you should look up, such as for dramatic effect. </a:t>
            </a:r>
          </a:p>
          <a:p>
            <a:endParaRPr lang="en-US" dirty="0"/>
          </a:p>
        </p:txBody>
      </p:sp>
      <p:sp>
        <p:nvSpPr>
          <p:cNvPr id="4" name="TextBox 3"/>
          <p:cNvSpPr txBox="1"/>
          <p:nvPr/>
        </p:nvSpPr>
        <p:spPr>
          <a:xfrm>
            <a:off x="5495635" y="4191000"/>
            <a:ext cx="3352799" cy="1846659"/>
          </a:xfrm>
          <a:prstGeom prst="rect">
            <a:avLst/>
          </a:prstGeom>
          <a:noFill/>
          <a:ln>
            <a:solidFill>
              <a:schemeClr val="tx1"/>
            </a:solidFill>
          </a:ln>
        </p:spPr>
        <p:txBody>
          <a:bodyPr wrap="square" rtlCol="0">
            <a:spAutoFit/>
          </a:bodyPr>
          <a:lstStyle/>
          <a:p>
            <a:r>
              <a:rPr lang="en-US" b="1" u="sng" dirty="0"/>
              <a:t>Side note</a:t>
            </a:r>
            <a:r>
              <a:rPr lang="en-US" dirty="0"/>
              <a:t>:</a:t>
            </a:r>
          </a:p>
          <a:p>
            <a:r>
              <a:rPr lang="en-US" sz="1200" dirty="0"/>
              <a:t>Has anyone ever read out loud to you, or have you ever attended a “reading” of something? A speech should be more than just reading aloud – it should feel like an engaging </a:t>
            </a:r>
            <a:r>
              <a:rPr lang="en-US" sz="1200" b="1" i="1" dirty="0"/>
              <a:t>conversation</a:t>
            </a:r>
            <a:r>
              <a:rPr lang="en-US" sz="1200" dirty="0"/>
              <a:t> between the speaker and the audience! Even if you are “reading” a prepared speech out loud, it doesn’t need to feel like a boring version of storytime!</a:t>
            </a:r>
          </a:p>
        </p:txBody>
      </p:sp>
    </p:spTree>
    <p:extLst>
      <p:ext uri="{BB962C8B-B14F-4D97-AF65-F5344CB8AC3E}">
        <p14:creationId xmlns:p14="http://schemas.microsoft.com/office/powerpoint/2010/main" val="13824275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 The BUTT</a:t>
            </a:r>
          </a:p>
        </p:txBody>
      </p:sp>
      <p:sp>
        <p:nvSpPr>
          <p:cNvPr id="3" name="Content Placeholder 2"/>
          <p:cNvSpPr>
            <a:spLocks noGrp="1"/>
          </p:cNvSpPr>
          <p:nvPr>
            <p:ph sz="quarter" idx="1"/>
          </p:nvPr>
        </p:nvSpPr>
        <p:spPr>
          <a:xfrm>
            <a:off x="301752" y="1527048"/>
            <a:ext cx="4194048" cy="4797552"/>
          </a:xfrm>
        </p:spPr>
        <p:txBody>
          <a:bodyPr>
            <a:normAutofit fontScale="77500" lnSpcReduction="20000"/>
          </a:bodyPr>
          <a:lstStyle/>
          <a:p>
            <a:r>
              <a:rPr lang="en-US" b="1" dirty="0"/>
              <a:t>The Look</a:t>
            </a:r>
            <a:r>
              <a:rPr lang="en-US" dirty="0"/>
              <a:t>: </a:t>
            </a:r>
            <a:r>
              <a:rPr lang="en-US" sz="2300" dirty="0"/>
              <a:t>The speaker turns AWAY from the audience for too long, probably to look at or read from a screen, therefore “giving you the butt”.  </a:t>
            </a:r>
            <a:endParaRPr lang="en-US" sz="2000" dirty="0"/>
          </a:p>
          <a:p>
            <a:r>
              <a:rPr lang="en-US" b="1" dirty="0"/>
              <a:t>Why it’s an issue</a:t>
            </a:r>
            <a:r>
              <a:rPr lang="en-US" dirty="0"/>
              <a:t>: </a:t>
            </a:r>
            <a:r>
              <a:rPr lang="en-US" sz="2300" dirty="0"/>
              <a:t>Don’t turn your back on the audience, either for too long or repeatedly! Make eye contact with us!</a:t>
            </a:r>
          </a:p>
          <a:p>
            <a:r>
              <a:rPr lang="en-US" b="1" dirty="0"/>
              <a:t>Why it happens</a:t>
            </a:r>
            <a:r>
              <a:rPr lang="en-US" dirty="0"/>
              <a:t>: </a:t>
            </a:r>
            <a:r>
              <a:rPr lang="en-US" sz="2300" dirty="0"/>
              <a:t>The speaker is relying on the screen (lack of memorization). </a:t>
            </a:r>
          </a:p>
          <a:p>
            <a:r>
              <a:rPr lang="en-US" b="1" dirty="0"/>
              <a:t>What IS okay</a:t>
            </a:r>
            <a:r>
              <a:rPr lang="en-US" dirty="0"/>
              <a:t>: </a:t>
            </a:r>
            <a:r>
              <a:rPr lang="en-US" sz="2300" dirty="0"/>
              <a:t>Looking at and pointing to a screen for VERY SHORT seconds of time, occasionally. </a:t>
            </a:r>
          </a:p>
          <a:p>
            <a:r>
              <a:rPr lang="en-US" b="1" dirty="0"/>
              <a:t>Fix it</a:t>
            </a:r>
            <a:r>
              <a:rPr lang="en-US" dirty="0"/>
              <a:t>: </a:t>
            </a:r>
            <a:r>
              <a:rPr lang="en-US" sz="2300" dirty="0"/>
              <a:t>Work on memorization, and practice both your eye contact and movement beforehand.</a:t>
            </a:r>
          </a:p>
          <a:p>
            <a:endParaRPr lang="en-US"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75200" y="1600200"/>
            <a:ext cx="4064000" cy="30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1640061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180</TotalTime>
  <Words>1855</Words>
  <Application>Microsoft Office PowerPoint</Application>
  <PresentationFormat>On-screen Show (4:3)</PresentationFormat>
  <Paragraphs>120</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Georgia</vt:lpstr>
      <vt:lpstr>Wingdings</vt:lpstr>
      <vt:lpstr>Wingdings 2</vt:lpstr>
      <vt:lpstr>Civic</vt:lpstr>
      <vt:lpstr>The Seven Sins of Speaking: Posture</vt:lpstr>
      <vt:lpstr>About This List</vt:lpstr>
      <vt:lpstr>Q: “But who cares how I stand while I talk?”</vt:lpstr>
      <vt:lpstr>#1: The HIP</vt:lpstr>
      <vt:lpstr>#2: The SWAY </vt:lpstr>
      <vt:lpstr>#3: The LEAN</vt:lpstr>
      <vt:lpstr>#4: The FIDGET</vt:lpstr>
      <vt:lpstr>#5: The READ-ALOUD (&amp; “The Bobble-head”)</vt:lpstr>
      <vt:lpstr>#6: The BUTT</vt:lpstr>
      <vt:lpstr>#7: The SLOUCH</vt:lpstr>
      <vt:lpstr>Q: “But how do I avoid these sins?”</vt:lpstr>
      <vt:lpstr>Q: “Okay, so how SHOULD I stand?”</vt:lpstr>
      <vt:lpstr>Q: “What should I do with my hands &amp; arms?”</vt:lpstr>
      <vt:lpstr>Examples of “Out” and “open” hands/arms</vt:lpstr>
      <vt:lpstr>Need to see more examples?</vt:lpstr>
      <vt:lpstr>Practice: Quick Write &amp; Practice</vt:lpstr>
      <vt:lpstr>INDIVIDUAL PRACTICE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Sins of Speaking Posture</dc:title>
  <dc:creator>Sara</dc:creator>
  <cp:lastModifiedBy>Reed, Robin M.</cp:lastModifiedBy>
  <cp:revision>14</cp:revision>
  <dcterms:created xsi:type="dcterms:W3CDTF">2015-06-28T20:24:16Z</dcterms:created>
  <dcterms:modified xsi:type="dcterms:W3CDTF">2026-02-23T18:48:13Z</dcterms:modified>
</cp:coreProperties>
</file>